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8" r:id="rId1"/>
  </p:sldMasterIdLst>
  <p:notesMasterIdLst>
    <p:notesMasterId r:id="rId95"/>
  </p:notesMasterIdLst>
  <p:handoutMasterIdLst>
    <p:handoutMasterId r:id="rId96"/>
  </p:handoutMasterIdLst>
  <p:sldIdLst>
    <p:sldId id="802" r:id="rId2"/>
    <p:sldId id="803" r:id="rId3"/>
    <p:sldId id="804" r:id="rId4"/>
    <p:sldId id="825" r:id="rId5"/>
    <p:sldId id="890" r:id="rId6"/>
    <p:sldId id="891" r:id="rId7"/>
    <p:sldId id="887" r:id="rId8"/>
    <p:sldId id="874" r:id="rId9"/>
    <p:sldId id="809" r:id="rId10"/>
    <p:sldId id="767" r:id="rId11"/>
    <p:sldId id="808" r:id="rId12"/>
    <p:sldId id="714" r:id="rId13"/>
    <p:sldId id="709" r:id="rId14"/>
    <p:sldId id="877" r:id="rId15"/>
    <p:sldId id="892" r:id="rId16"/>
    <p:sldId id="880" r:id="rId17"/>
    <p:sldId id="879" r:id="rId18"/>
    <p:sldId id="881" r:id="rId19"/>
    <p:sldId id="884" r:id="rId20"/>
    <p:sldId id="882" r:id="rId21"/>
    <p:sldId id="883" r:id="rId22"/>
    <p:sldId id="716" r:id="rId23"/>
    <p:sldId id="674" r:id="rId24"/>
    <p:sldId id="707" r:id="rId25"/>
    <p:sldId id="676" r:id="rId26"/>
    <p:sldId id="647" r:id="rId27"/>
    <p:sldId id="548" r:id="rId28"/>
    <p:sldId id="549" r:id="rId29"/>
    <p:sldId id="550" r:id="rId30"/>
    <p:sldId id="552" r:id="rId31"/>
    <p:sldId id="551" r:id="rId32"/>
    <p:sldId id="831" r:id="rId33"/>
    <p:sldId id="554" r:id="rId34"/>
    <p:sldId id="555" r:id="rId35"/>
    <p:sldId id="616" r:id="rId36"/>
    <p:sldId id="624" r:id="rId37"/>
    <p:sldId id="718" r:id="rId38"/>
    <p:sldId id="719" r:id="rId39"/>
    <p:sldId id="646" r:id="rId40"/>
    <p:sldId id="561" r:id="rId41"/>
    <p:sldId id="652" r:id="rId42"/>
    <p:sldId id="562" r:id="rId43"/>
    <p:sldId id="810" r:id="rId44"/>
    <p:sldId id="811" r:id="rId45"/>
    <p:sldId id="812" r:id="rId46"/>
    <p:sldId id="813" r:id="rId47"/>
    <p:sldId id="814" r:id="rId48"/>
    <p:sldId id="815" r:id="rId49"/>
    <p:sldId id="816" r:id="rId50"/>
    <p:sldId id="817" r:id="rId51"/>
    <p:sldId id="818" r:id="rId52"/>
    <p:sldId id="819" r:id="rId53"/>
    <p:sldId id="821" r:id="rId54"/>
    <p:sldId id="576" r:id="rId55"/>
    <p:sldId id="577" r:id="rId56"/>
    <p:sldId id="885" r:id="rId57"/>
    <p:sldId id="578" r:id="rId58"/>
    <p:sldId id="579" r:id="rId59"/>
    <p:sldId id="581" r:id="rId60"/>
    <p:sldId id="893" r:id="rId61"/>
    <p:sldId id="894" r:id="rId62"/>
    <p:sldId id="822" r:id="rId63"/>
    <p:sldId id="721" r:id="rId64"/>
    <p:sldId id="897" r:id="rId65"/>
    <p:sldId id="898" r:id="rId66"/>
    <p:sldId id="899" r:id="rId67"/>
    <p:sldId id="900" r:id="rId68"/>
    <p:sldId id="902" r:id="rId69"/>
    <p:sldId id="580" r:id="rId70"/>
    <p:sldId id="678" r:id="rId71"/>
    <p:sldId id="895" r:id="rId72"/>
    <p:sldId id="896" r:id="rId73"/>
    <p:sldId id="584" r:id="rId74"/>
    <p:sldId id="563" r:id="rId75"/>
    <p:sldId id="901" r:id="rId76"/>
    <p:sldId id="773" r:id="rId77"/>
    <p:sldId id="774" r:id="rId78"/>
    <p:sldId id="775" r:id="rId79"/>
    <p:sldId id="587" r:id="rId80"/>
    <p:sldId id="601" r:id="rId81"/>
    <p:sldId id="685" r:id="rId82"/>
    <p:sldId id="776" r:id="rId83"/>
    <p:sldId id="600" r:id="rId84"/>
    <p:sldId id="762" r:id="rId85"/>
    <p:sldId id="602" r:id="rId86"/>
    <p:sldId id="653" r:id="rId87"/>
    <p:sldId id="607" r:id="rId88"/>
    <p:sldId id="608" r:id="rId89"/>
    <p:sldId id="722" r:id="rId90"/>
    <p:sldId id="781" r:id="rId91"/>
    <p:sldId id="782" r:id="rId92"/>
    <p:sldId id="873" r:id="rId93"/>
    <p:sldId id="852" r:id="rId94"/>
  </p:sldIdLst>
  <p:sldSz cx="9144000" cy="6858000" type="letter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accent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accent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accent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accent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9FE19-D06F-FB4A-8925-97DF8058C4FC}">
          <p14:sldIdLst>
            <p14:sldId id="802"/>
            <p14:sldId id="803"/>
            <p14:sldId id="804"/>
            <p14:sldId id="825"/>
            <p14:sldId id="890"/>
            <p14:sldId id="891"/>
            <p14:sldId id="887"/>
            <p14:sldId id="874"/>
            <p14:sldId id="809"/>
            <p14:sldId id="767"/>
            <p14:sldId id="808"/>
            <p14:sldId id="714"/>
            <p14:sldId id="709"/>
            <p14:sldId id="877"/>
            <p14:sldId id="892"/>
            <p14:sldId id="880"/>
            <p14:sldId id="879"/>
            <p14:sldId id="881"/>
            <p14:sldId id="884"/>
            <p14:sldId id="882"/>
            <p14:sldId id="883"/>
            <p14:sldId id="716"/>
            <p14:sldId id="674"/>
            <p14:sldId id="707"/>
            <p14:sldId id="676"/>
            <p14:sldId id="647"/>
            <p14:sldId id="548"/>
            <p14:sldId id="549"/>
            <p14:sldId id="550"/>
            <p14:sldId id="552"/>
            <p14:sldId id="551"/>
            <p14:sldId id="831"/>
            <p14:sldId id="554"/>
            <p14:sldId id="555"/>
            <p14:sldId id="616"/>
            <p14:sldId id="624"/>
            <p14:sldId id="718"/>
            <p14:sldId id="719"/>
            <p14:sldId id="646"/>
            <p14:sldId id="561"/>
            <p14:sldId id="652"/>
            <p14:sldId id="562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  <p14:sldId id="818"/>
            <p14:sldId id="819"/>
            <p14:sldId id="821"/>
            <p14:sldId id="576"/>
            <p14:sldId id="577"/>
            <p14:sldId id="885"/>
            <p14:sldId id="578"/>
            <p14:sldId id="579"/>
            <p14:sldId id="581"/>
            <p14:sldId id="893"/>
            <p14:sldId id="894"/>
            <p14:sldId id="822"/>
            <p14:sldId id="721"/>
            <p14:sldId id="897"/>
            <p14:sldId id="898"/>
            <p14:sldId id="899"/>
            <p14:sldId id="900"/>
            <p14:sldId id="902"/>
            <p14:sldId id="580"/>
            <p14:sldId id="678"/>
            <p14:sldId id="895"/>
            <p14:sldId id="896"/>
            <p14:sldId id="584"/>
            <p14:sldId id="563"/>
            <p14:sldId id="901"/>
            <p14:sldId id="773"/>
            <p14:sldId id="774"/>
            <p14:sldId id="775"/>
            <p14:sldId id="587"/>
            <p14:sldId id="601"/>
            <p14:sldId id="685"/>
            <p14:sldId id="776"/>
            <p14:sldId id="600"/>
            <p14:sldId id="762"/>
            <p14:sldId id="602"/>
            <p14:sldId id="653"/>
            <p14:sldId id="607"/>
            <p14:sldId id="608"/>
            <p14:sldId id="722"/>
            <p14:sldId id="781"/>
            <p14:sldId id="782"/>
            <p14:sldId id="873"/>
            <p14:sldId id="852"/>
          </p14:sldIdLst>
        </p14:section>
        <p14:section name="cache motivation" id="{1496022E-41C5-6F42-97D8-335CF1EF9E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9FFFD2"/>
    <a:srgbClr val="76D6FF"/>
    <a:srgbClr val="4E8F00"/>
    <a:srgbClr val="73FB79"/>
    <a:srgbClr val="000000"/>
    <a:srgbClr val="FF0909"/>
    <a:srgbClr val="6B02FF"/>
    <a:srgbClr val="D5D5D5"/>
    <a:srgbClr val="867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5" autoAdjust="0"/>
    <p:restoredTop sz="85342" autoAdjust="0"/>
  </p:normalViewPr>
  <p:slideViewPr>
    <p:cSldViewPr snapToObjects="1" showGuides="1">
      <p:cViewPr varScale="1">
        <p:scale>
          <a:sx n="107" d="100"/>
          <a:sy n="107" d="100"/>
        </p:scale>
        <p:origin x="7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0" d="100"/>
        <a:sy n="80" d="100"/>
      </p:scale>
      <p:origin x="0" y="1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76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587375"/>
            <a:ext cx="4559300" cy="341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5938" y="4343400"/>
            <a:ext cx="5910262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262885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3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Frequency is fixed, cannot change at </a:t>
            </a:r>
            <a:r>
              <a:rPr lang="en-US" dirty="0" err="1"/>
              <a:t>insn</a:t>
            </a:r>
            <a:r>
              <a:rPr lang="en-US" dirty="0"/>
              <a:t>-granularity. Can change at millisecond scale, though.</a:t>
            </a:r>
          </a:p>
        </p:txBody>
      </p:sp>
    </p:spTree>
    <p:extLst>
      <p:ext uri="{BB962C8B-B14F-4D97-AF65-F5344CB8AC3E}">
        <p14:creationId xmlns:p14="http://schemas.microsoft.com/office/powerpoint/2010/main" val="304714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is the main bottleneck in the HW3 datapath?</a:t>
            </a:r>
          </a:p>
          <a:p>
            <a:r>
              <a:rPr lang="en-US"/>
              <a:t>https://www.polleverywhere.com/multiple_choice_polls/2bx5d7DBGKhD9TDTpDsGT?state=opened&amp;flow=Default&amp;onscreen=persist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88093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D2AA6-F32A-443E-C060-A1514B253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E40DCE-BDA4-21EA-0128-0FD7AF685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8BE9A-4F59-87B0-23C5-293F56F22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74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70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loads of laundry are always independent</a:t>
            </a:r>
          </a:p>
        </p:txBody>
      </p:sp>
    </p:spTree>
    <p:extLst>
      <p:ext uri="{BB962C8B-B14F-4D97-AF65-F5344CB8AC3E}">
        <p14:creationId xmlns:p14="http://schemas.microsoft.com/office/powerpoint/2010/main" val="2270780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wasted opportunity in cycle 3 – 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860695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92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feedback</a:t>
            </a:r>
            <a:r>
              <a:rPr lang="en-US" baseline="0" dirty="0"/>
              <a:t> paths for PC and from </a:t>
            </a:r>
            <a:r>
              <a:rPr lang="en-US" baseline="0" dirty="0" err="1"/>
              <a:t>Writeback</a:t>
            </a:r>
            <a:r>
              <a:rPr lang="en-US" baseline="0" dirty="0"/>
              <a:t> stage into register file.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4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19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pipelining examples?</a:t>
            </a:r>
          </a:p>
        </p:txBody>
      </p:sp>
    </p:spTree>
    <p:extLst>
      <p:ext uri="{BB962C8B-B14F-4D97-AF65-F5344CB8AC3E}">
        <p14:creationId xmlns:p14="http://schemas.microsoft.com/office/powerpoint/2010/main" val="33382350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Our registers are all positive-edge triggered, so </a:t>
            </a:r>
            <a:r>
              <a:rPr lang="en-US" dirty="0" err="1"/>
              <a:t>sw</a:t>
            </a:r>
            <a:r>
              <a:rPr lang="en-US" dirty="0"/>
              <a:t> won’t get the result from add</a:t>
            </a:r>
          </a:p>
          <a:p>
            <a:r>
              <a:rPr lang="en-US" dirty="0"/>
              <a:t>Can play tricks with mixing positive- and negative-edge registers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Also need to check </a:t>
            </a:r>
            <a:r>
              <a:rPr lang="en-US" dirty="0" err="1"/>
              <a:t>X.RegWrite</a:t>
            </a:r>
            <a:r>
              <a:rPr lang="en-US" dirty="0"/>
              <a:t> and </a:t>
            </a:r>
            <a:r>
              <a:rPr lang="en-US" dirty="0" err="1"/>
              <a:t>M.RegWrite</a:t>
            </a:r>
            <a:r>
              <a:rPr lang="en-US" dirty="0"/>
              <a:t> to see if those instructions are actually going to write to the</a:t>
            </a:r>
            <a:r>
              <a:rPr lang="en-US" baseline="0" dirty="0"/>
              <a:t> register file.</a:t>
            </a:r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Now that we know that there is a problem, what do we do?</a:t>
            </a:r>
          </a:p>
          <a:p>
            <a:r>
              <a:rPr lang="en-US" dirty="0"/>
              <a:t>We only really</a:t>
            </a:r>
            <a:r>
              <a:rPr lang="en-US" baseline="0" dirty="0"/>
              <a:t> need to worry about the control signals that update state: </a:t>
            </a:r>
            <a:r>
              <a:rPr lang="en-US" baseline="0" dirty="0" err="1"/>
              <a:t>RegWrite</a:t>
            </a:r>
            <a:r>
              <a:rPr lang="en-US" baseline="0" dirty="0"/>
              <a:t> and </a:t>
            </a:r>
            <a:r>
              <a:rPr lang="en-US" baseline="0" dirty="0" err="1"/>
              <a:t>MemWrite</a:t>
            </a:r>
            <a:r>
              <a:rPr lang="en-US" baseline="0" dirty="0"/>
              <a:t>, and </a:t>
            </a:r>
            <a:r>
              <a:rPr lang="en-US" baseline="0" dirty="0" err="1"/>
              <a:t>PCwe</a:t>
            </a:r>
            <a:endParaRPr lang="en-US" baseline="0" dirty="0"/>
          </a:p>
          <a:p>
            <a:r>
              <a:rPr lang="en-US" baseline="0" dirty="0"/>
              <a:t>Why is waiting for the next cycle a reasonable strategy?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Washer takes 30 min and dryer takes 60 min. How long do 2 loads of laundry take?</a:t>
            </a:r>
          </a:p>
          <a:p>
            <a:r>
              <a:rPr lang="en-US"/>
              <a:t>https://www.polleverywhere.com/multiple_choice_polls/kiM7zfdM1ev5x6GbzqnP4?state=opened&amp;flow=Default&amp;onscreen=persist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21747460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is it called forwarding when the data is going backwards?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77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Again you need to check </a:t>
            </a:r>
            <a:r>
              <a:rPr lang="en-US" dirty="0" err="1"/>
              <a:t>RegWrite</a:t>
            </a:r>
            <a:r>
              <a:rPr lang="en-US" dirty="0"/>
              <a:t> to</a:t>
            </a:r>
            <a:r>
              <a:rPr lang="en-US" baseline="0" dirty="0"/>
              <a:t> see if the instruction is actually going to modify the register file.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Washer takes 30 min and dryer takes 60 min. How long do 10 loads of laundry take?</a:t>
            </a:r>
          </a:p>
          <a:p>
            <a:r>
              <a:rPr lang="en-US"/>
              <a:t>https://www.polleverywhere.com/multiple_choice_polls/I0KBLNa8Xn4BYpUbEL8yB?state=opened&amp;flow=Default&amp;onscreen=persist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32320084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Would add x1,x2,x3; sub x1,x2,x3 use a bypass? If so, which one?</a:t>
            </a:r>
          </a:p>
          <a:p>
            <a:r>
              <a:rPr lang="en-US"/>
              <a:t>https://www.polleverywhere.com/multiple_choice_polls/LZp3vJvFd9tmqTuby9M9v?state=opened&amp;flow=Default&amp;onscreen=persist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28220348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Would add x1,x2,x3; mul x3,x2,x1 use a bypass? If so, which one?</a:t>
            </a:r>
          </a:p>
          <a:p>
            <a:r>
              <a:rPr lang="en-US"/>
              <a:t>https://www.polleverywhere.com/multiple_choice_polls/lBUEONonC6fd1LqXVslbg?state=opened&amp;flow=Default&amp;onscreen=persist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38332298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2071C-C09F-1602-0D7C-7C4FBBE98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FCFCB55-A6DC-E117-76C2-0B46856A1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C439EF2B-499E-1EF6-30AD-0EE62445A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883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7BBB4-C180-5762-1732-045759046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C00AAACC-BC45-3D0E-D71D-65A2421BF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88C62F93-E510-0E05-5195-1D1CF0DBB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678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0F61E-CD56-2B8A-DA3B-409FCDE38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3D27E42-B967-0413-F14E-D5B688C3D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DC98541-58DF-7EE8-068A-3A56103CB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086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15965-BB3F-2098-0DC1-FF0A3BB9C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5ACDAF5-C19E-7C3D-AB9B-95E2DA47C5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677BE30-62F2-7C55-6169-EF4EAA880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00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0F61E-CD56-2B8A-DA3B-409FCDE38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83D27E42-B967-0413-F14E-D5B688C3D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DC98541-58DF-7EE8-068A-3A56103CB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the check for the STORE instruction which is one case where you could do forwarding from WB to the MEM stage</a:t>
            </a:r>
          </a:p>
          <a:p>
            <a:endParaRPr lang="en-US" dirty="0"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780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Address needs to be computed in the Execute stage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7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933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Would lw x1,0(x3); xor x3,x1,x2 use a bypass? If so, which one?</a:t>
            </a:r>
          </a:p>
          <a:p>
            <a:r>
              <a:rPr lang="en-US"/>
              <a:t>https://www.polleverywhere.com/multiple_choice_polls/4x23cXTYy9xSXkClrJSAe?state=opened&amp;flow=Default&amp;onscreen=persist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34236881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Would lw x1,0(x2); sw x3,0(x1) use a bypass? If so, which one?</a:t>
            </a:r>
          </a:p>
          <a:p>
            <a:r>
              <a:rPr lang="en-US"/>
              <a:t>https://www.polleverywhere.com/multiple_choice_polls/Ll54sqZjUTtmqQ5FDcOVq?state=opened&amp;flow=Default&amp;onscreen=persist</a:t>
            </a:r>
          </a:p>
        </p:txBody>
      </p:sp>
    </p:spTree>
    <p:extLst>
      <p:ext uri="{BB962C8B-B14F-4D97-AF65-F5344CB8AC3E}">
        <p14:creationId xmlns:p14="http://schemas.microsoft.com/office/powerpoint/2010/main" val="6178013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74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62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examples: food service is highly pipelined</a:t>
            </a:r>
          </a:p>
          <a:p>
            <a:r>
              <a:rPr lang="en-US" dirty="0"/>
              <a:t>joke: “this Chipotle is backwards”, usually tortilla stage is on the left</a:t>
            </a:r>
          </a:p>
        </p:txBody>
      </p:sp>
    </p:spTree>
    <p:extLst>
      <p:ext uri="{BB962C8B-B14F-4D97-AF65-F5344CB8AC3E}">
        <p14:creationId xmlns:p14="http://schemas.microsoft.com/office/powerpoint/2010/main" val="16249269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can’t we use P1=&gt;X bypass?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Answer: avoid two writes to the register file in same cycle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Answer: avoid mis-ordered writes to the same register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069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533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data point is a different </a:t>
            </a:r>
            <a:r>
              <a:rPr lang="en-US" dirty="0" err="1"/>
              <a:t>uarch</a:t>
            </a:r>
            <a:r>
              <a:rPr lang="en-US" dirty="0"/>
              <a:t> – many different chips share the same </a:t>
            </a:r>
            <a:r>
              <a:rPr lang="en-US"/>
              <a:t>uarch</a:t>
            </a:r>
          </a:p>
        </p:txBody>
      </p:sp>
    </p:spTree>
    <p:extLst>
      <p:ext uri="{BB962C8B-B14F-4D97-AF65-F5344CB8AC3E}">
        <p14:creationId xmlns:p14="http://schemas.microsoft.com/office/powerpoint/2010/main" val="3045095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587375"/>
            <a:ext cx="4556125" cy="3416300"/>
          </a:xfrm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37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2119160"/>
            <a:ext cx="7772400" cy="1143000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8538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rgbClr val="00A2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5715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37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41300-05D3-D24A-B1CF-ABBE1C35DF9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86100"/>
            <a:ext cx="8534400" cy="6858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614A0805-1AC4-6F25-F92C-949801E157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  <a:ln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20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2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9E2C9E-FB98-4639-2BF8-61D36F31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346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60">
            <a:extLst>
              <a:ext uri="{FF2B5EF4-FFF2-40B4-BE49-F238E27FC236}">
                <a16:creationId xmlns:a16="http://schemas.microsoft.com/office/drawing/2014/main" id="{75B3C7EE-4114-74B6-0B6C-651EB832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CIS 5710 | Profs Li &amp; Devietti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FBAAD-8EA4-15D7-D582-8EA6C809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7" y="6400800"/>
            <a:ext cx="272144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0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V Title and Bullets">
    <p:bg>
      <p:bgPr>
        <a:solidFill>
          <a:srgbClr val="6B02FF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2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9E2C9E-FB98-4639-2BF8-61D36F31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346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60">
            <a:extLst>
              <a:ext uri="{FF2B5EF4-FFF2-40B4-BE49-F238E27FC236}">
                <a16:creationId xmlns:a16="http://schemas.microsoft.com/office/drawing/2014/main" id="{75B3C7EE-4114-74B6-0B6C-651EB832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CIS 5710 | Profs Li &amp; Devietti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FBAAD-8EA4-15D7-D582-8EA6C809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7" y="6400800"/>
            <a:ext cx="272144" cy="304801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9D7D3441-44A8-1851-8857-2458BEA9462A}"/>
              </a:ext>
            </a:extLst>
          </p:cNvPr>
          <p:cNvSpPr/>
          <p:nvPr/>
        </p:nvSpPr>
        <p:spPr bwMode="auto">
          <a:xfrm rot="10800000">
            <a:off x="8229600" y="0"/>
            <a:ext cx="914400" cy="914400"/>
          </a:xfrm>
          <a:prstGeom prst="rtTriangle">
            <a:avLst/>
          </a:prstGeom>
          <a:solidFill>
            <a:srgbClr val="6B02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itchFamily="-65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8AC1F-9714-3D10-514D-C5D8D2FC86B1}"/>
              </a:ext>
            </a:extLst>
          </p:cNvPr>
          <p:cNvSpPr txBox="1"/>
          <p:nvPr/>
        </p:nvSpPr>
        <p:spPr>
          <a:xfrm rot="2700000">
            <a:off x="8352046" y="-9640"/>
            <a:ext cx="1073139" cy="575310"/>
          </a:xfrm>
          <a:prstGeom prst="rect">
            <a:avLst/>
          </a:prstGeom>
          <a:noFill/>
        </p:spPr>
        <p:txBody>
          <a:bodyPr wrap="none" rtlCol="0" anchor="b" anchorCtr="1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System</a:t>
            </a:r>
            <a:b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</a:br>
            <a:r>
              <a:rPr lang="en-US" sz="1200" dirty="0">
                <a:solidFill>
                  <a:schemeClr val="bg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Verilog</a:t>
            </a:r>
          </a:p>
        </p:txBody>
      </p:sp>
    </p:spTree>
    <p:extLst>
      <p:ext uri="{BB962C8B-B14F-4D97-AF65-F5344CB8AC3E}">
        <p14:creationId xmlns:p14="http://schemas.microsoft.com/office/powerpoint/2010/main" val="405387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2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A9C0F9C6-FE20-4E4A-AE84-924D58E839C5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9E2C9E-FB98-4639-2BF8-61D36F31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346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60">
            <a:extLst>
              <a:ext uri="{FF2B5EF4-FFF2-40B4-BE49-F238E27FC236}">
                <a16:creationId xmlns:a16="http://schemas.microsoft.com/office/drawing/2014/main" id="{75B3C7EE-4114-74B6-0B6C-651EB832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CIS 5710 | Profs Li &amp; Devietti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FBAAD-8EA4-15D7-D582-8EA6C809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7" y="6400800"/>
            <a:ext cx="272144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2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0" cy="5105400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39E2C9E-FB98-4639-2BF8-61D36F31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346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CD3A3-942B-967D-9825-4BB74B36FAD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99039" y="1143000"/>
            <a:ext cx="4267200" cy="5105400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60">
            <a:extLst>
              <a:ext uri="{FF2B5EF4-FFF2-40B4-BE49-F238E27FC236}">
                <a16:creationId xmlns:a16="http://schemas.microsoft.com/office/drawing/2014/main" id="{8383DEFB-459D-2DD2-1249-D796881F9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CIS 5710 | Profs Li &amp; Devietti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9A87B7-CC46-2C89-25DC-DAA333AB0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7" y="6400800"/>
            <a:ext cx="272144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6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  <a:ln/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0">
            <a:extLst>
              <a:ext uri="{FF2B5EF4-FFF2-40B4-BE49-F238E27FC236}">
                <a16:creationId xmlns:a16="http://schemas.microsoft.com/office/drawing/2014/main" id="{6C0CB2B0-94C9-6F62-2B32-8CEA915D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CIS 5710 | Profs Li &amp; Devietti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87069-6357-A0B4-9D4D-3E00D965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7" y="6400800"/>
            <a:ext cx="272144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8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  <a:ln/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0">
            <a:extLst>
              <a:ext uri="{FF2B5EF4-FFF2-40B4-BE49-F238E27FC236}">
                <a16:creationId xmlns:a16="http://schemas.microsoft.com/office/drawing/2014/main" id="{6C0CB2B0-94C9-6F62-2B32-8CEA915D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CIS 5710 | Profs Li &amp; Devietti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87069-6357-A0B4-9D4D-3E00D965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7" y="6400800"/>
            <a:ext cx="272144" cy="3048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CB32D-C789-88AC-CA99-614361D41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938" y="4953000"/>
            <a:ext cx="8344901" cy="6096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8875512-C2A2-4905-FA4E-A893199FA4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938" y="5562600"/>
            <a:ext cx="8344901" cy="609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944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ll placeholder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  <a:ln/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0">
            <a:extLst>
              <a:ext uri="{FF2B5EF4-FFF2-40B4-BE49-F238E27FC236}">
                <a16:creationId xmlns:a16="http://schemas.microsoft.com/office/drawing/2014/main" id="{6C0CB2B0-94C9-6F62-2B32-8CEA915D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48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Tahoma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CIS 5710 | Profs Li &amp; Devietti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87069-6357-A0B4-9D4D-3E00D965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27" y="6400800"/>
            <a:ext cx="272144" cy="30480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CB32D-C789-88AC-CA99-614361D411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3148" y="1774031"/>
            <a:ext cx="6657783" cy="29479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57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#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400800"/>
            <a:ext cx="1905000" cy="304800"/>
          </a:xfrm>
          <a:ln/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7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751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CE267034-4421-FF4F-B28E-0CA74B6E788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rgbClr val="00346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6B02FF"/>
          </a:solidFill>
          <a:latin typeface="Tahom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800">
          <a:solidFill>
            <a:srgbClr val="03030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200">
          <a:solidFill>
            <a:srgbClr val="03030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200">
          <a:solidFill>
            <a:srgbClr val="03030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200">
          <a:solidFill>
            <a:srgbClr val="03030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200">
          <a:solidFill>
            <a:srgbClr val="03030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30305"/>
        </a:buClr>
        <a:buChar char="•"/>
        <a:defRPr sz="2000">
          <a:solidFill>
            <a:srgbClr val="030305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pudb.stanford.edu/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E35A81-F6DB-0496-7BF4-79E8C58A4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BA783AD-154C-D276-5DB4-0EA9BFB62F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CIS 5710</a:t>
            </a:r>
            <a:br>
              <a:rPr lang="en-US" dirty="0"/>
            </a:br>
            <a:r>
              <a:rPr lang="en-US" dirty="0"/>
              <a:t>Computer Organization and Design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04800" y="1814838"/>
            <a:ext cx="8534400" cy="3748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Instructions per program: </a:t>
            </a:r>
            <a:r>
              <a:rPr lang="en-US" dirty="0"/>
              <a:t>“dynamic </a:t>
            </a:r>
            <a:r>
              <a:rPr lang="en-US" dirty="0" err="1"/>
              <a:t>insn</a:t>
            </a:r>
            <a:r>
              <a:rPr lang="en-US" dirty="0"/>
              <a:t> count”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Runtime count of instructions executed by the program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Determined by program, compiler, ISA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Cycles per instruction</a:t>
            </a:r>
            <a:r>
              <a:rPr lang="en-US" dirty="0"/>
              <a:t>: “CPI” (2 to 0.5)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dirty="0"/>
              <a:t>On average, how many cycles does an </a:t>
            </a:r>
            <a:r>
              <a:rPr lang="en-US" dirty="0" err="1"/>
              <a:t>insn</a:t>
            </a:r>
            <a:r>
              <a:rPr lang="en-US" dirty="0"/>
              <a:t> take?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Determined by program, compiler, ISA, micro-architecture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Sec. per cycle</a:t>
            </a:r>
            <a:r>
              <a:rPr lang="en-US" dirty="0"/>
              <a:t>: “clock period” (2ns to 0.25ns)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Reciprocal is frequency: 0.5 </a:t>
            </a:r>
            <a:r>
              <a:rPr lang="en-US" dirty="0" err="1"/>
              <a:t>Ghz</a:t>
            </a:r>
            <a:r>
              <a:rPr lang="en-US" dirty="0"/>
              <a:t> to 4 </a:t>
            </a:r>
            <a:r>
              <a:rPr lang="en-US" dirty="0" err="1"/>
              <a:t>Ghz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Determined by micro-architecture, technology parameters</a:t>
            </a:r>
          </a:p>
          <a:p>
            <a:pPr>
              <a:lnSpc>
                <a:spcPct val="90000"/>
              </a:lnSpc>
            </a:pPr>
            <a:r>
              <a:rPr lang="en-US" dirty="0"/>
              <a:t>For minimum execution time, minimize each term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Difficult: </a:t>
            </a:r>
            <a:r>
              <a:rPr lang="en-US" b="1" dirty="0">
                <a:solidFill>
                  <a:srgbClr val="00A2FF"/>
                </a:solidFill>
              </a:rPr>
              <a:t>often pull against one another</a:t>
            </a:r>
          </a:p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21B6C-6B3F-8CE8-546B-401C99277F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Performance Equation</a:t>
            </a:r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44575"/>
            <a:ext cx="8534400" cy="707886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lvl="1"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Tahoma" charset="0"/>
              </a:rPr>
              <a:t>Execution time </a:t>
            </a:r>
            <a:r>
              <a:rPr lang="en-US" sz="2000" dirty="0">
                <a:solidFill>
                  <a:srgbClr val="000000"/>
                </a:solidFill>
                <a:latin typeface="Tahoma" charset="0"/>
              </a:rPr>
              <a:t>= “seconds per program” =</a:t>
            </a:r>
            <a:br>
              <a:rPr lang="en-US" sz="2000" b="1" dirty="0">
                <a:solidFill>
                  <a:srgbClr val="000000"/>
                </a:solidFill>
                <a:latin typeface="Tahoma" charset="0"/>
              </a:rPr>
            </a:br>
            <a:r>
              <a:rPr lang="en-US" sz="2000" b="1" dirty="0">
                <a:solidFill>
                  <a:srgbClr val="000000"/>
                </a:solidFill>
                <a:latin typeface="Tahoma" charset="0"/>
              </a:rPr>
              <a:t>(instructions/program) * (seconds/cycle) * (cycles/instruction)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  <a:ea typeface="ＭＳ Ｐゴシック" charset="-128"/>
                <a:cs typeface="ＭＳ Ｐゴシック" charset="-128"/>
              </a:rPr>
              <a:t>Faster transistors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Micro-architectural techniques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Multi-cycle processors (HW4)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Break each instruction into small bits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Less logic delay -&gt; improved clock frequency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Different instructions take different number of cycles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CPI &gt; 1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Pipelined processors (HW5)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As above, but overlap parts of instruction (parallelism!)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Faster clock, but CPI can still be around 1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D42AE-1D08-E6C9-E0EB-672A115F2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Improving Clock Frequency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419598"/>
            <a:ext cx="8534400" cy="18288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  <a:ea typeface="ＭＳ Ｐゴシック" pitchFamily="-65" charset="-128"/>
                <a:cs typeface="ＭＳ Ｐゴシック" pitchFamily="-65" charset="-128"/>
              </a:rPr>
              <a:t>Single-cycle </a:t>
            </a:r>
            <a:r>
              <a:rPr lang="en-US" b="1" dirty="0" err="1">
                <a:solidFill>
                  <a:srgbClr val="00A2FF"/>
                </a:solidFill>
                <a:ea typeface="ＭＳ Ｐゴシック" pitchFamily="-65" charset="-128"/>
                <a:cs typeface="ＭＳ Ｐゴシック" pitchFamily="-65" charset="-128"/>
              </a:rPr>
              <a:t>datapath</a:t>
            </a:r>
            <a:r>
              <a:rPr lang="en-US" dirty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: fetch/execute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Fetch, decode, execute one complete </a:t>
            </a:r>
            <a:r>
              <a:rPr lang="en-US" dirty="0" err="1">
                <a:solidFill>
                  <a:srgbClr val="000000"/>
                </a:solidFill>
              </a:rPr>
              <a:t>insn</a:t>
            </a:r>
            <a:r>
              <a:rPr lang="en-US" dirty="0">
                <a:solidFill>
                  <a:srgbClr val="000000"/>
                </a:solidFill>
              </a:rPr>
              <a:t> each cycle</a:t>
            </a:r>
          </a:p>
          <a:p>
            <a:pPr lvl="1" eaLnBrk="1" hangingPunct="1">
              <a:lnSpc>
                <a:spcPct val="90000"/>
              </a:lnSpc>
              <a:buFont typeface="System Font Regular"/>
              <a:buChar char="👍"/>
            </a:pPr>
            <a:r>
              <a:rPr lang="en-US" dirty="0">
                <a:solidFill>
                  <a:srgbClr val="000000"/>
                </a:solidFill>
              </a:rPr>
              <a:t> CPI is 1</a:t>
            </a:r>
          </a:p>
          <a:p>
            <a:pPr lvl="1" eaLnBrk="1" hangingPunct="1">
              <a:lnSpc>
                <a:spcPct val="90000"/>
              </a:lnSpc>
              <a:buFont typeface="System Font Regular"/>
              <a:buChar char="👎"/>
            </a:pPr>
            <a:r>
              <a:rPr lang="en-US" dirty="0">
                <a:solidFill>
                  <a:srgbClr val="000000"/>
                </a:solidFill>
              </a:rPr>
              <a:t> Slow frequency: determined by </a:t>
            </a:r>
            <a:r>
              <a:rPr lang="en-US" b="1" dirty="0">
                <a:solidFill>
                  <a:srgbClr val="000000"/>
                </a:solidFill>
              </a:rPr>
              <a:t>slowest </a:t>
            </a:r>
            <a:r>
              <a:rPr lang="en-US" dirty="0">
                <a:solidFill>
                  <a:srgbClr val="000000"/>
                </a:solidFill>
              </a:rPr>
              <a:t>instruction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85F8B-71AD-C14A-9548-9FE6181A55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Single-Cycle Datapath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609600" y="2514600"/>
            <a:ext cx="3048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solidFill>
                  <a:srgbClr val="000000"/>
                </a:solidFill>
                <a:effectLst/>
                <a:latin typeface="Arial" pitchFamily="-65" charset="0"/>
              </a:rPr>
              <a:t>PC</a:t>
            </a:r>
            <a:endParaRPr lang="en-US" sz="1600" b="0" dirty="0">
              <a:solidFill>
                <a:srgbClr val="000000"/>
              </a:solidFill>
              <a:effectLst/>
              <a:latin typeface="Arial" pitchFamily="-65" charset="0"/>
            </a:endParaRPr>
          </a:p>
        </p:txBody>
      </p:sp>
      <p:sp>
        <p:nvSpPr>
          <p:cNvPr id="307205" name="AutoShape 5"/>
          <p:cNvSpPr>
            <a:spLocks noChangeArrowheads="1"/>
          </p:cNvSpPr>
          <p:nvPr/>
        </p:nvSpPr>
        <p:spPr bwMode="auto">
          <a:xfrm rot="5400000">
            <a:off x="609600" y="3505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1219200" y="2667000"/>
            <a:ext cx="6096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solidFill>
                  <a:srgbClr val="000000"/>
                </a:solidFill>
                <a:latin typeface="Arial" pitchFamily="-65" charset="0"/>
              </a:rPr>
              <a:t>Insn</a:t>
            </a:r>
            <a:br>
              <a:rPr lang="en-US" b="0" dirty="0">
                <a:solidFill>
                  <a:srgbClr val="000000"/>
                </a:solidFill>
                <a:latin typeface="Arial" pitchFamily="-65" charset="0"/>
              </a:rPr>
            </a:br>
            <a:r>
              <a:rPr lang="en-US" b="0" dirty="0" err="1">
                <a:solidFill>
                  <a:srgbClr val="000000"/>
                </a:solidFill>
                <a:latin typeface="Arial" pitchFamily="-65" charset="0"/>
              </a:rPr>
              <a:t>Mem</a:t>
            </a:r>
            <a:endParaRPr lang="en-US" b="0" dirty="0">
              <a:solidFill>
                <a:srgbClr val="000000"/>
              </a:solidFill>
              <a:effectLst/>
              <a:latin typeface="Arial" pitchFamily="-65" charset="0"/>
            </a:endParaRPr>
          </a:p>
        </p:txBody>
      </p:sp>
      <p:sp>
        <p:nvSpPr>
          <p:cNvPr id="307208" name="AutoShape 8"/>
          <p:cNvSpPr>
            <a:spLocks noChangeArrowheads="1"/>
          </p:cNvSpPr>
          <p:nvPr/>
        </p:nvSpPr>
        <p:spPr bwMode="auto">
          <a:xfrm rot="5400000">
            <a:off x="1219200" y="3429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9144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2819400" y="25146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  <a:effectLst/>
                <a:latin typeface="Arial" pitchFamily="-65" charset="0"/>
              </a:rPr>
              <a:t>Register</a:t>
            </a:r>
          </a:p>
          <a:p>
            <a:pPr algn="ctr"/>
            <a:r>
              <a:rPr lang="en-US" sz="2000" b="0" dirty="0">
                <a:solidFill>
                  <a:srgbClr val="000000"/>
                </a:solidFill>
                <a:effectLst/>
                <a:latin typeface="Arial" pitchFamily="-65" charset="0"/>
              </a:rPr>
              <a:t>File</a:t>
            </a:r>
          </a:p>
        </p:txBody>
      </p:sp>
      <p:sp>
        <p:nvSpPr>
          <p:cNvPr id="307211" name="AutoShape 11"/>
          <p:cNvSpPr>
            <a:spLocks noChangeArrowheads="1"/>
          </p:cNvSpPr>
          <p:nvPr/>
        </p:nvSpPr>
        <p:spPr bwMode="auto">
          <a:xfrm rot="5400000">
            <a:off x="2819400" y="3505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 flipV="1">
            <a:off x="2971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3" name="Freeform 13"/>
          <p:cNvSpPr>
            <a:spLocks/>
          </p:cNvSpPr>
          <p:nvPr/>
        </p:nvSpPr>
        <p:spPr bwMode="auto">
          <a:xfrm>
            <a:off x="5867400" y="2514600"/>
            <a:ext cx="2286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85" y="386"/>
              </a:cxn>
              <a:cxn ang="0">
                <a:pos x="0" y="480"/>
              </a:cxn>
              <a:cxn ang="0">
                <a:pos x="0" y="768"/>
              </a:cxn>
              <a:cxn ang="0">
                <a:pos x="384" y="576"/>
              </a:cxn>
              <a:cxn ang="0">
                <a:pos x="384" y="192"/>
              </a:cxn>
              <a:cxn ang="0">
                <a:pos x="0" y="0"/>
              </a:cxn>
            </a:cxnLst>
            <a:rect l="0" t="0" r="r" b="b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4038600" y="2743200"/>
            <a:ext cx="1828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>
            <a:off x="4044950" y="3505200"/>
            <a:ext cx="1441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6" name="Line 16"/>
          <p:cNvSpPr>
            <a:spLocks noChangeShapeType="1"/>
          </p:cNvSpPr>
          <p:nvPr/>
        </p:nvSpPr>
        <p:spPr bwMode="auto">
          <a:xfrm flipV="1">
            <a:off x="60198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7" name="Line 17"/>
          <p:cNvSpPr>
            <a:spLocks noChangeShapeType="1"/>
          </p:cNvSpPr>
          <p:nvPr/>
        </p:nvSpPr>
        <p:spPr bwMode="auto">
          <a:xfrm>
            <a:off x="5638800" y="35052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8" name="AutoShape 18"/>
          <p:cNvSpPr>
            <a:spLocks noChangeArrowheads="1"/>
          </p:cNvSpPr>
          <p:nvPr/>
        </p:nvSpPr>
        <p:spPr bwMode="auto">
          <a:xfrm rot="5400000">
            <a:off x="5372100" y="3314700"/>
            <a:ext cx="381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19" name="Line 19"/>
          <p:cNvSpPr>
            <a:spLocks noChangeShapeType="1"/>
          </p:cNvSpPr>
          <p:nvPr/>
        </p:nvSpPr>
        <p:spPr bwMode="auto">
          <a:xfrm flipV="1">
            <a:off x="5562600" y="3581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3048000" y="34432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effectLst/>
                <a:latin typeface="Arial" pitchFamily="-65" charset="0"/>
              </a:rPr>
              <a:t>s1</a:t>
            </a:r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3352800" y="34432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effectLst/>
                <a:latin typeface="Arial" pitchFamily="-65" charset="0"/>
              </a:rPr>
              <a:t>s2</a:t>
            </a:r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3733800" y="3443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0">
                <a:solidFill>
                  <a:srgbClr val="000000"/>
                </a:solidFill>
                <a:effectLst/>
                <a:latin typeface="Arial" pitchFamily="-65" charset="0"/>
              </a:rPr>
              <a:t>d</a:t>
            </a:r>
          </a:p>
        </p:txBody>
      </p:sp>
      <p:sp>
        <p:nvSpPr>
          <p:cNvPr id="17432" name="Rectangle 23"/>
          <p:cNvSpPr>
            <a:spLocks noChangeArrowheads="1"/>
          </p:cNvSpPr>
          <p:nvPr/>
        </p:nvSpPr>
        <p:spPr bwMode="auto">
          <a:xfrm>
            <a:off x="7086600" y="3048000"/>
            <a:ext cx="6096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  <a:effectLst/>
                <a:latin typeface="Arial" pitchFamily="-65" charset="0"/>
              </a:rPr>
              <a:t>Data</a:t>
            </a:r>
            <a:br>
              <a:rPr lang="en-US" sz="1600" b="0" dirty="0">
                <a:solidFill>
                  <a:srgbClr val="000000"/>
                </a:solidFill>
                <a:effectLst/>
                <a:latin typeface="Arial" pitchFamily="-65" charset="0"/>
              </a:rPr>
            </a:br>
            <a:r>
              <a:rPr lang="en-US" sz="1600" b="0" dirty="0" err="1">
                <a:solidFill>
                  <a:srgbClr val="000000"/>
                </a:solidFill>
                <a:effectLst/>
                <a:latin typeface="Arial" pitchFamily="-65" charset="0"/>
              </a:rPr>
              <a:t>Mem</a:t>
            </a:r>
            <a:endParaRPr lang="en-US" sz="1600" b="0" dirty="0">
              <a:solidFill>
                <a:srgbClr val="000000"/>
              </a:solidFill>
              <a:effectLst/>
              <a:latin typeface="Arial" pitchFamily="-65" charset="0"/>
            </a:endParaRPr>
          </a:p>
        </p:txBody>
      </p:sp>
      <p:sp>
        <p:nvSpPr>
          <p:cNvPr id="307224" name="AutoShape 24"/>
          <p:cNvSpPr>
            <a:spLocks noChangeArrowheads="1"/>
          </p:cNvSpPr>
          <p:nvPr/>
        </p:nvSpPr>
        <p:spPr bwMode="auto">
          <a:xfrm rot="5400000">
            <a:off x="7086600" y="3810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25" name="Line 25"/>
          <p:cNvSpPr>
            <a:spLocks noChangeShapeType="1"/>
          </p:cNvSpPr>
          <p:nvPr/>
        </p:nvSpPr>
        <p:spPr bwMode="auto">
          <a:xfrm flipV="1">
            <a:off x="72390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26" name="AutoShape 26"/>
          <p:cNvSpPr>
            <a:spLocks noChangeArrowheads="1"/>
          </p:cNvSpPr>
          <p:nvPr/>
        </p:nvSpPr>
        <p:spPr bwMode="auto">
          <a:xfrm rot="5400000">
            <a:off x="8191500" y="28575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27" name="Line 27"/>
          <p:cNvSpPr>
            <a:spLocks noChangeShapeType="1"/>
          </p:cNvSpPr>
          <p:nvPr/>
        </p:nvSpPr>
        <p:spPr bwMode="auto">
          <a:xfrm flipV="1">
            <a:off x="8534400" y="3276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28" name="Freeform 28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85" y="386"/>
              </a:cxn>
              <a:cxn ang="0">
                <a:pos x="0" y="480"/>
              </a:cxn>
              <a:cxn ang="0">
                <a:pos x="0" y="768"/>
              </a:cxn>
              <a:cxn ang="0">
                <a:pos x="384" y="576"/>
              </a:cxn>
              <a:cxn ang="0">
                <a:pos x="384" y="192"/>
              </a:cxn>
              <a:cxn ang="0">
                <a:pos x="0" y="0"/>
              </a:cxn>
            </a:cxnLst>
            <a:rect l="0" t="0" r="r" b="b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29" name="Freeform 29"/>
          <p:cNvSpPr>
            <a:spLocks/>
          </p:cNvSpPr>
          <p:nvPr/>
        </p:nvSpPr>
        <p:spPr bwMode="auto">
          <a:xfrm>
            <a:off x="1066800" y="2438400"/>
            <a:ext cx="152400" cy="6858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0" y="0"/>
              </a:cxn>
              <a:cxn ang="0">
                <a:pos x="192" y="0"/>
              </a:cxn>
            </a:cxnLst>
            <a:rect l="0" t="0" r="r" b="b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17439" name="Text Box 30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0">
                <a:solidFill>
                  <a:srgbClr val="000000"/>
                </a:solidFill>
                <a:effectLst/>
                <a:latin typeface="Arial" pitchFamily="-65" charset="0"/>
              </a:rPr>
              <a:t>+</a:t>
            </a:r>
          </a:p>
          <a:p>
            <a:pPr algn="l"/>
            <a:r>
              <a:rPr lang="en-US" sz="1600" b="0">
                <a:solidFill>
                  <a:srgbClr val="000000"/>
                </a:solidFill>
                <a:effectLst/>
                <a:latin typeface="Arial" pitchFamily="-65" charset="0"/>
              </a:rPr>
              <a:t>4</a:t>
            </a:r>
          </a:p>
        </p:txBody>
      </p:sp>
      <p:sp>
        <p:nvSpPr>
          <p:cNvPr id="307231" name="Freeform 31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8"/>
              </a:cxn>
              <a:cxn ang="0">
                <a:pos x="85" y="386"/>
              </a:cxn>
              <a:cxn ang="0">
                <a:pos x="0" y="480"/>
              </a:cxn>
              <a:cxn ang="0">
                <a:pos x="0" y="768"/>
              </a:cxn>
              <a:cxn ang="0">
                <a:pos x="384" y="576"/>
              </a:cxn>
              <a:cxn ang="0">
                <a:pos x="384" y="192"/>
              </a:cxn>
              <a:cxn ang="0">
                <a:pos x="0" y="0"/>
              </a:cxn>
            </a:cxnLst>
            <a:rect l="0" t="0" r="r" b="b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32" name="AutoShape 32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33" name="Line 33"/>
          <p:cNvSpPr>
            <a:spLocks noChangeShapeType="1"/>
          </p:cNvSpPr>
          <p:nvPr/>
        </p:nvSpPr>
        <p:spPr bwMode="auto">
          <a:xfrm>
            <a:off x="1828800" y="1752600"/>
            <a:ext cx="403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34" name="AutoShape 34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07235" name="Freeform 35"/>
          <p:cNvSpPr>
            <a:spLocks/>
          </p:cNvSpPr>
          <p:nvPr/>
        </p:nvSpPr>
        <p:spPr bwMode="auto">
          <a:xfrm rot="-10800000">
            <a:off x="1295400" y="1219200"/>
            <a:ext cx="42672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576" y="96"/>
              </a:cxn>
              <a:cxn ang="0">
                <a:pos x="576" y="0"/>
              </a:cxn>
            </a:cxnLst>
            <a:rect l="0" t="0" r="r" b="b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36" name="Line 36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37" name="Line 37"/>
          <p:cNvSpPr>
            <a:spLocks noChangeShapeType="1"/>
          </p:cNvSpPr>
          <p:nvPr/>
        </p:nvSpPr>
        <p:spPr bwMode="auto">
          <a:xfrm>
            <a:off x="1828800" y="31242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38" name="Line 38"/>
          <p:cNvSpPr>
            <a:spLocks noChangeShapeType="1"/>
          </p:cNvSpPr>
          <p:nvPr/>
        </p:nvSpPr>
        <p:spPr bwMode="auto">
          <a:xfrm>
            <a:off x="6096000" y="320040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39" name="Line 39"/>
          <p:cNvSpPr>
            <a:spLocks noChangeShapeType="1"/>
          </p:cNvSpPr>
          <p:nvPr/>
        </p:nvSpPr>
        <p:spPr bwMode="auto">
          <a:xfrm>
            <a:off x="7696200" y="3200400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0" name="Freeform 40"/>
          <p:cNvSpPr>
            <a:spLocks/>
          </p:cNvSpPr>
          <p:nvPr/>
        </p:nvSpPr>
        <p:spPr bwMode="auto">
          <a:xfrm>
            <a:off x="304800" y="1600200"/>
            <a:ext cx="914400" cy="15240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0"/>
              </a:cxn>
              <a:cxn ang="0">
                <a:pos x="0" y="1344"/>
              </a:cxn>
              <a:cxn ang="0">
                <a:pos x="192" y="1344"/>
              </a:cxn>
            </a:cxnLst>
            <a:rect l="0" t="0" r="r" b="b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1" name="Freeform 41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/>
            <a:ahLst/>
            <a:cxnLst>
              <a:cxn ang="0">
                <a:pos x="96" y="576"/>
              </a:cxn>
              <a:cxn ang="0">
                <a:pos x="288" y="576"/>
              </a:cxn>
              <a:cxn ang="0">
                <a:pos x="288" y="0"/>
              </a:cxn>
              <a:cxn ang="0">
                <a:pos x="0" y="0"/>
              </a:cxn>
            </a:cxnLst>
            <a:rect l="0" t="0" r="r" b="b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2" name="Line 42"/>
          <p:cNvSpPr>
            <a:spLocks noChangeShapeType="1"/>
          </p:cNvSpPr>
          <p:nvPr/>
        </p:nvSpPr>
        <p:spPr bwMode="auto">
          <a:xfrm>
            <a:off x="2438400" y="4114800"/>
            <a:ext cx="2667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3" name="Freeform 43"/>
          <p:cNvSpPr>
            <a:spLocks/>
          </p:cNvSpPr>
          <p:nvPr/>
        </p:nvSpPr>
        <p:spPr bwMode="auto">
          <a:xfrm>
            <a:off x="4876800" y="3505200"/>
            <a:ext cx="2209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4" name="Freeform 44"/>
          <p:cNvSpPr>
            <a:spLocks/>
          </p:cNvSpPr>
          <p:nvPr/>
        </p:nvSpPr>
        <p:spPr bwMode="auto">
          <a:xfrm flipV="1">
            <a:off x="6858000" y="2667000"/>
            <a:ext cx="16002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5" name="Freeform 45"/>
          <p:cNvSpPr>
            <a:spLocks/>
          </p:cNvSpPr>
          <p:nvPr/>
        </p:nvSpPr>
        <p:spPr bwMode="auto">
          <a:xfrm>
            <a:off x="2590800" y="2286000"/>
            <a:ext cx="6248400" cy="609600"/>
          </a:xfrm>
          <a:custGeom>
            <a:avLst/>
            <a:gdLst/>
            <a:ahLst/>
            <a:cxnLst>
              <a:cxn ang="0">
                <a:pos x="3792" y="432"/>
              </a:cxn>
              <a:cxn ang="0">
                <a:pos x="3936" y="432"/>
              </a:cxn>
              <a:cxn ang="0">
                <a:pos x="3936" y="0"/>
              </a:cxn>
              <a:cxn ang="0">
                <a:pos x="0" y="0"/>
              </a:cxn>
              <a:cxn ang="0">
                <a:pos x="0" y="336"/>
              </a:cxn>
              <a:cxn ang="0">
                <a:pos x="144" y="336"/>
              </a:cxn>
            </a:cxnLst>
            <a:rect l="0" t="0" r="r" b="b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6" name="Freeform 46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/>
            <a:ahLst/>
            <a:cxnLst>
              <a:cxn ang="0">
                <a:pos x="2976" y="288"/>
              </a:cxn>
              <a:cxn ang="0">
                <a:pos x="3072" y="288"/>
              </a:cxn>
              <a:cxn ang="0">
                <a:pos x="3072" y="0"/>
              </a:cxn>
              <a:cxn ang="0">
                <a:pos x="0" y="0"/>
              </a:cxn>
            </a:cxnLst>
            <a:rect l="0" t="0" r="r" b="b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7" name="Line 47"/>
          <p:cNvSpPr>
            <a:spLocks noChangeShapeType="1"/>
          </p:cNvSpPr>
          <p:nvPr/>
        </p:nvSpPr>
        <p:spPr bwMode="auto">
          <a:xfrm flipV="1">
            <a:off x="3276600" y="3733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8" name="Line 48"/>
          <p:cNvSpPr>
            <a:spLocks noChangeShapeType="1"/>
          </p:cNvSpPr>
          <p:nvPr/>
        </p:nvSpPr>
        <p:spPr bwMode="auto">
          <a:xfrm flipV="1">
            <a:off x="3581400" y="3733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49" name="Line 49"/>
          <p:cNvSpPr>
            <a:spLocks noChangeShapeType="1"/>
          </p:cNvSpPr>
          <p:nvPr/>
        </p:nvSpPr>
        <p:spPr bwMode="auto">
          <a:xfrm flipV="1">
            <a:off x="3886200" y="3733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0" name="Line 50"/>
          <p:cNvSpPr>
            <a:spLocks noChangeShapeType="1"/>
          </p:cNvSpPr>
          <p:nvPr/>
        </p:nvSpPr>
        <p:spPr bwMode="auto">
          <a:xfrm flipH="1">
            <a:off x="3124200" y="38100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1" name="Line 51"/>
          <p:cNvSpPr>
            <a:spLocks noChangeShapeType="1"/>
          </p:cNvSpPr>
          <p:nvPr/>
        </p:nvSpPr>
        <p:spPr bwMode="auto">
          <a:xfrm flipH="1">
            <a:off x="3429000" y="38100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2" name="Line 52"/>
          <p:cNvSpPr>
            <a:spLocks noChangeShapeType="1"/>
          </p:cNvSpPr>
          <p:nvPr/>
        </p:nvSpPr>
        <p:spPr bwMode="auto">
          <a:xfrm flipH="1">
            <a:off x="3733800" y="38100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3" name="Freeform 53"/>
          <p:cNvSpPr>
            <a:spLocks/>
          </p:cNvSpPr>
          <p:nvPr/>
        </p:nvSpPr>
        <p:spPr bwMode="auto">
          <a:xfrm>
            <a:off x="5105400" y="3276600"/>
            <a:ext cx="381000" cy="838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288" y="0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4" name="Line 54"/>
          <p:cNvSpPr>
            <a:spLocks noChangeShapeType="1"/>
          </p:cNvSpPr>
          <p:nvPr/>
        </p:nvSpPr>
        <p:spPr bwMode="auto">
          <a:xfrm flipH="1">
            <a:off x="5029200" y="38862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5" name="Freeform 55"/>
          <p:cNvSpPr>
            <a:spLocks/>
          </p:cNvSpPr>
          <p:nvPr/>
        </p:nvSpPr>
        <p:spPr bwMode="auto">
          <a:xfrm>
            <a:off x="5867400" y="1295400"/>
            <a:ext cx="457200" cy="1600200"/>
          </a:xfrm>
          <a:custGeom>
            <a:avLst/>
            <a:gdLst/>
            <a:ahLst/>
            <a:cxnLst>
              <a:cxn ang="0">
                <a:pos x="144" y="1152"/>
              </a:cxn>
              <a:cxn ang="0">
                <a:pos x="288" y="1152"/>
              </a:cxn>
              <a:cxn ang="0">
                <a:pos x="288" y="0"/>
              </a:cxn>
              <a:cxn ang="0">
                <a:pos x="0" y="0"/>
              </a:cxn>
            </a:cxnLst>
            <a:rect l="0" t="0" r="r" b="b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6" name="Freeform 56"/>
          <p:cNvSpPr>
            <a:spLocks/>
          </p:cNvSpPr>
          <p:nvPr/>
        </p:nvSpPr>
        <p:spPr bwMode="auto">
          <a:xfrm>
            <a:off x="5105400" y="2057400"/>
            <a:ext cx="762000" cy="1219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288" y="0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307257" name="Line 57"/>
          <p:cNvSpPr>
            <a:spLocks noChangeShapeType="1"/>
          </p:cNvSpPr>
          <p:nvPr/>
        </p:nvSpPr>
        <p:spPr bwMode="auto">
          <a:xfrm flipV="1">
            <a:off x="2438400" y="31242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0">
              <a:latin typeface="Tahoma" charset="0"/>
            </a:endParaRPr>
          </a:p>
        </p:txBody>
      </p:sp>
      <p:sp>
        <p:nvSpPr>
          <p:cNvPr id="59" name="Line 154"/>
          <p:cNvSpPr>
            <a:spLocks noChangeShapeType="1"/>
          </p:cNvSpPr>
          <p:nvPr/>
        </p:nvSpPr>
        <p:spPr bwMode="auto">
          <a:xfrm>
            <a:off x="762000" y="4343400"/>
            <a:ext cx="8077200" cy="0"/>
          </a:xfrm>
          <a:prstGeom prst="line">
            <a:avLst/>
          </a:prstGeom>
          <a:noFill/>
          <a:ln w="28575">
            <a:solidFill>
              <a:srgbClr val="F7020B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155"/>
          <p:cNvSpPr txBox="1">
            <a:spLocks noChangeArrowheads="1"/>
          </p:cNvSpPr>
          <p:nvPr/>
        </p:nvSpPr>
        <p:spPr bwMode="auto">
          <a:xfrm>
            <a:off x="7620000" y="4267200"/>
            <a:ext cx="1230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7020B"/>
                </a:solidFill>
              </a:rPr>
              <a:t>T</a:t>
            </a:r>
            <a:r>
              <a:rPr lang="en-US" sz="2000" baseline="-25000" dirty="0" err="1">
                <a:solidFill>
                  <a:srgbClr val="F7020B"/>
                </a:solidFill>
              </a:rPr>
              <a:t>singlecycle</a:t>
            </a:r>
            <a:endParaRPr lang="en-US" sz="2400" dirty="0">
              <a:solidFill>
                <a:srgbClr val="F7020B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A2FF"/>
                </a:solidFill>
              </a:rPr>
              <a:t>Latency (execution time)</a:t>
            </a:r>
            <a:r>
              <a:rPr lang="en-US" dirty="0"/>
              <a:t>: time to finish a task</a:t>
            </a:r>
          </a:p>
          <a:p>
            <a:r>
              <a:rPr lang="en-US" b="1" dirty="0">
                <a:solidFill>
                  <a:srgbClr val="00A2FF"/>
                </a:solidFill>
              </a:rPr>
              <a:t>Throughput (bandwidth)</a:t>
            </a:r>
            <a:r>
              <a:rPr lang="en-US" dirty="0"/>
              <a:t>: tasks per fixed time</a:t>
            </a:r>
          </a:p>
          <a:p>
            <a:pPr lvl="1"/>
            <a:r>
              <a:rPr lang="en-US" dirty="0"/>
              <a:t>exploit parallelism for throughput, not latency (e.g., bread)</a:t>
            </a:r>
          </a:p>
          <a:p>
            <a:pPr lvl="1"/>
            <a:r>
              <a:rPr lang="en-US" dirty="0"/>
              <a:t>Often contradictory (latency </a:t>
            </a:r>
            <a:r>
              <a:rPr lang="en-US" b="1" dirty="0">
                <a:solidFill>
                  <a:srgbClr val="00A2FF"/>
                </a:solidFill>
              </a:rPr>
              <a:t>vs.</a:t>
            </a:r>
            <a:r>
              <a:rPr lang="en-US" dirty="0"/>
              <a:t> throughput)</a:t>
            </a:r>
          </a:p>
          <a:p>
            <a:r>
              <a:rPr lang="en-US" dirty="0"/>
              <a:t>Executing a program requires high throughput</a:t>
            </a:r>
          </a:p>
          <a:p>
            <a:pPr lvl="1"/>
            <a:r>
              <a:rPr lang="en-US" dirty="0"/>
              <a:t>programs have billions of </a:t>
            </a:r>
            <a:r>
              <a:rPr lang="en-US" dirty="0" err="1"/>
              <a:t>insns</a:t>
            </a:r>
            <a:endParaRPr lang="en-US" dirty="0"/>
          </a:p>
          <a:p>
            <a:pPr lvl="1"/>
            <a:r>
              <a:rPr lang="en-US" dirty="0"/>
              <a:t>typically don’t care about latency of just a few </a:t>
            </a:r>
            <a:r>
              <a:rPr lang="en-US" dirty="0" err="1"/>
              <a:t>insns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49ACF-4CF5-0F40-88FE-32B63FD1E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versus Throughput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A48BDC-1C3C-1329-92D1-E2026EFC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Multi-cycle Datapath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FB8C3-9FD0-B722-5690-851186549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BD011-69BF-0321-02F9-5D1AF6F1D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B7768-B478-A25D-F0D6-1A3AE486E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2bx5d7DBGKhD9TDTpDsGT?state=opened&amp;flow=Default&amp;onscreen=persist">
            <a:extLst>
              <a:ext uri="{FF2B5EF4-FFF2-40B4-BE49-F238E27FC236}">
                <a16:creationId xmlns:a16="http://schemas.microsoft.com/office/drawing/2014/main" id="{E43F05F0-1E39-4DB6-F86B-8FE22D3B5F0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DED83-ADCB-A85A-6786-017607DC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669C51B-E7BD-9D32-F204-E0D80228F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5562599"/>
            <a:ext cx="8534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critical path is through the </a:t>
            </a:r>
            <a:r>
              <a:rPr lang="en-US" b="1" dirty="0">
                <a:solidFill>
                  <a:srgbClr val="FF0909"/>
                </a:solidFill>
              </a:rPr>
              <a:t>divider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990A6-6C6B-5847-13BF-1EEA360F36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F8EB7AA-7672-7B49-7857-5E8821799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Single-cycle </a:t>
            </a:r>
            <a:r>
              <a:rPr lang="en-US" dirty="0" err="1">
                <a:ea typeface="ＭＳ Ｐゴシック" pitchFamily="-65" charset="-128"/>
                <a:cs typeface="ＭＳ Ｐゴシック" pitchFamily="-65" charset="-128"/>
              </a:rPr>
              <a:t>datapath</a:t>
            </a:r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 bottleneck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F7362-7A46-59D4-F9CC-9F44C2612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41168"/>
            <a:ext cx="7772400" cy="41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4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D298B-9082-BE1A-45EB-68A7A3113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2041379"/>
          </a:xfrm>
        </p:spPr>
        <p:txBody>
          <a:bodyPr/>
          <a:lstStyle/>
          <a:p>
            <a:r>
              <a:rPr lang="en-US" dirty="0"/>
              <a:t>Critical path is max-delay path between two registers</a:t>
            </a:r>
          </a:p>
          <a:p>
            <a:pPr lvl="1"/>
            <a:r>
              <a:rPr lang="en-US" dirty="0"/>
              <a:t>Adding more registers can help!</a:t>
            </a:r>
          </a:p>
          <a:p>
            <a:pPr lvl="1"/>
            <a:r>
              <a:rPr lang="en-US" dirty="0"/>
              <a:t>Reduces critical path, boosts frequency and </a:t>
            </a:r>
            <a:r>
              <a:rPr lang="en-US" b="1" dirty="0"/>
              <a:t>throughput</a:t>
            </a:r>
          </a:p>
          <a:p>
            <a:pPr lvl="1"/>
            <a:r>
              <a:rPr lang="en-US" dirty="0"/>
              <a:t>Extra register hurts </a:t>
            </a:r>
            <a:r>
              <a:rPr lang="en-US" b="1" dirty="0"/>
              <a:t>latency</a:t>
            </a:r>
            <a:r>
              <a:rPr lang="en-US" dirty="0"/>
              <a:t> of a single divide instruction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0798C1ED-6ABA-7C0F-8B52-D6687FD9F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8CBA7-D7FB-332D-373A-0F889377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divider speed?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C3BDAB-7FAC-491E-7318-622A95563C1C}"/>
              </a:ext>
            </a:extLst>
          </p:cNvPr>
          <p:cNvGrpSpPr/>
          <p:nvPr/>
        </p:nvGrpSpPr>
        <p:grpSpPr>
          <a:xfrm>
            <a:off x="1894580" y="4455691"/>
            <a:ext cx="1100984" cy="1117234"/>
            <a:chOff x="2113260" y="4572000"/>
            <a:chExt cx="1100984" cy="11172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47EAAB-1C85-6C39-72C8-E910EE832F1D}"/>
                </a:ext>
              </a:extLst>
            </p:cNvPr>
            <p:cNvSpPr/>
            <p:nvPr/>
          </p:nvSpPr>
          <p:spPr bwMode="auto">
            <a:xfrm>
              <a:off x="2574164" y="5049154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92D464-E6D2-8C2F-8643-960D0A659356}"/>
                </a:ext>
              </a:extLst>
            </p:cNvPr>
            <p:cNvSpPr/>
            <p:nvPr/>
          </p:nvSpPr>
          <p:spPr bwMode="auto">
            <a:xfrm>
              <a:off x="2509618" y="4972954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38CABC-0158-2456-AD68-7ACA13956382}"/>
                </a:ext>
              </a:extLst>
            </p:cNvPr>
            <p:cNvSpPr/>
            <p:nvPr/>
          </p:nvSpPr>
          <p:spPr bwMode="auto">
            <a:xfrm>
              <a:off x="2445072" y="4905719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410FA1-2380-67EF-8880-0F47395AFE41}"/>
                </a:ext>
              </a:extLst>
            </p:cNvPr>
            <p:cNvSpPr/>
            <p:nvPr/>
          </p:nvSpPr>
          <p:spPr bwMode="auto">
            <a:xfrm>
              <a:off x="2380526" y="4838484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ECE0DA-B030-6D02-721D-4ED61EBF39D7}"/>
                </a:ext>
              </a:extLst>
            </p:cNvPr>
            <p:cNvSpPr/>
            <p:nvPr/>
          </p:nvSpPr>
          <p:spPr bwMode="auto">
            <a:xfrm>
              <a:off x="2315980" y="4771249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9478E5-B17B-1AB5-B41D-B9C7C8C24D71}"/>
                </a:ext>
              </a:extLst>
            </p:cNvPr>
            <p:cNvSpPr/>
            <p:nvPr/>
          </p:nvSpPr>
          <p:spPr bwMode="auto">
            <a:xfrm>
              <a:off x="2247487" y="4704014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1D3B5F-125C-6903-74E7-35F6C1FA29FA}"/>
                </a:ext>
              </a:extLst>
            </p:cNvPr>
            <p:cNvSpPr/>
            <p:nvPr/>
          </p:nvSpPr>
          <p:spPr bwMode="auto">
            <a:xfrm>
              <a:off x="2178994" y="4636779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62113F-B751-D5C3-EA89-711A1CE22874}"/>
                </a:ext>
              </a:extLst>
            </p:cNvPr>
            <p:cNvSpPr/>
            <p:nvPr/>
          </p:nvSpPr>
          <p:spPr bwMode="auto">
            <a:xfrm>
              <a:off x="2113260" y="4572000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9D92CE-17DB-FD3A-1001-1A1B070787F4}"/>
              </a:ext>
            </a:extLst>
          </p:cNvPr>
          <p:cNvGrpSpPr/>
          <p:nvPr/>
        </p:nvGrpSpPr>
        <p:grpSpPr>
          <a:xfrm>
            <a:off x="4707785" y="4495019"/>
            <a:ext cx="842800" cy="839329"/>
            <a:chOff x="4770002" y="3588957"/>
            <a:chExt cx="842800" cy="8393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A08DD9-4024-8207-3328-3701EE0F6DCF}"/>
                </a:ext>
              </a:extLst>
            </p:cNvPr>
            <p:cNvSpPr/>
            <p:nvPr/>
          </p:nvSpPr>
          <p:spPr bwMode="auto">
            <a:xfrm>
              <a:off x="4972722" y="3788206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B066A7-DBD2-67AD-8135-297BCF7D5962}"/>
                </a:ext>
              </a:extLst>
            </p:cNvPr>
            <p:cNvSpPr/>
            <p:nvPr/>
          </p:nvSpPr>
          <p:spPr bwMode="auto">
            <a:xfrm>
              <a:off x="4904229" y="3720971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659F52-846D-4296-66CE-94F72DF82A6C}"/>
                </a:ext>
              </a:extLst>
            </p:cNvPr>
            <p:cNvSpPr/>
            <p:nvPr/>
          </p:nvSpPr>
          <p:spPr bwMode="auto">
            <a:xfrm>
              <a:off x="4835736" y="3653736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97E348-8E0A-DE00-FF24-76806DEFCA3F}"/>
                </a:ext>
              </a:extLst>
            </p:cNvPr>
            <p:cNvSpPr/>
            <p:nvPr/>
          </p:nvSpPr>
          <p:spPr bwMode="auto">
            <a:xfrm>
              <a:off x="4770002" y="3588957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581F20-9910-C41C-557A-E6694C3AE9ED}"/>
              </a:ext>
            </a:extLst>
          </p:cNvPr>
          <p:cNvGrpSpPr/>
          <p:nvPr/>
        </p:nvGrpSpPr>
        <p:grpSpPr>
          <a:xfrm>
            <a:off x="6575711" y="4799471"/>
            <a:ext cx="842800" cy="839329"/>
            <a:chOff x="6684871" y="3581400"/>
            <a:chExt cx="842800" cy="8393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63F600-F13D-D3FF-1059-71B60C868ACC}"/>
                </a:ext>
              </a:extLst>
            </p:cNvPr>
            <p:cNvSpPr/>
            <p:nvPr/>
          </p:nvSpPr>
          <p:spPr bwMode="auto">
            <a:xfrm>
              <a:off x="6887591" y="3780649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038BF5-CB8A-0D13-A556-DEF6C3EE003C}"/>
                </a:ext>
              </a:extLst>
            </p:cNvPr>
            <p:cNvSpPr/>
            <p:nvPr/>
          </p:nvSpPr>
          <p:spPr bwMode="auto">
            <a:xfrm>
              <a:off x="6819098" y="3713414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BD62FB5-F93F-814C-30C9-8AA5CD7C1E15}"/>
                </a:ext>
              </a:extLst>
            </p:cNvPr>
            <p:cNvSpPr/>
            <p:nvPr/>
          </p:nvSpPr>
          <p:spPr bwMode="auto">
            <a:xfrm>
              <a:off x="6750605" y="3646179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BAB66C-D13F-6880-D58C-58394B50DDB7}"/>
                </a:ext>
              </a:extLst>
            </p:cNvPr>
            <p:cNvSpPr/>
            <p:nvPr/>
          </p:nvSpPr>
          <p:spPr bwMode="auto">
            <a:xfrm>
              <a:off x="6684871" y="3581400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3720F7-02B9-6299-7213-A2791C975E8C}"/>
              </a:ext>
            </a:extLst>
          </p:cNvPr>
          <p:cNvGrpSpPr/>
          <p:nvPr/>
        </p:nvGrpSpPr>
        <p:grpSpPr>
          <a:xfrm>
            <a:off x="5791200" y="4419600"/>
            <a:ext cx="543895" cy="1295400"/>
            <a:chOff x="5811539" y="3553848"/>
            <a:chExt cx="640081" cy="13991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A9DF8E0-C684-422B-EBDA-39CE32F55F15}"/>
                </a:ext>
              </a:extLst>
            </p:cNvPr>
            <p:cNvSpPr/>
            <p:nvPr/>
          </p:nvSpPr>
          <p:spPr bwMode="auto">
            <a:xfrm>
              <a:off x="5811540" y="3553848"/>
              <a:ext cx="640080" cy="13991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reg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CA2AED01-AB34-441A-1206-5C1873CEDF1E}"/>
                </a:ext>
              </a:extLst>
            </p:cNvPr>
            <p:cNvSpPr/>
            <p:nvPr/>
          </p:nvSpPr>
          <p:spPr bwMode="auto">
            <a:xfrm rot="5400000">
              <a:off x="5790519" y="4643455"/>
              <a:ext cx="304800" cy="262759"/>
            </a:xfrm>
            <a:prstGeom prst="triangl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itchFamily="-65" charset="0"/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310C8D-C67D-42D7-C717-E5060C8C4BF7}"/>
              </a:ext>
            </a:extLst>
          </p:cNvPr>
          <p:cNvCxnSpPr>
            <a:stCxn id="19" idx="3"/>
            <a:endCxn id="27" idx="1"/>
          </p:cNvCxnSpPr>
          <p:nvPr/>
        </p:nvCxnSpPr>
        <p:spPr bwMode="auto">
          <a:xfrm>
            <a:off x="5550585" y="5014308"/>
            <a:ext cx="240616" cy="52992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013BE9-E062-FCC6-5572-197D6C4B40AB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 bwMode="auto">
          <a:xfrm>
            <a:off x="6335095" y="5067300"/>
            <a:ext cx="240616" cy="5221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B8BFE06-C277-9155-2006-0D6D9132C6E3}"/>
              </a:ext>
            </a:extLst>
          </p:cNvPr>
          <p:cNvSpPr txBox="1"/>
          <p:nvPr/>
        </p:nvSpPr>
        <p:spPr>
          <a:xfrm>
            <a:off x="1360480" y="3880459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single-cycle divider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3C2EFD-84C2-1255-C622-A8264A5431B5}"/>
              </a:ext>
            </a:extLst>
          </p:cNvPr>
          <p:cNvSpPr txBox="1"/>
          <p:nvPr/>
        </p:nvSpPr>
        <p:spPr>
          <a:xfrm>
            <a:off x="4615476" y="3880459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0A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2-stage pipelined divider</a:t>
            </a:r>
          </a:p>
        </p:txBody>
      </p:sp>
    </p:spTree>
    <p:extLst>
      <p:ext uri="{BB962C8B-B14F-4D97-AF65-F5344CB8AC3E}">
        <p14:creationId xmlns:p14="http://schemas.microsoft.com/office/powerpoint/2010/main" val="140487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082E05A-120B-7383-08EB-7454AA0E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754509"/>
          </a:xfrm>
        </p:spPr>
        <p:txBody>
          <a:bodyPr/>
          <a:lstStyle/>
          <a:p>
            <a:r>
              <a:rPr lang="en-US" dirty="0"/>
              <a:t>Can start a new division operation </a:t>
            </a:r>
            <a:r>
              <a:rPr lang="en-US" b="1" dirty="0"/>
              <a:t>each</a:t>
            </a:r>
            <a:r>
              <a:rPr lang="en-US" dirty="0"/>
              <a:t> cycle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56DCB03-F2FB-3E8E-8650-843DBA5AA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CCF6F-6ED9-7D81-F77B-51395493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division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11702A-A42B-61C2-5715-799FBC2BC4F1}"/>
              </a:ext>
            </a:extLst>
          </p:cNvPr>
          <p:cNvGrpSpPr/>
          <p:nvPr/>
        </p:nvGrpSpPr>
        <p:grpSpPr>
          <a:xfrm>
            <a:off x="3200400" y="2897509"/>
            <a:ext cx="842800" cy="839329"/>
            <a:chOff x="4770002" y="3588957"/>
            <a:chExt cx="842800" cy="8393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4AB020-E1AE-4D32-DBA8-CF07CCF77D57}"/>
                </a:ext>
              </a:extLst>
            </p:cNvPr>
            <p:cNvSpPr/>
            <p:nvPr/>
          </p:nvSpPr>
          <p:spPr bwMode="auto">
            <a:xfrm>
              <a:off x="4972722" y="3788206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86F8CF-0253-79C6-1576-24728226002A}"/>
                </a:ext>
              </a:extLst>
            </p:cNvPr>
            <p:cNvSpPr/>
            <p:nvPr/>
          </p:nvSpPr>
          <p:spPr bwMode="auto">
            <a:xfrm>
              <a:off x="4904229" y="3720971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514B74-B077-F3E5-C14A-AE6BA4590009}"/>
                </a:ext>
              </a:extLst>
            </p:cNvPr>
            <p:cNvSpPr/>
            <p:nvPr/>
          </p:nvSpPr>
          <p:spPr bwMode="auto">
            <a:xfrm>
              <a:off x="4835736" y="3653736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65BF55-A139-3EBB-1FE2-355DDB7F8B13}"/>
                </a:ext>
              </a:extLst>
            </p:cNvPr>
            <p:cNvSpPr/>
            <p:nvPr/>
          </p:nvSpPr>
          <p:spPr bwMode="auto">
            <a:xfrm>
              <a:off x="4770002" y="3588957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0BA01B-F474-405D-8475-3FE8BF99837D}"/>
              </a:ext>
            </a:extLst>
          </p:cNvPr>
          <p:cNvGrpSpPr/>
          <p:nvPr/>
        </p:nvGrpSpPr>
        <p:grpSpPr>
          <a:xfrm>
            <a:off x="5068326" y="3201961"/>
            <a:ext cx="842800" cy="839329"/>
            <a:chOff x="6684871" y="3581400"/>
            <a:chExt cx="842800" cy="8393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0C374D-03FE-1C9E-82A4-EDAD5D5D4A7E}"/>
                </a:ext>
              </a:extLst>
            </p:cNvPr>
            <p:cNvSpPr/>
            <p:nvPr/>
          </p:nvSpPr>
          <p:spPr bwMode="auto">
            <a:xfrm>
              <a:off x="6887591" y="3780649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30B0B9-95E5-7DC0-7F82-837BA6D70373}"/>
                </a:ext>
              </a:extLst>
            </p:cNvPr>
            <p:cNvSpPr/>
            <p:nvPr/>
          </p:nvSpPr>
          <p:spPr bwMode="auto">
            <a:xfrm>
              <a:off x="6819098" y="3713414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8B096F-4707-191F-BA9D-96FFF4679C45}"/>
                </a:ext>
              </a:extLst>
            </p:cNvPr>
            <p:cNvSpPr/>
            <p:nvPr/>
          </p:nvSpPr>
          <p:spPr bwMode="auto">
            <a:xfrm>
              <a:off x="6750605" y="3646179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10ACCC-064A-E061-9D7E-D9A42089C151}"/>
                </a:ext>
              </a:extLst>
            </p:cNvPr>
            <p:cNvSpPr/>
            <p:nvPr/>
          </p:nvSpPr>
          <p:spPr bwMode="auto">
            <a:xfrm>
              <a:off x="6684871" y="3581400"/>
              <a:ext cx="640080" cy="64008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div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D621D8-1878-9CA8-B77A-F633108CE0BC}"/>
              </a:ext>
            </a:extLst>
          </p:cNvPr>
          <p:cNvGrpSpPr/>
          <p:nvPr/>
        </p:nvGrpSpPr>
        <p:grpSpPr>
          <a:xfrm>
            <a:off x="4283815" y="2822090"/>
            <a:ext cx="543895" cy="1295400"/>
            <a:chOff x="5811539" y="3553848"/>
            <a:chExt cx="640081" cy="13991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B5ACE6-4F42-3C8D-526E-9E289F39C994}"/>
                </a:ext>
              </a:extLst>
            </p:cNvPr>
            <p:cNvSpPr/>
            <p:nvPr/>
          </p:nvSpPr>
          <p:spPr bwMode="auto">
            <a:xfrm>
              <a:off x="5811540" y="3553848"/>
              <a:ext cx="640080" cy="139915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rgbClr val="000000"/>
                  </a:solidFill>
                </a:rPr>
                <a:t>reg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8FE56D07-CDD3-7994-3FD7-D4AB4DC4477E}"/>
                </a:ext>
              </a:extLst>
            </p:cNvPr>
            <p:cNvSpPr/>
            <p:nvPr/>
          </p:nvSpPr>
          <p:spPr bwMode="auto">
            <a:xfrm rot="5400000">
              <a:off x="5790519" y="4643455"/>
              <a:ext cx="304800" cy="262759"/>
            </a:xfrm>
            <a:prstGeom prst="triangl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itchFamily="-65" charset="0"/>
              </a:endParaRP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3D958E-EEEE-F50C-F22A-E55C8D8A692F}"/>
              </a:ext>
            </a:extLst>
          </p:cNvPr>
          <p:cNvCxnSpPr>
            <a:stCxn id="5" idx="3"/>
            <a:endCxn id="15" idx="1"/>
          </p:cNvCxnSpPr>
          <p:nvPr/>
        </p:nvCxnSpPr>
        <p:spPr bwMode="auto">
          <a:xfrm>
            <a:off x="4043200" y="3416798"/>
            <a:ext cx="240616" cy="52992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FC4B75-DC21-9A12-DB00-01639FF30D93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 bwMode="auto">
          <a:xfrm>
            <a:off x="4827710" y="3469790"/>
            <a:ext cx="240616" cy="5221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D99C24-557F-5016-5601-CE1CD33248B8}"/>
              </a:ext>
            </a:extLst>
          </p:cNvPr>
          <p:cNvSpPr txBox="1"/>
          <p:nvPr/>
        </p:nvSpPr>
        <p:spPr>
          <a:xfrm>
            <a:off x="2738118" y="4256127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A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 x1,x2,x3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8F17AE-0F44-01E5-CB8C-C15AFF19E52A}"/>
              </a:ext>
            </a:extLst>
          </p:cNvPr>
          <p:cNvSpPr txBox="1"/>
          <p:nvPr/>
        </p:nvSpPr>
        <p:spPr>
          <a:xfrm>
            <a:off x="2722781" y="427886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 x4,x5,x6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1BC845-4874-AA19-FB4A-D24CA4B5399C}"/>
              </a:ext>
            </a:extLst>
          </p:cNvPr>
          <p:cNvSpPr txBox="1"/>
          <p:nvPr/>
        </p:nvSpPr>
        <p:spPr>
          <a:xfrm>
            <a:off x="2722781" y="426720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B0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div x7,x8,x9</a:t>
            </a:r>
          </a:p>
        </p:txBody>
      </p:sp>
    </p:spTree>
    <p:extLst>
      <p:ext uri="{BB962C8B-B14F-4D97-AF65-F5344CB8AC3E}">
        <p14:creationId xmlns:p14="http://schemas.microsoft.com/office/powerpoint/2010/main" val="1681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2309 -0.00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23264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1" grpId="0"/>
      <p:bldP spid="21" grpId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139531-7FC2-6A76-4DF2-3397CF26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2209800"/>
          </a:xfrm>
        </p:spPr>
        <p:txBody>
          <a:bodyPr/>
          <a:lstStyle/>
          <a:p>
            <a:r>
              <a:rPr lang="en-US" dirty="0"/>
              <a:t>Table representation of </a:t>
            </a:r>
            <a:r>
              <a:rPr lang="en-US" dirty="0" err="1"/>
              <a:t>insns</a:t>
            </a:r>
            <a:r>
              <a:rPr lang="en-US" dirty="0"/>
              <a:t> moving through the pipeline stages</a:t>
            </a:r>
          </a:p>
          <a:p>
            <a:pPr lvl="1"/>
            <a:r>
              <a:rPr lang="en-US" dirty="0"/>
              <a:t>Cycles in columns, oldest on the left</a:t>
            </a:r>
          </a:p>
          <a:p>
            <a:pPr lvl="1"/>
            <a:r>
              <a:rPr lang="en-US" dirty="0" err="1"/>
              <a:t>Insns</a:t>
            </a:r>
            <a:r>
              <a:rPr lang="en-US" dirty="0"/>
              <a:t> in rows, oldest at the top</a:t>
            </a:r>
          </a:p>
          <a:p>
            <a:r>
              <a:rPr lang="en-US" dirty="0"/>
              <a:t>exploit parallelism across stages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D862F-5C14-5542-C3A1-2D576D4C5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539B7E-EBF0-278B-F2A2-C3913C01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diagrams</a:t>
            </a:r>
          </a:p>
        </p:txBody>
      </p:sp>
      <p:graphicFrame>
        <p:nvGraphicFramePr>
          <p:cNvPr id="4" name="Group 217">
            <a:extLst>
              <a:ext uri="{FF2B5EF4-FFF2-40B4-BE49-F238E27FC236}">
                <a16:creationId xmlns:a16="http://schemas.microsoft.com/office/drawing/2014/main" id="{941FCD3A-E422-25F4-7D10-00B852BC2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43324"/>
              </p:ext>
            </p:extLst>
          </p:nvPr>
        </p:nvGraphicFramePr>
        <p:xfrm>
          <a:off x="2347437" y="3810000"/>
          <a:ext cx="4449126" cy="149352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x1,x2,x3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x4,x5,x6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x7,x8,x9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5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819400" y="1143000"/>
            <a:ext cx="6324600" cy="5505097"/>
          </a:xfrm>
          <a:noFill/>
        </p:spPr>
        <p:txBody>
          <a:bodyPr wrap="square" lIns="63500" tIns="25400" rIns="63500" bIns="25400">
            <a:spAutoFit/>
          </a:bodyPr>
          <a:lstStyle/>
          <a:p>
            <a:pPr eaLnBrk="1" hangingPunct="1"/>
            <a:r>
              <a:rPr lang="en-US" dirty="0"/>
              <a:t>Processor performance</a:t>
            </a:r>
          </a:p>
          <a:p>
            <a:pPr lvl="1" eaLnBrk="1" hangingPunct="1"/>
            <a:r>
              <a:rPr lang="en-US" dirty="0"/>
              <a:t>Latency </a:t>
            </a:r>
            <a:r>
              <a:rPr lang="en-US" dirty="0" err="1"/>
              <a:t>vs</a:t>
            </a:r>
            <a:r>
              <a:rPr lang="en-US" dirty="0"/>
              <a:t> throughput</a:t>
            </a:r>
          </a:p>
          <a:p>
            <a:pPr eaLnBrk="1" hangingPunct="1"/>
            <a:r>
              <a:rPr lang="en-US" dirty="0"/>
              <a:t>Single-cycle &amp; multi-cycle </a:t>
            </a:r>
            <a:r>
              <a:rPr lang="en-US" dirty="0" err="1"/>
              <a:t>datapaths</a:t>
            </a:r>
            <a:endParaRPr lang="en-US" dirty="0"/>
          </a:p>
          <a:p>
            <a:pPr eaLnBrk="1" hangingPunct="1"/>
            <a:r>
              <a:rPr lang="en-US" dirty="0"/>
              <a:t>Basic pipelining</a:t>
            </a:r>
          </a:p>
          <a:p>
            <a:pPr eaLnBrk="1" hangingPunct="1"/>
            <a:r>
              <a:rPr lang="en-US" dirty="0"/>
              <a:t>Data hazards</a:t>
            </a:r>
          </a:p>
          <a:p>
            <a:pPr lvl="1" eaLnBrk="1" hangingPunct="1"/>
            <a:r>
              <a:rPr lang="en-US" dirty="0"/>
              <a:t>Software interlocks and scheduling</a:t>
            </a:r>
          </a:p>
          <a:p>
            <a:pPr lvl="1" eaLnBrk="1" hangingPunct="1"/>
            <a:r>
              <a:rPr lang="en-US" dirty="0"/>
              <a:t>Hardware interlocks and stalling</a:t>
            </a:r>
          </a:p>
          <a:p>
            <a:pPr lvl="1" eaLnBrk="1" hangingPunct="1"/>
            <a:r>
              <a:rPr lang="en-US" dirty="0"/>
              <a:t>Bypassing</a:t>
            </a:r>
          </a:p>
          <a:p>
            <a:pPr lvl="1" eaLnBrk="1" hangingPunct="1"/>
            <a:r>
              <a:rPr lang="en-US" dirty="0"/>
              <a:t>Load-use stalling</a:t>
            </a:r>
          </a:p>
          <a:p>
            <a:pPr eaLnBrk="1" hangingPunct="1"/>
            <a:r>
              <a:rPr lang="en-US" dirty="0"/>
              <a:t>Pipelined multi-cycle operations</a:t>
            </a:r>
          </a:p>
          <a:p>
            <a:pPr eaLnBrk="1" hangingPunct="1"/>
            <a:r>
              <a:rPr lang="en-US" dirty="0"/>
              <a:t>Control hazards</a:t>
            </a:r>
          </a:p>
          <a:p>
            <a:pPr lvl="1" eaLnBrk="1" hangingPunct="1"/>
            <a:r>
              <a:rPr lang="en-US" dirty="0"/>
              <a:t>Branch prediction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7E4C4A-305A-B635-6AE6-FE979C977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This Unit: Pipelining</a:t>
            </a:r>
          </a:p>
        </p:txBody>
      </p:sp>
      <p:sp>
        <p:nvSpPr>
          <p:cNvPr id="17414" name="Rectangle 31"/>
          <p:cNvSpPr>
            <a:spLocks noChangeArrowheads="1"/>
          </p:cNvSpPr>
          <p:nvPr/>
        </p:nvSpPr>
        <p:spPr bwMode="auto">
          <a:xfrm>
            <a:off x="1143000" y="2133600"/>
            <a:ext cx="685800" cy="6096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17415" name="Line 32"/>
          <p:cNvSpPr>
            <a:spLocks noChangeShapeType="1"/>
          </p:cNvSpPr>
          <p:nvPr/>
        </p:nvSpPr>
        <p:spPr bwMode="auto">
          <a:xfrm>
            <a:off x="304800" y="2057400"/>
            <a:ext cx="152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Rectangle 33"/>
          <p:cNvSpPr>
            <a:spLocks noChangeArrowheads="1"/>
          </p:cNvSpPr>
          <p:nvPr/>
        </p:nvSpPr>
        <p:spPr bwMode="auto">
          <a:xfrm>
            <a:off x="304800" y="2133600"/>
            <a:ext cx="685800" cy="609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7417" name="Rectangle 34"/>
          <p:cNvSpPr>
            <a:spLocks noChangeArrowheads="1"/>
          </p:cNvSpPr>
          <p:nvPr/>
        </p:nvSpPr>
        <p:spPr bwMode="auto">
          <a:xfrm>
            <a:off x="1981200" y="2133600"/>
            <a:ext cx="685800" cy="609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I/O</a:t>
            </a:r>
          </a:p>
        </p:txBody>
      </p:sp>
      <p:sp>
        <p:nvSpPr>
          <p:cNvPr id="17418" name="Rectangle 35"/>
          <p:cNvSpPr>
            <a:spLocks noChangeArrowheads="1"/>
          </p:cNvSpPr>
          <p:nvPr/>
        </p:nvSpPr>
        <p:spPr bwMode="auto">
          <a:xfrm>
            <a:off x="304800" y="1600200"/>
            <a:ext cx="23622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System software</a:t>
            </a:r>
          </a:p>
        </p:txBody>
      </p:sp>
      <p:sp>
        <p:nvSpPr>
          <p:cNvPr id="17419" name="Rectangle 36"/>
          <p:cNvSpPr>
            <a:spLocks noChangeArrowheads="1"/>
          </p:cNvSpPr>
          <p:nvPr/>
        </p:nvSpPr>
        <p:spPr bwMode="auto">
          <a:xfrm>
            <a:off x="1143000" y="1219200"/>
            <a:ext cx="6858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App</a:t>
            </a:r>
          </a:p>
        </p:txBody>
      </p:sp>
      <p:sp>
        <p:nvSpPr>
          <p:cNvPr id="17420" name="Rectangle 37"/>
          <p:cNvSpPr>
            <a:spLocks noChangeArrowheads="1"/>
          </p:cNvSpPr>
          <p:nvPr/>
        </p:nvSpPr>
        <p:spPr bwMode="auto">
          <a:xfrm>
            <a:off x="304800" y="1219200"/>
            <a:ext cx="6858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App</a:t>
            </a:r>
          </a:p>
        </p:txBody>
      </p:sp>
      <p:sp>
        <p:nvSpPr>
          <p:cNvPr id="17421" name="Rectangle 38"/>
          <p:cNvSpPr>
            <a:spLocks noChangeArrowheads="1"/>
          </p:cNvSpPr>
          <p:nvPr/>
        </p:nvSpPr>
        <p:spPr bwMode="auto">
          <a:xfrm>
            <a:off x="1981200" y="1219200"/>
            <a:ext cx="6858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App</a:t>
            </a:r>
          </a:p>
        </p:txBody>
      </p:sp>
      <p:pic>
        <p:nvPicPr>
          <p:cNvPr id="14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1954213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B0C887-874B-FE6F-09D9-AA5544FB2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524000"/>
          </a:xfrm>
        </p:spPr>
        <p:txBody>
          <a:bodyPr/>
          <a:lstStyle/>
          <a:p>
            <a:r>
              <a:rPr lang="en-US" dirty="0"/>
              <a:t>Pipelining is easy if </a:t>
            </a:r>
            <a:r>
              <a:rPr lang="en-US" dirty="0" err="1"/>
              <a:t>insns</a:t>
            </a:r>
            <a:r>
              <a:rPr lang="en-US" dirty="0"/>
              <a:t> are </a:t>
            </a:r>
            <a:r>
              <a:rPr lang="en-US" b="1" dirty="0">
                <a:solidFill>
                  <a:srgbClr val="00A2FF"/>
                </a:solidFill>
              </a:rPr>
              <a:t>independent</a:t>
            </a:r>
          </a:p>
          <a:p>
            <a:pPr lvl="1"/>
            <a:r>
              <a:rPr lang="en-US" dirty="0"/>
              <a:t>no reading and writing to the same register</a:t>
            </a:r>
          </a:p>
          <a:p>
            <a:r>
              <a:rPr lang="en-US" dirty="0"/>
              <a:t>But what about dependencies?</a:t>
            </a:r>
          </a:p>
          <a:p>
            <a:pPr lvl="1"/>
            <a:r>
              <a:rPr lang="en-US" dirty="0"/>
              <a:t>an </a:t>
            </a:r>
            <a:r>
              <a:rPr lang="en-US" dirty="0" err="1"/>
              <a:t>insn</a:t>
            </a:r>
            <a:r>
              <a:rPr lang="en-US" dirty="0"/>
              <a:t> that depends on the immediately preceding </a:t>
            </a:r>
            <a:r>
              <a:rPr lang="en-US" dirty="0" err="1"/>
              <a:t>insn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279FF-E963-F913-6E1D-0ECD3F8A1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436CE-EA64-AEEC-6490-23E65C22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</a:t>
            </a:r>
          </a:p>
        </p:txBody>
      </p:sp>
      <p:graphicFrame>
        <p:nvGraphicFramePr>
          <p:cNvPr id="4" name="Group 217">
            <a:extLst>
              <a:ext uri="{FF2B5EF4-FFF2-40B4-BE49-F238E27FC236}">
                <a16:creationId xmlns:a16="http://schemas.microsoft.com/office/drawing/2014/main" id="{122076F0-16FB-030A-C6CE-24897ACEF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41870"/>
              </p:ext>
            </p:extLst>
          </p:nvPr>
        </p:nvGraphicFramePr>
        <p:xfrm>
          <a:off x="2283937" y="3810000"/>
          <a:ext cx="4576126" cy="149352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x1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,x2,x3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x4,x5,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D1?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x4,x5,x1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6201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68D2150-C814-9111-2A78-83C4D7225E23}"/>
              </a:ext>
            </a:extLst>
          </p:cNvPr>
          <p:cNvSpPr/>
          <p:nvPr/>
        </p:nvSpPr>
        <p:spPr bwMode="auto">
          <a:xfrm>
            <a:off x="2057400" y="4953000"/>
            <a:ext cx="4953000" cy="4572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-65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2E44B6-6970-03C7-69CC-3A893B0A48EB}"/>
              </a:ext>
            </a:extLst>
          </p:cNvPr>
          <p:cNvCxnSpPr/>
          <p:nvPr/>
        </p:nvCxnSpPr>
        <p:spPr bwMode="auto">
          <a:xfrm>
            <a:off x="2057400" y="4724400"/>
            <a:ext cx="3429000" cy="0"/>
          </a:xfrm>
          <a:prstGeom prst="line">
            <a:avLst/>
          </a:prstGeom>
          <a:noFill/>
          <a:ln w="28575" cap="flat" cmpd="sng" algn="ctr">
            <a:solidFill>
              <a:srgbClr val="FF090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971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59D2F-6BA8-D78E-087E-A943FE09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2743200"/>
          </a:xfrm>
        </p:spPr>
        <p:txBody>
          <a:bodyPr/>
          <a:lstStyle/>
          <a:p>
            <a:r>
              <a:rPr lang="en-US" dirty="0"/>
              <a:t>In HW4, we pipeline the divider solely for the frequency benefits</a:t>
            </a:r>
          </a:p>
          <a:p>
            <a:pPr lvl="1"/>
            <a:r>
              <a:rPr lang="en-US" dirty="0"/>
              <a:t>we won’t worry about CPI at all</a:t>
            </a:r>
          </a:p>
          <a:p>
            <a:r>
              <a:rPr lang="en-US" dirty="0"/>
              <a:t>Datapath takes 2 cycles for each div[u]/rem[u] </a:t>
            </a:r>
            <a:r>
              <a:rPr lang="en-US" dirty="0" err="1"/>
              <a:t>insn</a:t>
            </a:r>
            <a:endParaRPr lang="en-US" dirty="0"/>
          </a:p>
          <a:p>
            <a:pPr lvl="1"/>
            <a:r>
              <a:rPr lang="en-US" dirty="0"/>
              <a:t>takes 1 cycle for all other </a:t>
            </a:r>
            <a:r>
              <a:rPr lang="en-US" dirty="0" err="1"/>
              <a:t>insns</a:t>
            </a:r>
            <a:endParaRPr lang="en-US" dirty="0"/>
          </a:p>
          <a:p>
            <a:pPr lvl="1"/>
            <a:r>
              <a:rPr lang="en-US" dirty="0"/>
              <a:t>back-to-back div </a:t>
            </a:r>
            <a:r>
              <a:rPr lang="en-US" dirty="0" err="1"/>
              <a:t>insns</a:t>
            </a:r>
            <a:r>
              <a:rPr lang="en-US" dirty="0"/>
              <a:t> take 4 cycles</a:t>
            </a:r>
          </a:p>
          <a:p>
            <a:pPr lvl="2"/>
            <a:r>
              <a:rPr lang="en-US" dirty="0"/>
              <a:t>avoid problems with data dependencies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794F-0972-45CE-3A99-A5C94B92FD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661C76-1817-B645-2F00-FAF5D5D0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Multi-cycle </a:t>
            </a:r>
            <a:r>
              <a:rPr lang="en-US" dirty="0" err="1"/>
              <a:t>datapath</a:t>
            </a:r>
            <a:endParaRPr lang="en-US" dirty="0"/>
          </a:p>
        </p:txBody>
      </p:sp>
      <p:graphicFrame>
        <p:nvGraphicFramePr>
          <p:cNvPr id="4" name="Group 217">
            <a:extLst>
              <a:ext uri="{FF2B5EF4-FFF2-40B4-BE49-F238E27FC236}">
                <a16:creationId xmlns:a16="http://schemas.microsoft.com/office/drawing/2014/main" id="{1446D37E-F641-4EE2-BE70-128EA8975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52007"/>
              </p:ext>
            </p:extLst>
          </p:nvPr>
        </p:nvGraphicFramePr>
        <p:xfrm>
          <a:off x="2259584" y="4343400"/>
          <a:ext cx="4624832" cy="1859280"/>
        </p:xfrm>
        <a:graphic>
          <a:graphicData uri="http://schemas.openxmlformats.org/drawingml/2006/table">
            <a:tbl>
              <a:tblPr/>
              <a:tblGrid>
                <a:gridCol w="170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415">
                  <a:extLst>
                    <a:ext uri="{9D8B030D-6E8A-4147-A177-3AD203B41FA5}">
                      <a16:colId xmlns:a16="http://schemas.microsoft.com/office/drawing/2014/main" val="1696977956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lui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 x1,0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x1,x2,x3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div x4,x5,x6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62018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 x4,x4,3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265670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48AB9950-46E4-600F-27E1-93F272F8A15C}"/>
              </a:ext>
            </a:extLst>
          </p:cNvPr>
          <p:cNvSpPr/>
          <p:nvPr/>
        </p:nvSpPr>
        <p:spPr bwMode="auto">
          <a:xfrm>
            <a:off x="4800600" y="5410200"/>
            <a:ext cx="685800" cy="609600"/>
          </a:xfrm>
          <a:prstGeom prst="ellipse">
            <a:avLst/>
          </a:prstGeom>
          <a:noFill/>
          <a:ln w="38100" cap="flat" cmpd="sng" algn="ctr">
            <a:solidFill>
              <a:srgbClr val="FF09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/>
              <a:t>Pipelined </a:t>
            </a:r>
            <a:r>
              <a:rPr lang="en-US" cap="none" dirty="0" err="1"/>
              <a:t>Datapath</a:t>
            </a:r>
            <a:endParaRPr lang="en-US" cap="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0E214-C135-2B2F-9765-395C6841A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534400" cy="4267200"/>
          </a:xfrm>
        </p:spPr>
        <p:txBody>
          <a:bodyPr/>
          <a:lstStyle/>
          <a:p>
            <a:r>
              <a:rPr lang="en-US" dirty="0"/>
              <a:t>Important performance technique</a:t>
            </a:r>
          </a:p>
          <a:p>
            <a:pPr lvl="1"/>
            <a:r>
              <a:rPr lang="en-US" b="1" dirty="0">
                <a:solidFill>
                  <a:srgbClr val="00A2FF"/>
                </a:solidFill>
              </a:rPr>
              <a:t>Improves instruction throughput, not instruction latency</a:t>
            </a:r>
          </a:p>
          <a:p>
            <a:r>
              <a:rPr lang="en-US" dirty="0"/>
              <a:t>Break instruction execution into stages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insn</a:t>
            </a:r>
            <a:r>
              <a:rPr lang="en-US" dirty="0"/>
              <a:t> advances from stage 1 to 2, next </a:t>
            </a:r>
            <a:r>
              <a:rPr lang="en-US" dirty="0" err="1"/>
              <a:t>insn</a:t>
            </a:r>
            <a:r>
              <a:rPr lang="en-US" dirty="0"/>
              <a:t> enters at stage 1</a:t>
            </a:r>
          </a:p>
          <a:p>
            <a:pPr lvl="1"/>
            <a:r>
              <a:rPr lang="en-US" dirty="0"/>
              <a:t>exploits “stage-level parallelism”</a:t>
            </a:r>
          </a:p>
          <a:p>
            <a:pPr lvl="1"/>
            <a:r>
              <a:rPr lang="en-US" dirty="0"/>
              <a:t>Maintains illusion of sequential fetch/execute loop</a:t>
            </a:r>
          </a:p>
          <a:p>
            <a:pPr lvl="1"/>
            <a:r>
              <a:rPr lang="en-US" dirty="0"/>
              <a:t>Individual instruction takes the same number of stages</a:t>
            </a:r>
          </a:p>
          <a:p>
            <a:pPr lvl="1">
              <a:buFontTx/>
              <a:buChar char="+"/>
            </a:pPr>
            <a:r>
              <a:rPr lang="en-US" b="1" dirty="0">
                <a:solidFill>
                  <a:srgbClr val="00A2FF"/>
                </a:solidFill>
              </a:rPr>
              <a:t>But instructions enter and leave at a much faster rate</a:t>
            </a:r>
          </a:p>
          <a:p>
            <a:r>
              <a:rPr lang="en-US" dirty="0"/>
              <a:t>Just like the laundromat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5169E1-73FB-94F2-F504-768A2568F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</a:t>
            </a:r>
          </a:p>
        </p:txBody>
      </p:sp>
      <p:sp>
        <p:nvSpPr>
          <p:cNvPr id="30734" name="Rectangle 18"/>
          <p:cNvSpPr>
            <a:spLocks noChangeArrowheads="1"/>
          </p:cNvSpPr>
          <p:nvPr/>
        </p:nvSpPr>
        <p:spPr bwMode="auto">
          <a:xfrm>
            <a:off x="2438400" y="121920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insn0.dec</a:t>
            </a:r>
          </a:p>
        </p:txBody>
      </p:sp>
      <p:sp>
        <p:nvSpPr>
          <p:cNvPr id="30735" name="Rectangle 19"/>
          <p:cNvSpPr>
            <a:spLocks noChangeArrowheads="1"/>
          </p:cNvSpPr>
          <p:nvPr/>
        </p:nvSpPr>
        <p:spPr bwMode="auto">
          <a:xfrm>
            <a:off x="1219200" y="121920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insn0.fetch</a:t>
            </a:r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3657600" y="152400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insn1.dec</a:t>
            </a:r>
          </a:p>
        </p:txBody>
      </p:sp>
      <p:sp>
        <p:nvSpPr>
          <p:cNvPr id="30737" name="Rectangle 21"/>
          <p:cNvSpPr>
            <a:spLocks noChangeArrowheads="1"/>
          </p:cNvSpPr>
          <p:nvPr/>
        </p:nvSpPr>
        <p:spPr bwMode="auto">
          <a:xfrm>
            <a:off x="2438400" y="152400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insn1.fetch</a:t>
            </a:r>
          </a:p>
        </p:txBody>
      </p:sp>
      <p:sp>
        <p:nvSpPr>
          <p:cNvPr id="30738" name="Rectangle 22"/>
          <p:cNvSpPr>
            <a:spLocks noChangeArrowheads="1"/>
          </p:cNvSpPr>
          <p:nvPr/>
        </p:nvSpPr>
        <p:spPr bwMode="auto">
          <a:xfrm>
            <a:off x="3657600" y="121920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insn0.exec</a:t>
            </a:r>
          </a:p>
        </p:txBody>
      </p:sp>
      <p:sp>
        <p:nvSpPr>
          <p:cNvPr id="30739" name="Rectangle 23"/>
          <p:cNvSpPr>
            <a:spLocks noChangeArrowheads="1"/>
          </p:cNvSpPr>
          <p:nvPr/>
        </p:nvSpPr>
        <p:spPr bwMode="auto">
          <a:xfrm>
            <a:off x="4876800" y="152400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insn1.exec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4394734"/>
            <a:ext cx="85344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Pipelining</a:t>
            </a:r>
            <a:r>
              <a:rPr lang="en-US" dirty="0"/>
              <a:t>: cut </a:t>
            </a:r>
            <a:r>
              <a:rPr lang="en-US" dirty="0" err="1"/>
              <a:t>datapath</a:t>
            </a:r>
            <a:r>
              <a:rPr lang="en-US" dirty="0"/>
              <a:t> into N stages (here 5)</a:t>
            </a:r>
          </a:p>
          <a:p>
            <a:pPr lvl="1">
              <a:lnSpc>
                <a:spcPct val="90000"/>
              </a:lnSpc>
              <a:buFontTx/>
              <a:buChar char="+"/>
            </a:pPr>
            <a:r>
              <a:rPr lang="en-US" dirty="0"/>
              <a:t>Clock period = MAX(</a:t>
            </a:r>
            <a:r>
              <a:rPr lang="en-US" dirty="0" err="1"/>
              <a:t>T</a:t>
            </a:r>
            <a:r>
              <a:rPr lang="en-US" baseline="-25000" dirty="0" err="1"/>
              <a:t>insn</a:t>
            </a:r>
            <a:r>
              <a:rPr lang="en-US" baseline="-25000" dirty="0"/>
              <a:t>-mem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regfile</a:t>
            </a:r>
            <a:r>
              <a:rPr lang="en-US" dirty="0"/>
              <a:t>, T</a:t>
            </a:r>
            <a:r>
              <a:rPr lang="en-US" baseline="-25000" dirty="0"/>
              <a:t>ALU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data</a:t>
            </a:r>
            <a:r>
              <a:rPr lang="en-US" baseline="-25000" dirty="0"/>
              <a:t>-mem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writeback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buFontTx/>
              <a:buChar char="+"/>
            </a:pPr>
            <a:r>
              <a:rPr lang="en-US" dirty="0"/>
              <a:t>Base CPI = 1: </a:t>
            </a:r>
            <a:r>
              <a:rPr lang="en-US" dirty="0" err="1"/>
              <a:t>insn</a:t>
            </a:r>
            <a:r>
              <a:rPr lang="en-US" dirty="0"/>
              <a:t> enters and leaves every cycle</a:t>
            </a:r>
          </a:p>
          <a:p>
            <a:pPr lvl="1">
              <a:lnSpc>
                <a:spcPct val="90000"/>
              </a:lnSpc>
              <a:buFontTx/>
              <a:buChar char="–"/>
            </a:pPr>
            <a:r>
              <a:rPr lang="en-US" dirty="0"/>
              <a:t>Actual CPI &gt; 1: pipeline must often “stall”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Individual </a:t>
            </a:r>
            <a:r>
              <a:rPr lang="en-US" dirty="0" err="1"/>
              <a:t>insn</a:t>
            </a:r>
            <a:r>
              <a:rPr lang="en-US" dirty="0"/>
              <a:t> latency </a:t>
            </a:r>
            <a:r>
              <a:rPr lang="en-US" b="1" dirty="0"/>
              <a:t>increases</a:t>
            </a:r>
            <a:r>
              <a:rPr lang="en-US" dirty="0"/>
              <a:t> (pipeline overhead)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DBB4D-4F12-8672-4A14-C036D1A6A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799" y="228600"/>
            <a:ext cx="8629647" cy="685800"/>
          </a:xfrm>
        </p:spPr>
        <p:txBody>
          <a:bodyPr/>
          <a:lstStyle/>
          <a:p>
            <a:r>
              <a:rPr lang="en-US" dirty="0"/>
              <a:t>5 Stage Pipeline: Inter-</a:t>
            </a:r>
            <a:r>
              <a:rPr lang="en-US" dirty="0" err="1"/>
              <a:t>Insn</a:t>
            </a:r>
            <a:r>
              <a:rPr lang="en-US" dirty="0"/>
              <a:t> Parallelism</a:t>
            </a:r>
          </a:p>
        </p:txBody>
      </p:sp>
      <p:sp>
        <p:nvSpPr>
          <p:cNvPr id="33798" name="Rectangle 80"/>
          <p:cNvSpPr>
            <a:spLocks noChangeArrowheads="1"/>
          </p:cNvSpPr>
          <p:nvPr/>
        </p:nvSpPr>
        <p:spPr bwMode="auto">
          <a:xfrm>
            <a:off x="609600" y="2335213"/>
            <a:ext cx="304800" cy="12192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33799" name="AutoShape 81"/>
          <p:cNvSpPr>
            <a:spLocks noChangeArrowheads="1"/>
          </p:cNvSpPr>
          <p:nvPr/>
        </p:nvSpPr>
        <p:spPr bwMode="auto">
          <a:xfrm rot="5400000">
            <a:off x="609600" y="3325813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Rectangle 82"/>
          <p:cNvSpPr>
            <a:spLocks noChangeArrowheads="1"/>
          </p:cNvSpPr>
          <p:nvPr/>
        </p:nvSpPr>
        <p:spPr bwMode="auto">
          <a:xfrm>
            <a:off x="1219200" y="2411413"/>
            <a:ext cx="6096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33801" name="AutoShape 83"/>
          <p:cNvSpPr>
            <a:spLocks noChangeArrowheads="1"/>
          </p:cNvSpPr>
          <p:nvPr/>
        </p:nvSpPr>
        <p:spPr bwMode="auto">
          <a:xfrm rot="5400000">
            <a:off x="1219200" y="3325813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Line 84"/>
          <p:cNvSpPr>
            <a:spLocks noChangeShapeType="1"/>
          </p:cNvSpPr>
          <p:nvPr/>
        </p:nvSpPr>
        <p:spPr bwMode="auto">
          <a:xfrm>
            <a:off x="914400" y="2944813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Rectangle 85"/>
          <p:cNvSpPr>
            <a:spLocks noChangeArrowheads="1"/>
          </p:cNvSpPr>
          <p:nvPr/>
        </p:nvSpPr>
        <p:spPr bwMode="auto">
          <a:xfrm>
            <a:off x="2819400" y="2106613"/>
            <a:ext cx="12192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33804" name="AutoShape 86"/>
          <p:cNvSpPr>
            <a:spLocks noChangeArrowheads="1"/>
          </p:cNvSpPr>
          <p:nvPr/>
        </p:nvSpPr>
        <p:spPr bwMode="auto">
          <a:xfrm rot="5400000">
            <a:off x="2819400" y="2792413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Freeform 87"/>
          <p:cNvSpPr>
            <a:spLocks/>
          </p:cNvSpPr>
          <p:nvPr/>
        </p:nvSpPr>
        <p:spPr bwMode="auto">
          <a:xfrm>
            <a:off x="5562600" y="2106613"/>
            <a:ext cx="228600" cy="9144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88"/>
          <p:cNvSpPr>
            <a:spLocks noChangeShapeType="1"/>
          </p:cNvSpPr>
          <p:nvPr/>
        </p:nvSpPr>
        <p:spPr bwMode="auto">
          <a:xfrm>
            <a:off x="4648200" y="2286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89"/>
          <p:cNvSpPr>
            <a:spLocks noChangeShapeType="1"/>
          </p:cNvSpPr>
          <p:nvPr/>
        </p:nvSpPr>
        <p:spPr bwMode="auto">
          <a:xfrm flipV="1">
            <a:off x="4648200" y="28194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Text Box 90"/>
          <p:cNvSpPr txBox="1">
            <a:spLocks noChangeArrowheads="1"/>
          </p:cNvSpPr>
          <p:nvPr/>
        </p:nvSpPr>
        <p:spPr bwMode="auto">
          <a:xfrm>
            <a:off x="3048000" y="27305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33809" name="Text Box 91"/>
          <p:cNvSpPr txBox="1">
            <a:spLocks noChangeArrowheads="1"/>
          </p:cNvSpPr>
          <p:nvPr/>
        </p:nvSpPr>
        <p:spPr bwMode="auto">
          <a:xfrm>
            <a:off x="3352800" y="27305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33810" name="Text Box 92"/>
          <p:cNvSpPr txBox="1">
            <a:spLocks noChangeArrowheads="1"/>
          </p:cNvSpPr>
          <p:nvPr/>
        </p:nvSpPr>
        <p:spPr bwMode="auto">
          <a:xfrm>
            <a:off x="3733800" y="27305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3811" name="Rectangle 93"/>
          <p:cNvSpPr>
            <a:spLocks noChangeArrowheads="1"/>
          </p:cNvSpPr>
          <p:nvPr/>
        </p:nvSpPr>
        <p:spPr bwMode="auto">
          <a:xfrm>
            <a:off x="7086600" y="2411413"/>
            <a:ext cx="6096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33812" name="AutoShape 94"/>
          <p:cNvSpPr>
            <a:spLocks noChangeArrowheads="1"/>
          </p:cNvSpPr>
          <p:nvPr/>
        </p:nvSpPr>
        <p:spPr bwMode="auto">
          <a:xfrm rot="5400000">
            <a:off x="7086600" y="3021013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95"/>
          <p:cNvSpPr>
            <a:spLocks noChangeShapeType="1"/>
          </p:cNvSpPr>
          <p:nvPr/>
        </p:nvSpPr>
        <p:spPr bwMode="auto">
          <a:xfrm>
            <a:off x="6705600" y="2563813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96"/>
          <p:cNvSpPr>
            <a:spLocks noChangeShapeType="1"/>
          </p:cNvSpPr>
          <p:nvPr/>
        </p:nvSpPr>
        <p:spPr bwMode="auto">
          <a:xfrm>
            <a:off x="8229600" y="3097213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AutoShape 97"/>
          <p:cNvSpPr>
            <a:spLocks noChangeArrowheads="1"/>
          </p:cNvSpPr>
          <p:nvPr/>
        </p:nvSpPr>
        <p:spPr bwMode="auto">
          <a:xfrm rot="5400000">
            <a:off x="8001000" y="2563813"/>
            <a:ext cx="1066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Freeform 98"/>
          <p:cNvSpPr>
            <a:spLocks/>
          </p:cNvSpPr>
          <p:nvPr/>
        </p:nvSpPr>
        <p:spPr bwMode="auto">
          <a:xfrm>
            <a:off x="1219200" y="1600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Freeform 99"/>
          <p:cNvSpPr>
            <a:spLocks/>
          </p:cNvSpPr>
          <p:nvPr/>
        </p:nvSpPr>
        <p:spPr bwMode="auto">
          <a:xfrm>
            <a:off x="1066800" y="2057400"/>
            <a:ext cx="152400" cy="887413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Text Box 100"/>
          <p:cNvSpPr txBox="1">
            <a:spLocks noChangeArrowheads="1"/>
          </p:cNvSpPr>
          <p:nvPr/>
        </p:nvSpPr>
        <p:spPr bwMode="auto">
          <a:xfrm>
            <a:off x="1219200" y="1600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3819" name="Freeform 101"/>
          <p:cNvSpPr>
            <a:spLocks/>
          </p:cNvSpPr>
          <p:nvPr/>
        </p:nvSpPr>
        <p:spPr bwMode="auto">
          <a:xfrm>
            <a:off x="5562600" y="12954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0" name="AutoShape 102"/>
          <p:cNvSpPr>
            <a:spLocks noChangeArrowheads="1"/>
          </p:cNvSpPr>
          <p:nvPr/>
        </p:nvSpPr>
        <p:spPr bwMode="auto">
          <a:xfrm rot="5400000">
            <a:off x="1104900" y="1257300"/>
            <a:ext cx="381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Line 103"/>
          <p:cNvSpPr>
            <a:spLocks noChangeShapeType="1"/>
          </p:cNvSpPr>
          <p:nvPr/>
        </p:nvSpPr>
        <p:spPr bwMode="auto">
          <a:xfrm>
            <a:off x="4648200" y="1447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AutoShape 104"/>
          <p:cNvSpPr>
            <a:spLocks noChangeArrowheads="1"/>
          </p:cNvSpPr>
          <p:nvPr/>
        </p:nvSpPr>
        <p:spPr bwMode="auto">
          <a:xfrm rot="5400000" flipH="1">
            <a:off x="6019800" y="12954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3" name="Freeform 105"/>
          <p:cNvSpPr>
            <a:spLocks/>
          </p:cNvSpPr>
          <p:nvPr/>
        </p:nvSpPr>
        <p:spPr bwMode="auto">
          <a:xfrm rot="10800000">
            <a:off x="1295400" y="990600"/>
            <a:ext cx="48768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Line 106"/>
          <p:cNvSpPr>
            <a:spLocks noChangeShapeType="1"/>
          </p:cNvSpPr>
          <p:nvPr/>
        </p:nvSpPr>
        <p:spPr bwMode="auto">
          <a:xfrm rot="5400000">
            <a:off x="6096000" y="1752600"/>
            <a:ext cx="304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5" name="Rectangle 107"/>
          <p:cNvSpPr>
            <a:spLocks noChangeArrowheads="1"/>
          </p:cNvSpPr>
          <p:nvPr/>
        </p:nvSpPr>
        <p:spPr bwMode="auto">
          <a:xfrm>
            <a:off x="2133600" y="1295400"/>
            <a:ext cx="304800" cy="2259013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826" name="AutoShape 108"/>
          <p:cNvSpPr>
            <a:spLocks noChangeArrowheads="1"/>
          </p:cNvSpPr>
          <p:nvPr/>
        </p:nvSpPr>
        <p:spPr bwMode="auto">
          <a:xfrm rot="5400000">
            <a:off x="2133600" y="3249613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7" name="Line 109"/>
          <p:cNvSpPr>
            <a:spLocks noChangeShapeType="1"/>
          </p:cNvSpPr>
          <p:nvPr/>
        </p:nvSpPr>
        <p:spPr bwMode="auto">
          <a:xfrm>
            <a:off x="1828800" y="3325813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8" name="Rectangle 110"/>
          <p:cNvSpPr>
            <a:spLocks noChangeArrowheads="1"/>
          </p:cNvSpPr>
          <p:nvPr/>
        </p:nvSpPr>
        <p:spPr bwMode="auto">
          <a:xfrm>
            <a:off x="4343400" y="1295400"/>
            <a:ext cx="304800" cy="2259013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829" name="AutoShape 111"/>
          <p:cNvSpPr>
            <a:spLocks noChangeArrowheads="1"/>
          </p:cNvSpPr>
          <p:nvPr/>
        </p:nvSpPr>
        <p:spPr bwMode="auto">
          <a:xfrm rot="5400000">
            <a:off x="4343400" y="3249613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Rectangle 112"/>
          <p:cNvSpPr>
            <a:spLocks noChangeArrowheads="1"/>
          </p:cNvSpPr>
          <p:nvPr/>
        </p:nvSpPr>
        <p:spPr bwMode="auto">
          <a:xfrm>
            <a:off x="6400800" y="2106613"/>
            <a:ext cx="304800" cy="1447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831" name="AutoShape 113"/>
          <p:cNvSpPr>
            <a:spLocks noChangeArrowheads="1"/>
          </p:cNvSpPr>
          <p:nvPr/>
        </p:nvSpPr>
        <p:spPr bwMode="auto">
          <a:xfrm rot="5400000">
            <a:off x="6411912" y="3238501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Line 114"/>
          <p:cNvSpPr>
            <a:spLocks noChangeShapeType="1"/>
          </p:cNvSpPr>
          <p:nvPr/>
        </p:nvSpPr>
        <p:spPr bwMode="auto">
          <a:xfrm>
            <a:off x="5791200" y="25146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Rectangle 115"/>
          <p:cNvSpPr>
            <a:spLocks noChangeArrowheads="1"/>
          </p:cNvSpPr>
          <p:nvPr/>
        </p:nvSpPr>
        <p:spPr bwMode="auto">
          <a:xfrm>
            <a:off x="7924800" y="2106613"/>
            <a:ext cx="304800" cy="1447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834" name="AutoShape 116"/>
          <p:cNvSpPr>
            <a:spLocks noChangeArrowheads="1"/>
          </p:cNvSpPr>
          <p:nvPr/>
        </p:nvSpPr>
        <p:spPr bwMode="auto">
          <a:xfrm rot="5400000">
            <a:off x="7935912" y="3238501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Line 117"/>
          <p:cNvSpPr>
            <a:spLocks noChangeShapeType="1"/>
          </p:cNvSpPr>
          <p:nvPr/>
        </p:nvSpPr>
        <p:spPr bwMode="auto">
          <a:xfrm>
            <a:off x="7696200" y="3097213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6" name="Line 118"/>
          <p:cNvSpPr>
            <a:spLocks noChangeShapeType="1"/>
          </p:cNvSpPr>
          <p:nvPr/>
        </p:nvSpPr>
        <p:spPr bwMode="auto">
          <a:xfrm>
            <a:off x="4038600" y="2286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7" name="Line 119"/>
          <p:cNvSpPr>
            <a:spLocks noChangeShapeType="1"/>
          </p:cNvSpPr>
          <p:nvPr/>
        </p:nvSpPr>
        <p:spPr bwMode="auto">
          <a:xfrm>
            <a:off x="4038600" y="2792413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8" name="Freeform 120"/>
          <p:cNvSpPr>
            <a:spLocks/>
          </p:cNvSpPr>
          <p:nvPr/>
        </p:nvSpPr>
        <p:spPr bwMode="auto">
          <a:xfrm>
            <a:off x="304800" y="1295400"/>
            <a:ext cx="914400" cy="1649413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9" name="Freeform 121"/>
          <p:cNvSpPr>
            <a:spLocks/>
          </p:cNvSpPr>
          <p:nvPr/>
        </p:nvSpPr>
        <p:spPr bwMode="auto">
          <a:xfrm>
            <a:off x="1371600" y="1447800"/>
            <a:ext cx="457200" cy="4572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0" name="Line 122"/>
          <p:cNvSpPr>
            <a:spLocks noChangeShapeType="1"/>
          </p:cNvSpPr>
          <p:nvPr/>
        </p:nvSpPr>
        <p:spPr bwMode="auto">
          <a:xfrm>
            <a:off x="2438400" y="3402013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1" name="Line 123"/>
          <p:cNvSpPr>
            <a:spLocks noChangeShapeType="1"/>
          </p:cNvSpPr>
          <p:nvPr/>
        </p:nvSpPr>
        <p:spPr bwMode="auto">
          <a:xfrm>
            <a:off x="4648200" y="3402013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2" name="Line 124"/>
          <p:cNvSpPr>
            <a:spLocks noChangeShapeType="1"/>
          </p:cNvSpPr>
          <p:nvPr/>
        </p:nvSpPr>
        <p:spPr bwMode="auto">
          <a:xfrm>
            <a:off x="6705600" y="3097213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Freeform 125"/>
          <p:cNvSpPr>
            <a:spLocks/>
          </p:cNvSpPr>
          <p:nvPr/>
        </p:nvSpPr>
        <p:spPr bwMode="auto">
          <a:xfrm>
            <a:off x="4876800" y="2819400"/>
            <a:ext cx="1524000" cy="277813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Freeform 126"/>
          <p:cNvSpPr>
            <a:spLocks/>
          </p:cNvSpPr>
          <p:nvPr/>
        </p:nvSpPr>
        <p:spPr bwMode="auto">
          <a:xfrm flipV="1">
            <a:off x="6858000" y="2259013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5" name="Line 127"/>
          <p:cNvSpPr>
            <a:spLocks noChangeShapeType="1"/>
          </p:cNvSpPr>
          <p:nvPr/>
        </p:nvSpPr>
        <p:spPr bwMode="auto">
          <a:xfrm>
            <a:off x="6705600" y="3402013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Line 128"/>
          <p:cNvSpPr>
            <a:spLocks noChangeShapeType="1"/>
          </p:cNvSpPr>
          <p:nvPr/>
        </p:nvSpPr>
        <p:spPr bwMode="auto">
          <a:xfrm>
            <a:off x="8229600" y="2182813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Line 129"/>
          <p:cNvSpPr>
            <a:spLocks noChangeShapeType="1"/>
          </p:cNvSpPr>
          <p:nvPr/>
        </p:nvSpPr>
        <p:spPr bwMode="auto">
          <a:xfrm>
            <a:off x="2438400" y="1447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8" name="Freeform 130"/>
          <p:cNvSpPr>
            <a:spLocks/>
          </p:cNvSpPr>
          <p:nvPr/>
        </p:nvSpPr>
        <p:spPr bwMode="auto">
          <a:xfrm>
            <a:off x="2590800" y="1981200"/>
            <a:ext cx="6248400" cy="5334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Freeform 131"/>
          <p:cNvSpPr>
            <a:spLocks/>
          </p:cNvSpPr>
          <p:nvPr/>
        </p:nvSpPr>
        <p:spPr bwMode="auto">
          <a:xfrm>
            <a:off x="1371600" y="1219200"/>
            <a:ext cx="4572000" cy="3810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Line 132"/>
          <p:cNvSpPr>
            <a:spLocks noChangeShapeType="1"/>
          </p:cNvSpPr>
          <p:nvPr/>
        </p:nvSpPr>
        <p:spPr bwMode="auto">
          <a:xfrm flipV="1">
            <a:off x="3276600" y="3021013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1" name="Line 133"/>
          <p:cNvSpPr>
            <a:spLocks noChangeShapeType="1"/>
          </p:cNvSpPr>
          <p:nvPr/>
        </p:nvSpPr>
        <p:spPr bwMode="auto">
          <a:xfrm flipV="1">
            <a:off x="3581400" y="3021013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Line 134"/>
          <p:cNvSpPr>
            <a:spLocks noChangeShapeType="1"/>
          </p:cNvSpPr>
          <p:nvPr/>
        </p:nvSpPr>
        <p:spPr bwMode="auto">
          <a:xfrm flipV="1">
            <a:off x="3886200" y="3021013"/>
            <a:ext cx="0" cy="636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Line 135"/>
          <p:cNvSpPr>
            <a:spLocks noChangeShapeType="1"/>
          </p:cNvSpPr>
          <p:nvPr/>
        </p:nvSpPr>
        <p:spPr bwMode="auto">
          <a:xfrm flipH="1">
            <a:off x="3124200" y="3097213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Line 136"/>
          <p:cNvSpPr>
            <a:spLocks noChangeShapeType="1"/>
          </p:cNvSpPr>
          <p:nvPr/>
        </p:nvSpPr>
        <p:spPr bwMode="auto">
          <a:xfrm flipH="1">
            <a:off x="3429000" y="3097213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Line 137"/>
          <p:cNvSpPr>
            <a:spLocks noChangeShapeType="1"/>
          </p:cNvSpPr>
          <p:nvPr/>
        </p:nvSpPr>
        <p:spPr bwMode="auto">
          <a:xfrm flipH="1">
            <a:off x="3733800" y="3097213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Freeform 138"/>
          <p:cNvSpPr>
            <a:spLocks/>
          </p:cNvSpPr>
          <p:nvPr/>
        </p:nvSpPr>
        <p:spPr bwMode="auto">
          <a:xfrm>
            <a:off x="5181600" y="1725613"/>
            <a:ext cx="381000" cy="16764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Line 139"/>
          <p:cNvSpPr>
            <a:spLocks noChangeShapeType="1"/>
          </p:cNvSpPr>
          <p:nvPr/>
        </p:nvSpPr>
        <p:spPr bwMode="auto">
          <a:xfrm flipH="1">
            <a:off x="5105400" y="3173413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Freeform 140"/>
          <p:cNvSpPr>
            <a:spLocks/>
          </p:cNvSpPr>
          <p:nvPr/>
        </p:nvSpPr>
        <p:spPr bwMode="auto">
          <a:xfrm>
            <a:off x="3886200" y="3402013"/>
            <a:ext cx="4953000" cy="255587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Line 141"/>
          <p:cNvSpPr>
            <a:spLocks noChangeShapeType="1"/>
          </p:cNvSpPr>
          <p:nvPr/>
        </p:nvSpPr>
        <p:spPr bwMode="auto">
          <a:xfrm>
            <a:off x="18288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60" name="Line 142"/>
          <p:cNvSpPr>
            <a:spLocks noChangeShapeType="1"/>
          </p:cNvSpPr>
          <p:nvPr/>
        </p:nvSpPr>
        <p:spPr bwMode="auto">
          <a:xfrm>
            <a:off x="2286000" y="3783013"/>
            <a:ext cx="2209800" cy="0"/>
          </a:xfrm>
          <a:prstGeom prst="line">
            <a:avLst/>
          </a:prstGeom>
          <a:noFill/>
          <a:ln w="28575">
            <a:solidFill>
              <a:srgbClr val="00A2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33861" name="Line 143"/>
          <p:cNvSpPr>
            <a:spLocks noChangeShapeType="1"/>
          </p:cNvSpPr>
          <p:nvPr/>
        </p:nvSpPr>
        <p:spPr bwMode="auto">
          <a:xfrm>
            <a:off x="4495800" y="3783013"/>
            <a:ext cx="2057400" cy="0"/>
          </a:xfrm>
          <a:prstGeom prst="line">
            <a:avLst/>
          </a:prstGeom>
          <a:noFill/>
          <a:ln w="28575">
            <a:solidFill>
              <a:srgbClr val="00A2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33862" name="Line 144"/>
          <p:cNvSpPr>
            <a:spLocks noChangeShapeType="1"/>
          </p:cNvSpPr>
          <p:nvPr/>
        </p:nvSpPr>
        <p:spPr bwMode="auto">
          <a:xfrm>
            <a:off x="6553200" y="3783013"/>
            <a:ext cx="1524000" cy="0"/>
          </a:xfrm>
          <a:prstGeom prst="line">
            <a:avLst/>
          </a:prstGeom>
          <a:noFill/>
          <a:ln w="28575">
            <a:solidFill>
              <a:srgbClr val="00A2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33863" name="Line 145"/>
          <p:cNvSpPr>
            <a:spLocks noChangeShapeType="1"/>
          </p:cNvSpPr>
          <p:nvPr/>
        </p:nvSpPr>
        <p:spPr bwMode="auto">
          <a:xfrm>
            <a:off x="8077200" y="3783013"/>
            <a:ext cx="762000" cy="0"/>
          </a:xfrm>
          <a:prstGeom prst="line">
            <a:avLst/>
          </a:prstGeom>
          <a:noFill/>
          <a:ln w="28575">
            <a:solidFill>
              <a:srgbClr val="00A2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33864" name="Line 146"/>
          <p:cNvSpPr>
            <a:spLocks noChangeShapeType="1"/>
          </p:cNvSpPr>
          <p:nvPr/>
        </p:nvSpPr>
        <p:spPr bwMode="auto">
          <a:xfrm>
            <a:off x="762000" y="3783013"/>
            <a:ext cx="1524000" cy="0"/>
          </a:xfrm>
          <a:prstGeom prst="line">
            <a:avLst/>
          </a:prstGeom>
          <a:noFill/>
          <a:ln w="28575">
            <a:solidFill>
              <a:srgbClr val="00A2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33865" name="Text Box 147"/>
          <p:cNvSpPr txBox="1">
            <a:spLocks noChangeArrowheads="1"/>
          </p:cNvSpPr>
          <p:nvPr/>
        </p:nvSpPr>
        <p:spPr bwMode="auto">
          <a:xfrm>
            <a:off x="914400" y="3733800"/>
            <a:ext cx="11191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A2FF"/>
                </a:solidFill>
              </a:rPr>
              <a:t>T</a:t>
            </a:r>
            <a:r>
              <a:rPr lang="en-US" sz="2000" baseline="-25000">
                <a:solidFill>
                  <a:srgbClr val="00A2FF"/>
                </a:solidFill>
              </a:rPr>
              <a:t>insn-mem</a:t>
            </a:r>
            <a:endParaRPr lang="en-US" sz="2400">
              <a:solidFill>
                <a:srgbClr val="00A2FF"/>
              </a:solidFill>
            </a:endParaRPr>
          </a:p>
        </p:txBody>
      </p:sp>
      <p:sp>
        <p:nvSpPr>
          <p:cNvPr id="33866" name="Text Box 148"/>
          <p:cNvSpPr txBox="1">
            <a:spLocks noChangeArrowheads="1"/>
          </p:cNvSpPr>
          <p:nvPr/>
        </p:nvSpPr>
        <p:spPr bwMode="auto">
          <a:xfrm>
            <a:off x="2859765" y="3733800"/>
            <a:ext cx="7987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A2FF"/>
                </a:solidFill>
              </a:rPr>
              <a:t>T</a:t>
            </a:r>
            <a:r>
              <a:rPr lang="en-US" sz="2000" baseline="-25000">
                <a:solidFill>
                  <a:srgbClr val="00A2FF"/>
                </a:solidFill>
              </a:rPr>
              <a:t>regfile</a:t>
            </a:r>
            <a:endParaRPr lang="en-US" sz="2400">
              <a:solidFill>
                <a:srgbClr val="00A2FF"/>
              </a:solidFill>
            </a:endParaRPr>
          </a:p>
        </p:txBody>
      </p:sp>
      <p:sp>
        <p:nvSpPr>
          <p:cNvPr id="33867" name="Text Box 149"/>
          <p:cNvSpPr txBox="1">
            <a:spLocks noChangeArrowheads="1"/>
          </p:cNvSpPr>
          <p:nvPr/>
        </p:nvSpPr>
        <p:spPr bwMode="auto">
          <a:xfrm>
            <a:off x="5259388" y="3733800"/>
            <a:ext cx="6778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A2FF"/>
                </a:solidFill>
              </a:rPr>
              <a:t>T</a:t>
            </a:r>
            <a:r>
              <a:rPr lang="en-US" sz="2000" baseline="-25000">
                <a:solidFill>
                  <a:srgbClr val="00A2FF"/>
                </a:solidFill>
              </a:rPr>
              <a:t>ALU</a:t>
            </a:r>
            <a:endParaRPr lang="en-US" sz="2400">
              <a:solidFill>
                <a:srgbClr val="00A2FF"/>
              </a:solidFill>
            </a:endParaRPr>
          </a:p>
        </p:txBody>
      </p:sp>
      <p:sp>
        <p:nvSpPr>
          <p:cNvPr id="33868" name="Text Box 150"/>
          <p:cNvSpPr txBox="1">
            <a:spLocks noChangeArrowheads="1"/>
          </p:cNvSpPr>
          <p:nvPr/>
        </p:nvSpPr>
        <p:spPr bwMode="auto">
          <a:xfrm>
            <a:off x="6781800" y="3733800"/>
            <a:ext cx="11191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A2FF"/>
                </a:solidFill>
              </a:rPr>
              <a:t>T</a:t>
            </a:r>
            <a:r>
              <a:rPr lang="en-US" sz="2000" baseline="-25000">
                <a:solidFill>
                  <a:srgbClr val="00A2FF"/>
                </a:solidFill>
              </a:rPr>
              <a:t>data-mem</a:t>
            </a:r>
            <a:endParaRPr lang="en-US" sz="2400">
              <a:solidFill>
                <a:srgbClr val="00A2FF"/>
              </a:solidFill>
            </a:endParaRPr>
          </a:p>
        </p:txBody>
      </p:sp>
      <p:sp>
        <p:nvSpPr>
          <p:cNvPr id="33869" name="Text Box 151"/>
          <p:cNvSpPr txBox="1">
            <a:spLocks noChangeArrowheads="1"/>
          </p:cNvSpPr>
          <p:nvPr/>
        </p:nvSpPr>
        <p:spPr bwMode="auto">
          <a:xfrm>
            <a:off x="8117565" y="3733800"/>
            <a:ext cx="7987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A2FF"/>
                </a:solidFill>
              </a:rPr>
              <a:t>T</a:t>
            </a:r>
            <a:r>
              <a:rPr lang="en-US" sz="2000" baseline="-25000">
                <a:solidFill>
                  <a:srgbClr val="00A2FF"/>
                </a:solidFill>
              </a:rPr>
              <a:t>regfile</a:t>
            </a:r>
            <a:endParaRPr lang="en-US" sz="2400">
              <a:solidFill>
                <a:srgbClr val="00A2FF"/>
              </a:solidFill>
            </a:endParaRPr>
          </a:p>
        </p:txBody>
      </p:sp>
      <p:sp>
        <p:nvSpPr>
          <p:cNvPr id="33870" name="Freeform 152"/>
          <p:cNvSpPr>
            <a:spLocks/>
          </p:cNvSpPr>
          <p:nvPr/>
        </p:nvSpPr>
        <p:spPr bwMode="auto">
          <a:xfrm>
            <a:off x="5791200" y="1600200"/>
            <a:ext cx="304800" cy="762000"/>
          </a:xfrm>
          <a:custGeom>
            <a:avLst/>
            <a:gdLst>
              <a:gd name="T0" fmla="*/ 0 w 192"/>
              <a:gd name="T1" fmla="*/ 2147483647 h 480"/>
              <a:gd name="T2" fmla="*/ 2147483647 w 192"/>
              <a:gd name="T3" fmla="*/ 2147483647 h 480"/>
              <a:gd name="T4" fmla="*/ 2147483647 w 192"/>
              <a:gd name="T5" fmla="*/ 0 h 480"/>
              <a:gd name="T6" fmla="*/ 0 60000 65536"/>
              <a:gd name="T7" fmla="*/ 0 60000 65536"/>
              <a:gd name="T8" fmla="*/ 0 60000 65536"/>
              <a:gd name="T9" fmla="*/ 0 w 192"/>
              <a:gd name="T10" fmla="*/ 0 h 480"/>
              <a:gd name="T11" fmla="*/ 192 w 192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80">
                <a:moveTo>
                  <a:pt x="0" y="480"/>
                </a:moveTo>
                <a:lnTo>
                  <a:pt x="192" y="480"/>
                </a:lnTo>
                <a:lnTo>
                  <a:pt x="19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1" name="Line 153"/>
          <p:cNvSpPr>
            <a:spLocks noChangeShapeType="1"/>
          </p:cNvSpPr>
          <p:nvPr/>
        </p:nvSpPr>
        <p:spPr bwMode="auto">
          <a:xfrm>
            <a:off x="6172200" y="99060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2" name="Line 154"/>
          <p:cNvSpPr>
            <a:spLocks noChangeShapeType="1"/>
          </p:cNvSpPr>
          <p:nvPr/>
        </p:nvSpPr>
        <p:spPr bwMode="auto">
          <a:xfrm>
            <a:off x="762000" y="4155541"/>
            <a:ext cx="8077200" cy="0"/>
          </a:xfrm>
          <a:prstGeom prst="line">
            <a:avLst/>
          </a:prstGeom>
          <a:noFill/>
          <a:ln w="28575">
            <a:solidFill>
              <a:srgbClr val="F7020B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73" name="Text Box 155"/>
          <p:cNvSpPr txBox="1">
            <a:spLocks noChangeArrowheads="1"/>
          </p:cNvSpPr>
          <p:nvPr/>
        </p:nvSpPr>
        <p:spPr bwMode="auto">
          <a:xfrm>
            <a:off x="8010807" y="4114800"/>
            <a:ext cx="1230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7020B"/>
                </a:solidFill>
              </a:rPr>
              <a:t>T</a:t>
            </a:r>
            <a:r>
              <a:rPr lang="en-US" sz="2000" baseline="-25000" dirty="0" err="1">
                <a:solidFill>
                  <a:srgbClr val="F7020B"/>
                </a:solidFill>
              </a:rPr>
              <a:t>singlecycle</a:t>
            </a:r>
            <a:endParaRPr lang="en-US" sz="2400" dirty="0">
              <a:solidFill>
                <a:srgbClr val="F7020B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8992" y="4724399"/>
            <a:ext cx="9067793" cy="1476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Stages: </a:t>
            </a:r>
            <a:r>
              <a:rPr lang="en-US" b="1" dirty="0">
                <a:solidFill>
                  <a:srgbClr val="00A2FF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etch, </a:t>
            </a:r>
            <a:r>
              <a:rPr lang="en-US" b="1" dirty="0">
                <a:solidFill>
                  <a:srgbClr val="00A2FF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ecode, </a:t>
            </a:r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b="1" dirty="0" err="1">
                <a:solidFill>
                  <a:srgbClr val="00A2FF"/>
                </a:solidFill>
              </a:rPr>
              <a:t>X</a:t>
            </a:r>
            <a:r>
              <a:rPr lang="en-US" dirty="0" err="1">
                <a:solidFill>
                  <a:srgbClr val="000000"/>
                </a:solidFill>
              </a:rPr>
              <a:t>ecute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A2FF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emory, </a:t>
            </a:r>
            <a:r>
              <a:rPr lang="en-US" b="1" dirty="0">
                <a:solidFill>
                  <a:srgbClr val="00A2FF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riteback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Nothing magical about 5 stages (Pentium 4 had 22 stages!)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Pipeline registers named by stages they begin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PC</a:t>
            </a:r>
            <a:r>
              <a:rPr lang="en-US" dirty="0">
                <a:solidFill>
                  <a:srgbClr val="00A2FF"/>
                </a:solidFill>
              </a:rPr>
              <a:t>, </a:t>
            </a:r>
            <a:r>
              <a:rPr lang="en-US" b="1" dirty="0">
                <a:solidFill>
                  <a:srgbClr val="00A2FF"/>
                </a:solidFill>
              </a:rPr>
              <a:t>D</a:t>
            </a:r>
            <a:r>
              <a:rPr lang="en-US" dirty="0">
                <a:solidFill>
                  <a:srgbClr val="00A2FF"/>
                </a:solidFill>
              </a:rPr>
              <a:t>, </a:t>
            </a:r>
            <a:r>
              <a:rPr lang="en-US" b="1" dirty="0">
                <a:solidFill>
                  <a:srgbClr val="00A2FF"/>
                </a:solidFill>
              </a:rPr>
              <a:t>X</a:t>
            </a:r>
            <a:r>
              <a:rPr lang="en-US" dirty="0">
                <a:solidFill>
                  <a:srgbClr val="00A2FF"/>
                </a:solidFill>
              </a:rPr>
              <a:t>, </a:t>
            </a:r>
            <a:r>
              <a:rPr lang="en-US" b="1" dirty="0">
                <a:solidFill>
                  <a:srgbClr val="00A2FF"/>
                </a:solidFill>
              </a:rPr>
              <a:t>M</a:t>
            </a:r>
            <a:r>
              <a:rPr lang="en-US" dirty="0">
                <a:solidFill>
                  <a:srgbClr val="00A2FF"/>
                </a:solidFill>
              </a:rPr>
              <a:t>, </a:t>
            </a:r>
            <a:r>
              <a:rPr lang="en-US" b="1" dirty="0">
                <a:solidFill>
                  <a:srgbClr val="00A2FF"/>
                </a:solidFill>
              </a:rPr>
              <a:t>W</a:t>
            </a:r>
            <a:endParaRPr lang="en-US" dirty="0">
              <a:solidFill>
                <a:srgbClr val="00A2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283BB-FBEB-E5EF-F563-36A75795AE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 Stage Pipelined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609600" y="2514600"/>
            <a:ext cx="304800" cy="12192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36871" name="AutoShape 5"/>
          <p:cNvSpPr>
            <a:spLocks noChangeArrowheads="1"/>
          </p:cNvSpPr>
          <p:nvPr/>
        </p:nvSpPr>
        <p:spPr bwMode="auto">
          <a:xfrm rot="5400000">
            <a:off x="609600" y="3505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 flipV="1">
            <a:off x="7620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1219200" y="2667000"/>
            <a:ext cx="6096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36874" name="AutoShape 8"/>
          <p:cNvSpPr>
            <a:spLocks noChangeArrowheads="1"/>
          </p:cNvSpPr>
          <p:nvPr/>
        </p:nvSpPr>
        <p:spPr bwMode="auto">
          <a:xfrm rot="5400000">
            <a:off x="12192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75" name="Line 9"/>
          <p:cNvSpPr>
            <a:spLocks noChangeShapeType="1"/>
          </p:cNvSpPr>
          <p:nvPr/>
        </p:nvSpPr>
        <p:spPr bwMode="auto">
          <a:xfrm>
            <a:off x="9144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Rectangle 10"/>
          <p:cNvSpPr>
            <a:spLocks noChangeArrowheads="1"/>
          </p:cNvSpPr>
          <p:nvPr/>
        </p:nvSpPr>
        <p:spPr bwMode="auto">
          <a:xfrm>
            <a:off x="2819400" y="25146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36877" name="AutoShape 11"/>
          <p:cNvSpPr>
            <a:spLocks noChangeArrowheads="1"/>
          </p:cNvSpPr>
          <p:nvPr/>
        </p:nvSpPr>
        <p:spPr bwMode="auto">
          <a:xfrm rot="5400000">
            <a:off x="2819400" y="3505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78" name="Line 12"/>
          <p:cNvSpPr>
            <a:spLocks noChangeShapeType="1"/>
          </p:cNvSpPr>
          <p:nvPr/>
        </p:nvSpPr>
        <p:spPr bwMode="auto">
          <a:xfrm flipV="1">
            <a:off x="2971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Freeform 13"/>
          <p:cNvSpPr>
            <a:spLocks/>
          </p:cNvSpPr>
          <p:nvPr/>
        </p:nvSpPr>
        <p:spPr bwMode="auto">
          <a:xfrm>
            <a:off x="5867400" y="25146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80" name="Line 14"/>
          <p:cNvSpPr>
            <a:spLocks noChangeShapeType="1"/>
          </p:cNvSpPr>
          <p:nvPr/>
        </p:nvSpPr>
        <p:spPr bwMode="auto">
          <a:xfrm>
            <a:off x="4648200" y="27432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Line 15"/>
          <p:cNvSpPr>
            <a:spLocks noChangeShapeType="1"/>
          </p:cNvSpPr>
          <p:nvPr/>
        </p:nvSpPr>
        <p:spPr bwMode="auto">
          <a:xfrm>
            <a:off x="4648200" y="35052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Line 16"/>
          <p:cNvSpPr>
            <a:spLocks noChangeShapeType="1"/>
          </p:cNvSpPr>
          <p:nvPr/>
        </p:nvSpPr>
        <p:spPr bwMode="auto">
          <a:xfrm flipV="1">
            <a:off x="60198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17"/>
          <p:cNvSpPr>
            <a:spLocks noChangeShapeType="1"/>
          </p:cNvSpPr>
          <p:nvPr/>
        </p:nvSpPr>
        <p:spPr bwMode="auto">
          <a:xfrm>
            <a:off x="5638800" y="35052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AutoShape 18"/>
          <p:cNvSpPr>
            <a:spLocks noChangeArrowheads="1"/>
          </p:cNvSpPr>
          <p:nvPr/>
        </p:nvSpPr>
        <p:spPr bwMode="auto">
          <a:xfrm rot="5400000">
            <a:off x="5372100" y="3314700"/>
            <a:ext cx="381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85" name="Line 19"/>
          <p:cNvSpPr>
            <a:spLocks noChangeShapeType="1"/>
          </p:cNvSpPr>
          <p:nvPr/>
        </p:nvSpPr>
        <p:spPr bwMode="auto">
          <a:xfrm flipV="1">
            <a:off x="5562600" y="3581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Text Box 20"/>
          <p:cNvSpPr txBox="1">
            <a:spLocks noChangeArrowheads="1"/>
          </p:cNvSpPr>
          <p:nvPr/>
        </p:nvSpPr>
        <p:spPr bwMode="auto">
          <a:xfrm>
            <a:off x="3048000" y="34432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36887" name="Text Box 21"/>
          <p:cNvSpPr txBox="1">
            <a:spLocks noChangeArrowheads="1"/>
          </p:cNvSpPr>
          <p:nvPr/>
        </p:nvSpPr>
        <p:spPr bwMode="auto">
          <a:xfrm>
            <a:off x="3352800" y="34432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36888" name="Text Box 22"/>
          <p:cNvSpPr txBox="1">
            <a:spLocks noChangeArrowheads="1"/>
          </p:cNvSpPr>
          <p:nvPr/>
        </p:nvSpPr>
        <p:spPr bwMode="auto">
          <a:xfrm>
            <a:off x="3733800" y="3443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6889" name="Rectangle 23"/>
          <p:cNvSpPr>
            <a:spLocks noChangeArrowheads="1"/>
          </p:cNvSpPr>
          <p:nvPr/>
        </p:nvSpPr>
        <p:spPr bwMode="auto">
          <a:xfrm>
            <a:off x="7086600" y="3048000"/>
            <a:ext cx="609600" cy="914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36890" name="AutoShape 24"/>
          <p:cNvSpPr>
            <a:spLocks noChangeArrowheads="1"/>
          </p:cNvSpPr>
          <p:nvPr/>
        </p:nvSpPr>
        <p:spPr bwMode="auto">
          <a:xfrm rot="5400000">
            <a:off x="7086600" y="3581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91" name="Line 25"/>
          <p:cNvSpPr>
            <a:spLocks noChangeShapeType="1"/>
          </p:cNvSpPr>
          <p:nvPr/>
        </p:nvSpPr>
        <p:spPr bwMode="auto">
          <a:xfrm flipV="1">
            <a:off x="72390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2" name="Line 26"/>
          <p:cNvSpPr>
            <a:spLocks noChangeShapeType="1"/>
          </p:cNvSpPr>
          <p:nvPr/>
        </p:nvSpPr>
        <p:spPr bwMode="auto">
          <a:xfrm>
            <a:off x="6705600" y="32004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3" name="Line 27"/>
          <p:cNvSpPr>
            <a:spLocks noChangeShapeType="1"/>
          </p:cNvSpPr>
          <p:nvPr/>
        </p:nvSpPr>
        <p:spPr bwMode="auto">
          <a:xfrm>
            <a:off x="8229600" y="3200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4" name="AutoShape 28"/>
          <p:cNvSpPr>
            <a:spLocks noChangeArrowheads="1"/>
          </p:cNvSpPr>
          <p:nvPr/>
        </p:nvSpPr>
        <p:spPr bwMode="auto">
          <a:xfrm rot="5400000">
            <a:off x="8191500" y="28575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95" name="Line 29"/>
          <p:cNvSpPr>
            <a:spLocks noChangeShapeType="1"/>
          </p:cNvSpPr>
          <p:nvPr/>
        </p:nvSpPr>
        <p:spPr bwMode="auto">
          <a:xfrm flipV="1">
            <a:off x="8534400" y="3276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6" name="Freeform 30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97" name="Freeform 31"/>
          <p:cNvSpPr>
            <a:spLocks/>
          </p:cNvSpPr>
          <p:nvPr/>
        </p:nvSpPr>
        <p:spPr bwMode="auto">
          <a:xfrm>
            <a:off x="1066800" y="2438400"/>
            <a:ext cx="152400" cy="6858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898" name="Text Box 32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pPr algn="ctr"/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6899" name="Freeform 33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00" name="AutoShape 34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01" name="Line 35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2" name="AutoShape 36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03" name="Freeform 37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04" name="Line 38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5" name="Rectangle 39"/>
          <p:cNvSpPr>
            <a:spLocks noChangeArrowheads="1"/>
          </p:cNvSpPr>
          <p:nvPr/>
        </p:nvSpPr>
        <p:spPr bwMode="auto">
          <a:xfrm>
            <a:off x="2133600" y="1600200"/>
            <a:ext cx="304800" cy="26670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6906" name="AutoShape 40"/>
          <p:cNvSpPr>
            <a:spLocks noChangeArrowheads="1"/>
          </p:cNvSpPr>
          <p:nvPr/>
        </p:nvSpPr>
        <p:spPr bwMode="auto">
          <a:xfrm rot="5400000">
            <a:off x="2133600" y="3886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07" name="Line 41"/>
          <p:cNvSpPr>
            <a:spLocks noChangeShapeType="1"/>
          </p:cNvSpPr>
          <p:nvPr/>
        </p:nvSpPr>
        <p:spPr bwMode="auto">
          <a:xfrm>
            <a:off x="18288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08" name="Rectangle 42"/>
          <p:cNvSpPr>
            <a:spLocks noChangeArrowheads="1"/>
          </p:cNvSpPr>
          <p:nvPr/>
        </p:nvSpPr>
        <p:spPr bwMode="auto">
          <a:xfrm>
            <a:off x="4343400" y="1600200"/>
            <a:ext cx="304800" cy="26670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IN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6909" name="AutoShape 43"/>
          <p:cNvSpPr>
            <a:spLocks noChangeArrowheads="1"/>
          </p:cNvSpPr>
          <p:nvPr/>
        </p:nvSpPr>
        <p:spPr bwMode="auto">
          <a:xfrm rot="5400000">
            <a:off x="4343400" y="3886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10" name="Rectangle 44"/>
          <p:cNvSpPr>
            <a:spLocks noChangeArrowheads="1"/>
          </p:cNvSpPr>
          <p:nvPr/>
        </p:nvSpPr>
        <p:spPr bwMode="auto">
          <a:xfrm>
            <a:off x="6400800" y="2514600"/>
            <a:ext cx="304800" cy="17526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6911" name="AutoShape 45"/>
          <p:cNvSpPr>
            <a:spLocks noChangeArrowheads="1"/>
          </p:cNvSpPr>
          <p:nvPr/>
        </p:nvSpPr>
        <p:spPr bwMode="auto">
          <a:xfrm rot="5400000">
            <a:off x="6411912" y="3897312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12" name="Line 46"/>
          <p:cNvSpPr>
            <a:spLocks noChangeShapeType="1"/>
          </p:cNvSpPr>
          <p:nvPr/>
        </p:nvSpPr>
        <p:spPr bwMode="auto">
          <a:xfrm>
            <a:off x="6096000" y="3200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3" name="Rectangle 47"/>
          <p:cNvSpPr>
            <a:spLocks noChangeArrowheads="1"/>
          </p:cNvSpPr>
          <p:nvPr/>
        </p:nvSpPr>
        <p:spPr bwMode="auto">
          <a:xfrm>
            <a:off x="7924800" y="2514600"/>
            <a:ext cx="304800" cy="17526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6914" name="AutoShape 48"/>
          <p:cNvSpPr>
            <a:spLocks noChangeArrowheads="1"/>
          </p:cNvSpPr>
          <p:nvPr/>
        </p:nvSpPr>
        <p:spPr bwMode="auto">
          <a:xfrm rot="5400000">
            <a:off x="7935912" y="3875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15" name="Line 49"/>
          <p:cNvSpPr>
            <a:spLocks noChangeShapeType="1"/>
          </p:cNvSpPr>
          <p:nvPr/>
        </p:nvSpPr>
        <p:spPr bwMode="auto">
          <a:xfrm>
            <a:off x="7696200" y="3200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6" name="Line 50"/>
          <p:cNvSpPr>
            <a:spLocks noChangeShapeType="1"/>
          </p:cNvSpPr>
          <p:nvPr/>
        </p:nvSpPr>
        <p:spPr bwMode="auto">
          <a:xfrm>
            <a:off x="4038600" y="2743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7" name="Line 51"/>
          <p:cNvSpPr>
            <a:spLocks noChangeShapeType="1"/>
          </p:cNvSpPr>
          <p:nvPr/>
        </p:nvSpPr>
        <p:spPr bwMode="auto">
          <a:xfrm>
            <a:off x="4038600" y="3505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18" name="Freeform 52"/>
          <p:cNvSpPr>
            <a:spLocks/>
          </p:cNvSpPr>
          <p:nvPr/>
        </p:nvSpPr>
        <p:spPr bwMode="auto">
          <a:xfrm>
            <a:off x="304800" y="1600200"/>
            <a:ext cx="914400" cy="15240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19" name="Freeform 53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20" name="Line 54"/>
          <p:cNvSpPr>
            <a:spLocks noChangeShapeType="1"/>
          </p:cNvSpPr>
          <p:nvPr/>
        </p:nvSpPr>
        <p:spPr bwMode="auto">
          <a:xfrm>
            <a:off x="2438400" y="4114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1" name="Line 55"/>
          <p:cNvSpPr>
            <a:spLocks noChangeShapeType="1"/>
          </p:cNvSpPr>
          <p:nvPr/>
        </p:nvSpPr>
        <p:spPr bwMode="auto">
          <a:xfrm>
            <a:off x="4648200" y="4114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2" name="Line 56"/>
          <p:cNvSpPr>
            <a:spLocks noChangeShapeType="1"/>
          </p:cNvSpPr>
          <p:nvPr/>
        </p:nvSpPr>
        <p:spPr bwMode="auto">
          <a:xfrm>
            <a:off x="6705600" y="3810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3" name="Freeform 57"/>
          <p:cNvSpPr>
            <a:spLocks/>
          </p:cNvSpPr>
          <p:nvPr/>
        </p:nvSpPr>
        <p:spPr bwMode="auto">
          <a:xfrm>
            <a:off x="4876800" y="35052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24" name="Freeform 58"/>
          <p:cNvSpPr>
            <a:spLocks/>
          </p:cNvSpPr>
          <p:nvPr/>
        </p:nvSpPr>
        <p:spPr bwMode="auto">
          <a:xfrm flipV="1">
            <a:off x="6858000" y="26670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25" name="Line 59"/>
          <p:cNvSpPr>
            <a:spLocks noChangeShapeType="1"/>
          </p:cNvSpPr>
          <p:nvPr/>
        </p:nvSpPr>
        <p:spPr bwMode="auto">
          <a:xfrm>
            <a:off x="6705600" y="4114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6" name="Line 60"/>
          <p:cNvSpPr>
            <a:spLocks noChangeShapeType="1"/>
          </p:cNvSpPr>
          <p:nvPr/>
        </p:nvSpPr>
        <p:spPr bwMode="auto">
          <a:xfrm>
            <a:off x="8229600" y="2667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7" name="Line 61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28" name="Freeform 62"/>
          <p:cNvSpPr>
            <a:spLocks/>
          </p:cNvSpPr>
          <p:nvPr/>
        </p:nvSpPr>
        <p:spPr bwMode="auto">
          <a:xfrm>
            <a:off x="2590800" y="2286000"/>
            <a:ext cx="6248400" cy="6096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29" name="Freeform 63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30" name="Line 64"/>
          <p:cNvSpPr>
            <a:spLocks noChangeShapeType="1"/>
          </p:cNvSpPr>
          <p:nvPr/>
        </p:nvSpPr>
        <p:spPr bwMode="auto">
          <a:xfrm flipV="1">
            <a:off x="3276600" y="3733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1" name="Line 65"/>
          <p:cNvSpPr>
            <a:spLocks noChangeShapeType="1"/>
          </p:cNvSpPr>
          <p:nvPr/>
        </p:nvSpPr>
        <p:spPr bwMode="auto">
          <a:xfrm flipV="1">
            <a:off x="3581400" y="37338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2" name="Line 66"/>
          <p:cNvSpPr>
            <a:spLocks noChangeShapeType="1"/>
          </p:cNvSpPr>
          <p:nvPr/>
        </p:nvSpPr>
        <p:spPr bwMode="auto">
          <a:xfrm flipV="1">
            <a:off x="3886200" y="3733800"/>
            <a:ext cx="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3" name="Line 67"/>
          <p:cNvSpPr>
            <a:spLocks noChangeShapeType="1"/>
          </p:cNvSpPr>
          <p:nvPr/>
        </p:nvSpPr>
        <p:spPr bwMode="auto">
          <a:xfrm flipH="1">
            <a:off x="3124200" y="38100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4" name="Line 68"/>
          <p:cNvSpPr>
            <a:spLocks noChangeShapeType="1"/>
          </p:cNvSpPr>
          <p:nvPr/>
        </p:nvSpPr>
        <p:spPr bwMode="auto">
          <a:xfrm flipH="1">
            <a:off x="3429000" y="38100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5" name="Line 69"/>
          <p:cNvSpPr>
            <a:spLocks noChangeShapeType="1"/>
          </p:cNvSpPr>
          <p:nvPr/>
        </p:nvSpPr>
        <p:spPr bwMode="auto">
          <a:xfrm flipH="1">
            <a:off x="3733800" y="38100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6" name="Freeform 70"/>
          <p:cNvSpPr>
            <a:spLocks/>
          </p:cNvSpPr>
          <p:nvPr/>
        </p:nvSpPr>
        <p:spPr bwMode="auto">
          <a:xfrm>
            <a:off x="5105400" y="3276600"/>
            <a:ext cx="381000" cy="838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37" name="Line 71"/>
          <p:cNvSpPr>
            <a:spLocks noChangeShapeType="1"/>
          </p:cNvSpPr>
          <p:nvPr/>
        </p:nvSpPr>
        <p:spPr bwMode="auto">
          <a:xfrm flipH="1">
            <a:off x="5029200" y="38862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38" name="Freeform 72"/>
          <p:cNvSpPr>
            <a:spLocks/>
          </p:cNvSpPr>
          <p:nvPr/>
        </p:nvSpPr>
        <p:spPr bwMode="auto">
          <a:xfrm>
            <a:off x="3886200" y="41148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39" name="Line 73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40" name="Freeform 74"/>
          <p:cNvSpPr>
            <a:spLocks/>
          </p:cNvSpPr>
          <p:nvPr/>
        </p:nvSpPr>
        <p:spPr bwMode="auto">
          <a:xfrm>
            <a:off x="5867400" y="1295400"/>
            <a:ext cx="457200" cy="16002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41" name="Freeform 75"/>
          <p:cNvSpPr>
            <a:spLocks/>
          </p:cNvSpPr>
          <p:nvPr/>
        </p:nvSpPr>
        <p:spPr bwMode="auto">
          <a:xfrm>
            <a:off x="5105400" y="2057400"/>
            <a:ext cx="762000" cy="1219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b="0">
              <a:latin typeface="Tahoma" charset="0"/>
            </a:endParaRPr>
          </a:p>
        </p:txBody>
      </p:sp>
      <p:sp>
        <p:nvSpPr>
          <p:cNvPr id="36942" name="Text Box 76"/>
          <p:cNvSpPr txBox="1">
            <a:spLocks noChangeArrowheads="1"/>
          </p:cNvSpPr>
          <p:nvPr/>
        </p:nvSpPr>
        <p:spPr bwMode="auto">
          <a:xfrm>
            <a:off x="565150" y="4052888"/>
            <a:ext cx="501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PC</a:t>
            </a:r>
          </a:p>
        </p:txBody>
      </p:sp>
      <p:sp>
        <p:nvSpPr>
          <p:cNvPr id="36943" name="Text Box 77"/>
          <p:cNvSpPr txBox="1">
            <a:spLocks noChangeArrowheads="1"/>
          </p:cNvSpPr>
          <p:nvPr/>
        </p:nvSpPr>
        <p:spPr bwMode="auto">
          <a:xfrm>
            <a:off x="2081742" y="4433888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36944" name="Text Box 78"/>
          <p:cNvSpPr txBox="1">
            <a:spLocks noChangeArrowheads="1"/>
          </p:cNvSpPr>
          <p:nvPr/>
        </p:nvSpPr>
        <p:spPr bwMode="auto">
          <a:xfrm>
            <a:off x="4304260" y="4433888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36945" name="Text Box 79"/>
          <p:cNvSpPr txBox="1">
            <a:spLocks noChangeArrowheads="1"/>
          </p:cNvSpPr>
          <p:nvPr/>
        </p:nvSpPr>
        <p:spPr bwMode="auto">
          <a:xfrm>
            <a:off x="6355199" y="4433888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36946" name="Text Box 80"/>
          <p:cNvSpPr txBox="1">
            <a:spLocks noChangeArrowheads="1"/>
          </p:cNvSpPr>
          <p:nvPr/>
        </p:nvSpPr>
        <p:spPr bwMode="auto">
          <a:xfrm>
            <a:off x="7853637" y="443388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Scalar pipeline</a:t>
            </a:r>
            <a:r>
              <a:rPr lang="en-US" dirty="0">
                <a:solidFill>
                  <a:srgbClr val="000000"/>
                </a:solidFill>
              </a:rPr>
              <a:t>: one </a:t>
            </a:r>
            <a:r>
              <a:rPr lang="en-US" dirty="0" err="1">
                <a:solidFill>
                  <a:srgbClr val="000000"/>
                </a:solidFill>
              </a:rPr>
              <a:t>insn</a:t>
            </a:r>
            <a:r>
              <a:rPr lang="en-US" dirty="0">
                <a:solidFill>
                  <a:srgbClr val="000000"/>
                </a:solidFill>
              </a:rPr>
              <a:t> per stage per cycle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Alternative: “superscalar” (later)</a:t>
            </a:r>
            <a:endParaRPr lang="en-US" b="1" dirty="0">
              <a:solidFill>
                <a:srgbClr val="FF0909"/>
              </a:solidFill>
            </a:endParaRPr>
          </a:p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In-order pipeline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insns</a:t>
            </a:r>
            <a:r>
              <a:rPr lang="en-US" dirty="0">
                <a:solidFill>
                  <a:srgbClr val="000000"/>
                </a:solidFill>
              </a:rPr>
              <a:t> enter execute stage in program order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Alternative: “out-of-order” pipelines (later)</a:t>
            </a:r>
            <a:endParaRPr lang="en-US" b="1" dirty="0">
              <a:solidFill>
                <a:srgbClr val="FF0909"/>
              </a:solidFill>
            </a:endParaRPr>
          </a:p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Pipeline depth</a:t>
            </a:r>
            <a:r>
              <a:rPr lang="en-US" dirty="0">
                <a:solidFill>
                  <a:srgbClr val="000000"/>
                </a:solidFill>
              </a:rPr>
              <a:t>: number of pipeline stages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Nothing magical about 5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Modern high-performance cores have ~15 stages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9E99D-FBDD-2E05-47FF-CB73C84DFE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Pipeline Terminology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00537-200E-B4CB-0764-AF01F6989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Example: Cycle 1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39943" name="AutoShape 5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Rectangle 6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39945" name="AutoShape 7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Line 8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7" name="Rectangle 9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39948" name="AutoShape 10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Line 11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Freeform 12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Line 13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Line 14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3" name="Line 15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Line 16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5" name="AutoShape 17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6" name="Line 18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7" name="Line 19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8" name="AutoShape 20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9959" name="Text Box 21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39960" name="Text Box 22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39961" name="Text Box 23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9962" name="Rectangle 24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39963" name="AutoShape 25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4" name="Line 26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5" name="Line 27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6" name="Text Box 28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9967" name="Text Box 29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9968" name="Line 30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9" name="AutoShape 31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0" name="Line 32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1" name="Freeform 33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2" name="Freeform 34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3" name="Text Box 35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9974" name="AutoShape 36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975" name="Line 37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6" name="Freeform 38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7" name="Freeform 39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8" name="AutoShape 40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79" name="Line 41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80" name="AutoShape 42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81" name="Freeform 43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82" name="Line 44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83" name="Rectangle 45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9984" name="AutoShape 46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85" name="Line 47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86" name="Rectangle 48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9987" name="AutoShape 49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88" name="Rectangle 50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9989" name="AutoShape 51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0" name="Line 52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1" name="Rectangle 53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39992" name="AutoShape 54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3" name="Line 55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4" name="Line 56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5" name="Line 57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6" name="Freeform 58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7" name="Freeform 59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8" name="Line 60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99" name="Line 61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0" name="Line 62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1" name="Freeform 63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2" name="Freeform 64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3" name="Line 65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4" name="Line 66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5" name="Line 67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6" name="Freeform 69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7" name="Freeform 70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8" name="Line 71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09" name="Line 72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0" name="Line 73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1" name="Line 74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2" name="Line 75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3" name="Line 76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4" name="Freeform 77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5" name="Line 78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6" name="Freeform 79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7" name="Line 80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18" name="Text Box 81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909"/>
                </a:solidFill>
              </a:rPr>
              <a:t>PC</a:t>
            </a:r>
          </a:p>
        </p:txBody>
      </p:sp>
      <p:sp>
        <p:nvSpPr>
          <p:cNvPr id="40019" name="Text Box 82"/>
          <p:cNvSpPr txBox="1">
            <a:spLocks noChangeArrowheads="1"/>
          </p:cNvSpPr>
          <p:nvPr/>
        </p:nvSpPr>
        <p:spPr bwMode="auto">
          <a:xfrm>
            <a:off x="1851576" y="42672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D</a:t>
            </a:r>
          </a:p>
        </p:txBody>
      </p:sp>
      <p:sp>
        <p:nvSpPr>
          <p:cNvPr id="40020" name="Text Box 83"/>
          <p:cNvSpPr txBox="1">
            <a:spLocks noChangeArrowheads="1"/>
          </p:cNvSpPr>
          <p:nvPr/>
        </p:nvSpPr>
        <p:spPr bwMode="auto">
          <a:xfrm>
            <a:off x="4061376" y="42672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X</a:t>
            </a:r>
          </a:p>
        </p:txBody>
      </p:sp>
      <p:sp>
        <p:nvSpPr>
          <p:cNvPr id="40021" name="Text Box 84"/>
          <p:cNvSpPr txBox="1">
            <a:spLocks noChangeArrowheads="1"/>
          </p:cNvSpPr>
          <p:nvPr/>
        </p:nvSpPr>
        <p:spPr bwMode="auto">
          <a:xfrm>
            <a:off x="6118776" y="42672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M</a:t>
            </a:r>
          </a:p>
        </p:txBody>
      </p:sp>
      <p:sp>
        <p:nvSpPr>
          <p:cNvPr id="40022" name="Text Box 85"/>
          <p:cNvSpPr txBox="1">
            <a:spLocks noChangeArrowheads="1"/>
          </p:cNvSpPr>
          <p:nvPr/>
        </p:nvSpPr>
        <p:spPr bwMode="auto">
          <a:xfrm>
            <a:off x="7598326" y="42672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W</a:t>
            </a:r>
          </a:p>
        </p:txBody>
      </p:sp>
      <p:sp>
        <p:nvSpPr>
          <p:cNvPr id="40023" name="Text Box 86"/>
          <p:cNvSpPr txBox="1">
            <a:spLocks noChangeArrowheads="1"/>
          </p:cNvSpPr>
          <p:nvPr/>
        </p:nvSpPr>
        <p:spPr bwMode="auto">
          <a:xfrm>
            <a:off x="798223" y="5181600"/>
            <a:ext cx="147348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add x3,x2,x1</a:t>
            </a:r>
          </a:p>
        </p:txBody>
      </p:sp>
      <p:sp>
        <p:nvSpPr>
          <p:cNvPr id="40024" name="Freeform 87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364CBC-EB2C-F6BB-1528-75BB4C241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Example: Cycle 2</a:t>
            </a:r>
          </a:p>
        </p:txBody>
      </p:sp>
      <p:sp>
        <p:nvSpPr>
          <p:cNvPr id="41988" name="Rectangle 91"/>
          <p:cNvSpPr>
            <a:spLocks noChangeArrowheads="1"/>
          </p:cNvSpPr>
          <p:nvPr/>
        </p:nvSpPr>
        <p:spPr bwMode="auto">
          <a:xfrm>
            <a:off x="2286000" y="1600200"/>
            <a:ext cx="152400" cy="33528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Rectangle 90"/>
          <p:cNvSpPr>
            <a:spLocks noChangeArrowheads="1"/>
          </p:cNvSpPr>
          <p:nvPr/>
        </p:nvSpPr>
        <p:spPr bwMode="auto">
          <a:xfrm>
            <a:off x="2133600" y="1600200"/>
            <a:ext cx="152400" cy="33528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Rectangle 88"/>
          <p:cNvSpPr>
            <a:spLocks noChangeArrowheads="1"/>
          </p:cNvSpPr>
          <p:nvPr/>
        </p:nvSpPr>
        <p:spPr bwMode="auto">
          <a:xfrm>
            <a:off x="762000" y="2743200"/>
            <a:ext cx="152400" cy="1219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Rectangle 89"/>
          <p:cNvSpPr>
            <a:spLocks noChangeArrowheads="1"/>
          </p:cNvSpPr>
          <p:nvPr/>
        </p:nvSpPr>
        <p:spPr bwMode="auto">
          <a:xfrm>
            <a:off x="609600" y="2743200"/>
            <a:ext cx="152400" cy="1219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Rectangle 4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41995" name="AutoShape 5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Rectangle 6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1997" name="AutoShape 7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Line 8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Rectangle 9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42000" name="AutoShape 10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1" name="Line 11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2" name="Freeform 12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3" name="Line 13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4" name="Line 14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5" name="Line 15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6" name="Line 16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7" name="AutoShape 17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8" name="Line 18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9" name="Line 19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0" name="AutoShape 20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2011" name="Text Box 21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42012" name="Text Box 22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42013" name="Text Box 23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2014" name="Rectangle 24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2015" name="AutoShape 25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6" name="Line 26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7" name="Line 27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8" name="Text Box 28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2019" name="Text Box 29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2020" name="Line 30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1" name="AutoShape 31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2" name="Line 32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3" name="Freeform 33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4" name="Freeform 34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5" name="Text Box 35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2026" name="AutoShape 36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2027" name="Line 37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8" name="Freeform 38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9" name="Freeform 39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0" name="AutoShape 40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1" name="Line 41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2" name="AutoShape 42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3" name="Freeform 43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4" name="Line 44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5" name="Rectangle 45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2036" name="AutoShape 46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7" name="Line 47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8" name="Rectangle 48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2039" name="AutoShape 49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0" name="Rectangle 50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2041" name="AutoShape 51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2" name="Line 52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3" name="Rectangle 53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2044" name="AutoShape 54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5" name="Line 55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6" name="Line 56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7" name="Line 57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8" name="Freeform 58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9" name="Freeform 59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0" name="Line 60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1" name="Line 61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2" name="Line 62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3" name="Freeform 63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4" name="Freeform 64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5" name="Line 65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6" name="Line 66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7" name="Line 67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8" name="Freeform 69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59" name="Freeform 70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0" name="Line 71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1" name="Line 72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2" name="Line 73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3" name="Line 74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4" name="Line 75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5" name="Line 76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6" name="Freeform 77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7" name="Line 78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8" name="Freeform 79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69" name="Line 80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70" name="Text Box 81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909"/>
                </a:solidFill>
              </a:rPr>
              <a:t>PC</a:t>
            </a:r>
          </a:p>
        </p:txBody>
      </p:sp>
      <p:sp>
        <p:nvSpPr>
          <p:cNvPr id="42075" name="Text Box 86"/>
          <p:cNvSpPr txBox="1">
            <a:spLocks noChangeArrowheads="1"/>
          </p:cNvSpPr>
          <p:nvPr/>
        </p:nvSpPr>
        <p:spPr bwMode="auto">
          <a:xfrm>
            <a:off x="798222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lw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 x4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8(x5)</a:t>
            </a:r>
          </a:p>
        </p:txBody>
      </p:sp>
      <p:sp>
        <p:nvSpPr>
          <p:cNvPr id="42076" name="Text Box 87"/>
          <p:cNvSpPr txBox="1">
            <a:spLocks noChangeArrowheads="1"/>
          </p:cNvSpPr>
          <p:nvPr/>
        </p:nvSpPr>
        <p:spPr bwMode="auto">
          <a:xfrm>
            <a:off x="2854036" y="5181600"/>
            <a:ext cx="14734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add x3,x2,x1</a:t>
            </a:r>
          </a:p>
        </p:txBody>
      </p:sp>
      <p:sp>
        <p:nvSpPr>
          <p:cNvPr id="42077" name="Freeform 93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Text Box 82"/>
          <p:cNvSpPr txBox="1">
            <a:spLocks noChangeArrowheads="1"/>
          </p:cNvSpPr>
          <p:nvPr/>
        </p:nvSpPr>
        <p:spPr bwMode="auto">
          <a:xfrm>
            <a:off x="1851576" y="42672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D</a:t>
            </a:r>
          </a:p>
        </p:txBody>
      </p:sp>
      <p:sp>
        <p:nvSpPr>
          <p:cNvPr id="95" name="Text Box 83"/>
          <p:cNvSpPr txBox="1">
            <a:spLocks noChangeArrowheads="1"/>
          </p:cNvSpPr>
          <p:nvPr/>
        </p:nvSpPr>
        <p:spPr bwMode="auto">
          <a:xfrm>
            <a:off x="4061376" y="42672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X</a:t>
            </a:r>
          </a:p>
        </p:txBody>
      </p:sp>
      <p:sp>
        <p:nvSpPr>
          <p:cNvPr id="96" name="Text Box 84"/>
          <p:cNvSpPr txBox="1">
            <a:spLocks noChangeArrowheads="1"/>
          </p:cNvSpPr>
          <p:nvPr/>
        </p:nvSpPr>
        <p:spPr bwMode="auto">
          <a:xfrm>
            <a:off x="6118776" y="42672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M</a:t>
            </a:r>
          </a:p>
        </p:txBody>
      </p:sp>
      <p:sp>
        <p:nvSpPr>
          <p:cNvPr id="97" name="Text Box 85"/>
          <p:cNvSpPr txBox="1">
            <a:spLocks noChangeArrowheads="1"/>
          </p:cNvSpPr>
          <p:nvPr/>
        </p:nvSpPr>
        <p:spPr bwMode="auto">
          <a:xfrm>
            <a:off x="7598326" y="42672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852D25-C8AE-82EF-B133-7EADCF035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4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Example: Cycle 3</a:t>
            </a:r>
          </a:p>
        </p:txBody>
      </p:sp>
      <p:sp>
        <p:nvSpPr>
          <p:cNvPr id="44036" name="Rectangle 89"/>
          <p:cNvSpPr>
            <a:spLocks noChangeArrowheads="1"/>
          </p:cNvSpPr>
          <p:nvPr/>
        </p:nvSpPr>
        <p:spPr bwMode="auto">
          <a:xfrm>
            <a:off x="2286000" y="1600200"/>
            <a:ext cx="152400" cy="33528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Rectangle 90"/>
          <p:cNvSpPr>
            <a:spLocks noChangeArrowheads="1"/>
          </p:cNvSpPr>
          <p:nvPr/>
        </p:nvSpPr>
        <p:spPr bwMode="auto">
          <a:xfrm>
            <a:off x="2133600" y="1600200"/>
            <a:ext cx="152400" cy="33528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Rectangle 91"/>
          <p:cNvSpPr>
            <a:spLocks noChangeArrowheads="1"/>
          </p:cNvSpPr>
          <p:nvPr/>
        </p:nvSpPr>
        <p:spPr bwMode="auto">
          <a:xfrm>
            <a:off x="4343400" y="1600200"/>
            <a:ext cx="152400" cy="33528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Rectangle 92"/>
          <p:cNvSpPr>
            <a:spLocks noChangeArrowheads="1"/>
          </p:cNvSpPr>
          <p:nvPr/>
        </p:nvSpPr>
        <p:spPr bwMode="auto">
          <a:xfrm>
            <a:off x="4495800" y="1600200"/>
            <a:ext cx="152400" cy="33528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Rectangle 93"/>
          <p:cNvSpPr>
            <a:spLocks noChangeArrowheads="1"/>
          </p:cNvSpPr>
          <p:nvPr/>
        </p:nvSpPr>
        <p:spPr bwMode="auto">
          <a:xfrm>
            <a:off x="3429000" y="2743200"/>
            <a:ext cx="609600" cy="1219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1" name="Rectangle 94"/>
          <p:cNvSpPr>
            <a:spLocks noChangeArrowheads="1"/>
          </p:cNvSpPr>
          <p:nvPr/>
        </p:nvSpPr>
        <p:spPr bwMode="auto">
          <a:xfrm>
            <a:off x="2819400" y="2743200"/>
            <a:ext cx="609600" cy="1219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Rectangle 4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44045" name="AutoShape 5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Rectangle 6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4047" name="AutoShape 7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Line 8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Rectangle 9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44050" name="AutoShape 10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1" name="Line 11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Freeform 12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Line 13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Line 14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Line 15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6" name="Line 16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AutoShape 17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Line 18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9" name="Line 19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0" name="AutoShape 20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4061" name="Text Box 21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44062" name="Text Box 22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44063" name="Text Box 23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4064" name="Rectangle 24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4065" name="AutoShape 25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6" name="Line 26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7" name="Line 27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8" name="Text Box 28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4069" name="Text Box 29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4070" name="Line 30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1" name="AutoShape 31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2" name="Line 32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3" name="Freeform 33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4" name="Freeform 34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5" name="Text Box 35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4076" name="AutoShape 36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077" name="Line 37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8" name="Freeform 38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9" name="Freeform 39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0" name="AutoShape 40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1" name="Line 41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2" name="AutoShape 42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3" name="Freeform 43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4" name="Line 44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5" name="Rectangle 45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4086" name="AutoShape 46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7" name="Line 47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88" name="Rectangle 48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4089" name="AutoShape 49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0" name="Rectangle 50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4091" name="AutoShape 51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2" name="Line 52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3" name="Rectangle 53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4094" name="AutoShape 54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5" name="Line 55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6" name="Line 56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7" name="Line 57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8" name="Freeform 58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99" name="Freeform 59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0" name="Line 60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1" name="Line 61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2" name="Line 62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3" name="Freeform 63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4" name="Freeform 64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5" name="Line 65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6" name="Line 66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7" name="Line 67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8" name="Freeform 69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9" name="Freeform 70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0" name="Line 71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1" name="Line 72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2" name="Line 73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3" name="Line 74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4" name="Line 75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5" name="Line 76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6" name="Freeform 77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7" name="Line 78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8" name="Freeform 79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19" name="Line 80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20" name="Text Box 81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909"/>
                </a:solidFill>
              </a:rPr>
              <a:t>PC</a:t>
            </a:r>
          </a:p>
        </p:txBody>
      </p:sp>
      <p:sp>
        <p:nvSpPr>
          <p:cNvPr id="44125" name="Text Box 86"/>
          <p:cNvSpPr txBox="1">
            <a:spLocks noChangeArrowheads="1"/>
          </p:cNvSpPr>
          <p:nvPr/>
        </p:nvSpPr>
        <p:spPr bwMode="auto">
          <a:xfrm>
            <a:off x="798222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x6,4(x7)</a:t>
            </a:r>
          </a:p>
        </p:txBody>
      </p:sp>
      <p:sp>
        <p:nvSpPr>
          <p:cNvPr id="44126" name="Text Box 87"/>
          <p:cNvSpPr txBox="1">
            <a:spLocks noChangeArrowheads="1"/>
          </p:cNvSpPr>
          <p:nvPr/>
        </p:nvSpPr>
        <p:spPr bwMode="auto">
          <a:xfrm>
            <a:off x="2871497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lw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 x4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8(x5)</a:t>
            </a:r>
          </a:p>
        </p:txBody>
      </p:sp>
      <p:sp>
        <p:nvSpPr>
          <p:cNvPr id="44127" name="Text Box 88"/>
          <p:cNvSpPr txBox="1">
            <a:spLocks noChangeArrowheads="1"/>
          </p:cNvSpPr>
          <p:nvPr/>
        </p:nvSpPr>
        <p:spPr bwMode="auto">
          <a:xfrm>
            <a:off x="4835236" y="5181600"/>
            <a:ext cx="14734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add x3,x2,x1</a:t>
            </a:r>
          </a:p>
        </p:txBody>
      </p:sp>
      <p:sp>
        <p:nvSpPr>
          <p:cNvPr id="44128" name="Freeform 95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 Box 82"/>
          <p:cNvSpPr txBox="1">
            <a:spLocks noChangeArrowheads="1"/>
          </p:cNvSpPr>
          <p:nvPr/>
        </p:nvSpPr>
        <p:spPr bwMode="auto">
          <a:xfrm>
            <a:off x="1851576" y="42672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D</a:t>
            </a:r>
          </a:p>
        </p:txBody>
      </p:sp>
      <p:sp>
        <p:nvSpPr>
          <p:cNvPr id="98" name="Text Box 83"/>
          <p:cNvSpPr txBox="1">
            <a:spLocks noChangeArrowheads="1"/>
          </p:cNvSpPr>
          <p:nvPr/>
        </p:nvSpPr>
        <p:spPr bwMode="auto">
          <a:xfrm>
            <a:off x="4061376" y="42672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X</a:t>
            </a:r>
          </a:p>
        </p:txBody>
      </p:sp>
      <p:sp>
        <p:nvSpPr>
          <p:cNvPr id="99" name="Text Box 84"/>
          <p:cNvSpPr txBox="1">
            <a:spLocks noChangeArrowheads="1"/>
          </p:cNvSpPr>
          <p:nvPr/>
        </p:nvSpPr>
        <p:spPr bwMode="auto">
          <a:xfrm>
            <a:off x="6118776" y="42672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M</a:t>
            </a:r>
          </a:p>
        </p:txBody>
      </p:sp>
      <p:sp>
        <p:nvSpPr>
          <p:cNvPr id="100" name="Text Box 85"/>
          <p:cNvSpPr txBox="1">
            <a:spLocks noChangeArrowheads="1"/>
          </p:cNvSpPr>
          <p:nvPr/>
        </p:nvSpPr>
        <p:spPr bwMode="auto">
          <a:xfrm>
            <a:off x="7598326" y="42672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P&amp;H</a:t>
            </a:r>
          </a:p>
          <a:p>
            <a:pPr lvl="1" eaLnBrk="1" hangingPunct="1"/>
            <a:r>
              <a:rPr lang="en-US"/>
              <a:t>Chapter 4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7DFB6-868B-5007-37F0-836DF23FED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Readings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95704-8AE7-EC5F-EA25-63A2F8C335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60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Example: Cycle 4</a:t>
            </a:r>
          </a:p>
        </p:txBody>
      </p:sp>
      <p:sp>
        <p:nvSpPr>
          <p:cNvPr id="46084" name="Rectangle 90"/>
          <p:cNvSpPr>
            <a:spLocks noChangeArrowheads="1"/>
          </p:cNvSpPr>
          <p:nvPr/>
        </p:nvSpPr>
        <p:spPr bwMode="auto">
          <a:xfrm>
            <a:off x="4495800" y="1600200"/>
            <a:ext cx="152400" cy="33528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Rectangle 91"/>
          <p:cNvSpPr>
            <a:spLocks noChangeArrowheads="1"/>
          </p:cNvSpPr>
          <p:nvPr/>
        </p:nvSpPr>
        <p:spPr bwMode="auto">
          <a:xfrm>
            <a:off x="4343400" y="1600200"/>
            <a:ext cx="152400" cy="33528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Rectangle 92"/>
          <p:cNvSpPr>
            <a:spLocks noChangeArrowheads="1"/>
          </p:cNvSpPr>
          <p:nvPr/>
        </p:nvSpPr>
        <p:spPr bwMode="auto">
          <a:xfrm>
            <a:off x="6553200" y="2590800"/>
            <a:ext cx="152400" cy="23622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7" name="Rectangle 93"/>
          <p:cNvSpPr>
            <a:spLocks noChangeArrowheads="1"/>
          </p:cNvSpPr>
          <p:nvPr/>
        </p:nvSpPr>
        <p:spPr bwMode="auto">
          <a:xfrm>
            <a:off x="6400800" y="2590800"/>
            <a:ext cx="152400" cy="2362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Rectangle 4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46091" name="AutoShape 5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Rectangle 6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6093" name="AutoShape 7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Line 8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5" name="Rectangle 9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46096" name="AutoShape 10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7" name="Line 11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Freeform 12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Line 13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Line 14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Line 15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16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AutoShape 17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Line 18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5" name="Line 19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6" name="AutoShape 20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hlink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6107" name="Text Box 21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46108" name="Text Box 22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46109" name="Text Box 23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6110" name="Rectangle 24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6111" name="AutoShape 25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2" name="Line 26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3" name="Line 27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4" name="Text Box 28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6115" name="Text Box 29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6116" name="Line 30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7" name="AutoShape 31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8" name="Line 32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9" name="Freeform 33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0" name="Freeform 34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1" name="Text Box 35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6122" name="AutoShape 36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6123" name="Line 37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4" name="Freeform 38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5" name="Freeform 39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6" name="AutoShape 40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7" name="Line 41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8" name="AutoShape 42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29" name="Freeform 43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0" name="Line 44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1" name="Rectangle 45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6132" name="AutoShape 46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3" name="Line 47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4" name="Rectangle 48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6135" name="AutoShape 49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6" name="Rectangle 50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6137" name="AutoShape 51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8" name="Line 52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39" name="Rectangle 53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6140" name="AutoShape 54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1" name="Line 55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2" name="Line 56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3" name="Line 57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4" name="Freeform 58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5" name="Freeform 59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6" name="Line 60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7" name="Line 61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8" name="Line 62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49" name="Freeform 63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0" name="Freeform 64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1" name="Line 65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2" name="Line 66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3" name="Line 67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4" name="Freeform 69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5" name="Freeform 70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6" name="Line 71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7" name="Line 72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8" name="Line 73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59" name="Line 74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0" name="Line 75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1" name="Line 76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2" name="Freeform 77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3" name="Line 78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4" name="Freeform 79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5" name="Line 80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66" name="Text Box 81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909"/>
                </a:solidFill>
              </a:rPr>
              <a:t>PC</a:t>
            </a:r>
          </a:p>
        </p:txBody>
      </p:sp>
      <p:sp>
        <p:nvSpPr>
          <p:cNvPr id="46171" name="Text Box 87"/>
          <p:cNvSpPr txBox="1">
            <a:spLocks noChangeArrowheads="1"/>
          </p:cNvSpPr>
          <p:nvPr/>
        </p:nvSpPr>
        <p:spPr bwMode="auto">
          <a:xfrm>
            <a:off x="2642897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x6,4(x7)</a:t>
            </a:r>
          </a:p>
        </p:txBody>
      </p:sp>
      <p:sp>
        <p:nvSpPr>
          <p:cNvPr id="46172" name="Text Box 88"/>
          <p:cNvSpPr txBox="1">
            <a:spLocks noChangeArrowheads="1"/>
          </p:cNvSpPr>
          <p:nvPr/>
        </p:nvSpPr>
        <p:spPr bwMode="auto">
          <a:xfrm>
            <a:off x="4716172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lw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 x4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8(x5)</a:t>
            </a:r>
          </a:p>
        </p:txBody>
      </p:sp>
      <p:sp>
        <p:nvSpPr>
          <p:cNvPr id="46173" name="Text Box 89"/>
          <p:cNvSpPr txBox="1">
            <a:spLocks noChangeArrowheads="1"/>
          </p:cNvSpPr>
          <p:nvPr/>
        </p:nvSpPr>
        <p:spPr bwMode="auto">
          <a:xfrm>
            <a:off x="6679911" y="5181600"/>
            <a:ext cx="14734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add x3,x2,x1</a:t>
            </a:r>
          </a:p>
        </p:txBody>
      </p:sp>
      <p:sp>
        <p:nvSpPr>
          <p:cNvPr id="46174" name="Freeform 95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1851576" y="42672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D</a:t>
            </a:r>
          </a:p>
        </p:txBody>
      </p:sp>
      <p:sp>
        <p:nvSpPr>
          <p:cNvPr id="96" name="Text Box 83"/>
          <p:cNvSpPr txBox="1">
            <a:spLocks noChangeArrowheads="1"/>
          </p:cNvSpPr>
          <p:nvPr/>
        </p:nvSpPr>
        <p:spPr bwMode="auto">
          <a:xfrm>
            <a:off x="4061376" y="42672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X</a:t>
            </a:r>
          </a:p>
        </p:txBody>
      </p:sp>
      <p:sp>
        <p:nvSpPr>
          <p:cNvPr id="97" name="Text Box 84"/>
          <p:cNvSpPr txBox="1">
            <a:spLocks noChangeArrowheads="1"/>
          </p:cNvSpPr>
          <p:nvPr/>
        </p:nvSpPr>
        <p:spPr bwMode="auto">
          <a:xfrm>
            <a:off x="6118776" y="42672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M</a:t>
            </a:r>
          </a:p>
        </p:txBody>
      </p:sp>
      <p:sp>
        <p:nvSpPr>
          <p:cNvPr id="98" name="Text Box 85"/>
          <p:cNvSpPr txBox="1">
            <a:spLocks noChangeArrowheads="1"/>
          </p:cNvSpPr>
          <p:nvPr/>
        </p:nvSpPr>
        <p:spPr bwMode="auto">
          <a:xfrm>
            <a:off x="7598326" y="42672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20EE8-7D10-77C7-E253-7BE359305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81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Example: Cycle 5</a:t>
            </a:r>
          </a:p>
        </p:txBody>
      </p:sp>
      <p:sp>
        <p:nvSpPr>
          <p:cNvPr id="48132" name="Rectangle 94"/>
          <p:cNvSpPr>
            <a:spLocks noChangeArrowheads="1"/>
          </p:cNvSpPr>
          <p:nvPr/>
        </p:nvSpPr>
        <p:spPr bwMode="auto">
          <a:xfrm>
            <a:off x="6553200" y="2590800"/>
            <a:ext cx="152400" cy="2362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Rectangle 95"/>
          <p:cNvSpPr>
            <a:spLocks noChangeArrowheads="1"/>
          </p:cNvSpPr>
          <p:nvPr/>
        </p:nvSpPr>
        <p:spPr bwMode="auto">
          <a:xfrm>
            <a:off x="7924800" y="2590800"/>
            <a:ext cx="152400" cy="2362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Rectangle 96"/>
          <p:cNvSpPr>
            <a:spLocks noChangeArrowheads="1"/>
          </p:cNvSpPr>
          <p:nvPr/>
        </p:nvSpPr>
        <p:spPr bwMode="auto">
          <a:xfrm>
            <a:off x="6400800" y="2590800"/>
            <a:ext cx="152400" cy="23622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Rectangle 97"/>
          <p:cNvSpPr>
            <a:spLocks noChangeArrowheads="1"/>
          </p:cNvSpPr>
          <p:nvPr/>
        </p:nvSpPr>
        <p:spPr bwMode="auto">
          <a:xfrm>
            <a:off x="8077200" y="2590800"/>
            <a:ext cx="152400" cy="23622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Rectangle 4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48139" name="AutoShape 5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Rectangle 6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8141" name="AutoShape 7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Line 8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Rectangle 9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48144" name="AutoShape 10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Line 11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Freeform 12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7" name="Line 13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8" name="Line 14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9" name="Line 15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0" name="Line 16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1" name="AutoShape 17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2" name="Line 18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3" name="Line 19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4" name="AutoShape 20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8155" name="Text Box 21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48156" name="Text Box 22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48157" name="Text Box 23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8158" name="Rectangle 24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48159" name="AutoShape 25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0" name="Line 26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1" name="Line 27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2" name="Text Box 28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8163" name="Text Box 29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48164" name="Line 30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5" name="AutoShape 31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6" name="Line 32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7" name="Freeform 33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8" name="Freeform 34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9" name="Text Box 35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8170" name="AutoShape 36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171" name="Line 37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2" name="Freeform 38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3" name="Freeform 39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4" name="AutoShape 40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5" name="Line 41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6" name="AutoShape 42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7" name="Freeform 43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8" name="Line 44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9" name="Rectangle 45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8180" name="AutoShape 46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1" name="Line 47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2" name="Rectangle 48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8183" name="AutoShape 49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4" name="Rectangle 50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8185" name="AutoShape 51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6" name="Line 52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7" name="Rectangle 53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48188" name="AutoShape 54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9" name="Line 55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0" name="Line 56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1" name="Line 57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2" name="Freeform 58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3" name="Freeform 59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4" name="Line 60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5" name="Line 61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6" name="Line 62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7" name="Freeform 63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8" name="Freeform 64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9" name="Line 65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0" name="Line 66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1" name="Line 67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2" name="Freeform 69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3" name="Freeform 70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4" name="Line 71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5" name="Line 72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6" name="Line 73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7" name="Line 74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8" name="Line 75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9" name="Line 76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0" name="Freeform 77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1" name="Line 78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2" name="Freeform 79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3" name="Line 80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4" name="Text Box 81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909"/>
                </a:solidFill>
              </a:rPr>
              <a:t>PC</a:t>
            </a:r>
          </a:p>
        </p:txBody>
      </p:sp>
      <p:sp>
        <p:nvSpPr>
          <p:cNvPr id="48219" name="Text Box 88"/>
          <p:cNvSpPr txBox="1">
            <a:spLocks noChangeArrowheads="1"/>
          </p:cNvSpPr>
          <p:nvPr/>
        </p:nvSpPr>
        <p:spPr bwMode="auto">
          <a:xfrm>
            <a:off x="4946360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x6,4(x7)</a:t>
            </a:r>
          </a:p>
        </p:txBody>
      </p:sp>
      <p:sp>
        <p:nvSpPr>
          <p:cNvPr id="48220" name="Text Box 89"/>
          <p:cNvSpPr txBox="1">
            <a:spLocks noChangeArrowheads="1"/>
          </p:cNvSpPr>
          <p:nvPr/>
        </p:nvSpPr>
        <p:spPr bwMode="auto">
          <a:xfrm>
            <a:off x="6725947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lw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 x4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ourier New" charset="0"/>
              </a:rPr>
              <a:t>8(x5)</a:t>
            </a:r>
          </a:p>
        </p:txBody>
      </p:sp>
      <p:sp>
        <p:nvSpPr>
          <p:cNvPr id="48221" name="Freeform 98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22" name="Text Box 99"/>
          <p:cNvSpPr txBox="1">
            <a:spLocks noChangeArrowheads="1"/>
          </p:cNvSpPr>
          <p:nvPr/>
        </p:nvSpPr>
        <p:spPr bwMode="auto">
          <a:xfrm>
            <a:off x="8412163" y="5181600"/>
            <a:ext cx="50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charset="0"/>
              </a:rPr>
              <a:t>add</a:t>
            </a:r>
          </a:p>
        </p:txBody>
      </p:sp>
      <p:sp>
        <p:nvSpPr>
          <p:cNvPr id="95" name="Text Box 82"/>
          <p:cNvSpPr txBox="1">
            <a:spLocks noChangeArrowheads="1"/>
          </p:cNvSpPr>
          <p:nvPr/>
        </p:nvSpPr>
        <p:spPr bwMode="auto">
          <a:xfrm>
            <a:off x="1851576" y="42672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D</a:t>
            </a:r>
          </a:p>
        </p:txBody>
      </p:sp>
      <p:sp>
        <p:nvSpPr>
          <p:cNvPr id="96" name="Text Box 83"/>
          <p:cNvSpPr txBox="1">
            <a:spLocks noChangeArrowheads="1"/>
          </p:cNvSpPr>
          <p:nvPr/>
        </p:nvSpPr>
        <p:spPr bwMode="auto">
          <a:xfrm>
            <a:off x="4061376" y="42672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X</a:t>
            </a:r>
          </a:p>
        </p:txBody>
      </p:sp>
      <p:sp>
        <p:nvSpPr>
          <p:cNvPr id="97" name="Text Box 84"/>
          <p:cNvSpPr txBox="1">
            <a:spLocks noChangeArrowheads="1"/>
          </p:cNvSpPr>
          <p:nvPr/>
        </p:nvSpPr>
        <p:spPr bwMode="auto">
          <a:xfrm>
            <a:off x="6118776" y="42672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M</a:t>
            </a:r>
          </a:p>
        </p:txBody>
      </p:sp>
      <p:sp>
        <p:nvSpPr>
          <p:cNvPr id="98" name="Text Box 85"/>
          <p:cNvSpPr txBox="1">
            <a:spLocks noChangeArrowheads="1"/>
          </p:cNvSpPr>
          <p:nvPr/>
        </p:nvSpPr>
        <p:spPr bwMode="auto">
          <a:xfrm>
            <a:off x="7598326" y="42672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35EC69-238A-ED5B-C595-88EE98880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01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Example: Cycle 6</a:t>
            </a:r>
          </a:p>
        </p:txBody>
      </p:sp>
      <p:sp>
        <p:nvSpPr>
          <p:cNvPr id="50180" name="Rectangle 92"/>
          <p:cNvSpPr>
            <a:spLocks noChangeArrowheads="1"/>
          </p:cNvSpPr>
          <p:nvPr/>
        </p:nvSpPr>
        <p:spPr bwMode="auto">
          <a:xfrm>
            <a:off x="2819400" y="2743200"/>
            <a:ext cx="609600" cy="1219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1" name="Rectangle 93"/>
          <p:cNvSpPr>
            <a:spLocks noChangeArrowheads="1"/>
          </p:cNvSpPr>
          <p:nvPr/>
        </p:nvSpPr>
        <p:spPr bwMode="auto">
          <a:xfrm>
            <a:off x="3429000" y="2743200"/>
            <a:ext cx="609600" cy="12192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Rectangle 90"/>
          <p:cNvSpPr>
            <a:spLocks noChangeArrowheads="1"/>
          </p:cNvSpPr>
          <p:nvPr/>
        </p:nvSpPr>
        <p:spPr bwMode="auto">
          <a:xfrm>
            <a:off x="8077200" y="2590800"/>
            <a:ext cx="152400" cy="23622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Rectangle 91"/>
          <p:cNvSpPr>
            <a:spLocks noChangeArrowheads="1"/>
          </p:cNvSpPr>
          <p:nvPr/>
        </p:nvSpPr>
        <p:spPr bwMode="auto">
          <a:xfrm>
            <a:off x="7924800" y="2590800"/>
            <a:ext cx="152400" cy="23622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50187" name="AutoShape 5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8" name="Rectangle 6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50189" name="AutoShape 7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0" name="Line 8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1" name="Rectangle 9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50192" name="AutoShape 10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3" name="Line 11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4" name="Freeform 12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Line 13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Line 14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7" name="Line 15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16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AutoShape 17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Line 18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1" name="Line 19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2" name="AutoShape 20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0203" name="Text Box 21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50204" name="Text Box 22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50205" name="Text Box 23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0206" name="Rectangle 24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50207" name="AutoShape 25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8" name="Line 26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9" name="Line 27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0" name="Text Box 28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0211" name="Text Box 29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0212" name="Line 30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3" name="AutoShape 31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214" name="Line 32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5" name="Freeform 33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6" name="Freeform 34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17" name="Text Box 35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0218" name="AutoShape 36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219" name="Line 37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0" name="Freeform 38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1" name="Freeform 39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2" name="AutoShape 40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3" name="Line 41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4" name="AutoShape 42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5" name="Freeform 43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6" name="Line 44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7" name="Rectangle 45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0228" name="AutoShape 46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29" name="Line 47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30" name="Rectangle 48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0231" name="AutoShape 49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32" name="Rectangle 50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0233" name="AutoShape 51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34" name="Line 52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35" name="Rectangle 53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0236" name="AutoShape 54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37" name="Line 55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38" name="Line 56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39" name="Line 57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0" name="Freeform 58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1" name="Freeform 59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2" name="Line 60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3" name="Line 61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4" name="Line 62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5" name="Freeform 63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6" name="Freeform 64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7" name="Line 65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8" name="Line 66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49" name="Line 67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0" name="Freeform 69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1" name="Freeform 70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2" name="Line 71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3" name="Line 72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4" name="Line 73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5" name="Line 74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6" name="Line 75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7" name="Line 76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8" name="Freeform 77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59" name="Line 78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60" name="Freeform 79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61" name="Line 80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62" name="Text Box 81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909"/>
                </a:solidFill>
              </a:rPr>
              <a:t>PC</a:t>
            </a:r>
          </a:p>
        </p:txBody>
      </p:sp>
      <p:sp>
        <p:nvSpPr>
          <p:cNvPr id="50267" name="Text Box 87"/>
          <p:cNvSpPr txBox="1">
            <a:spLocks noChangeArrowheads="1"/>
          </p:cNvSpPr>
          <p:nvPr/>
        </p:nvSpPr>
        <p:spPr bwMode="auto">
          <a:xfrm>
            <a:off x="6681497" y="5181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x6,4(x7)</a:t>
            </a:r>
          </a:p>
        </p:txBody>
      </p:sp>
      <p:sp>
        <p:nvSpPr>
          <p:cNvPr id="50268" name="Text Box 88"/>
          <p:cNvSpPr txBox="1">
            <a:spLocks noChangeArrowheads="1"/>
          </p:cNvSpPr>
          <p:nvPr/>
        </p:nvSpPr>
        <p:spPr bwMode="auto">
          <a:xfrm>
            <a:off x="8305800" y="5181600"/>
            <a:ext cx="3968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hlink"/>
                </a:solidFill>
                <a:latin typeface="Courier New" charset="0"/>
              </a:rPr>
              <a:t>lw</a:t>
            </a:r>
          </a:p>
        </p:txBody>
      </p:sp>
      <p:sp>
        <p:nvSpPr>
          <p:cNvPr id="50269" name="Freeform 94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Text Box 82"/>
          <p:cNvSpPr txBox="1">
            <a:spLocks noChangeArrowheads="1"/>
          </p:cNvSpPr>
          <p:nvPr/>
        </p:nvSpPr>
        <p:spPr bwMode="auto">
          <a:xfrm>
            <a:off x="1851576" y="42672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D</a:t>
            </a:r>
          </a:p>
        </p:txBody>
      </p:sp>
      <p:sp>
        <p:nvSpPr>
          <p:cNvPr id="95" name="Text Box 83"/>
          <p:cNvSpPr txBox="1">
            <a:spLocks noChangeArrowheads="1"/>
          </p:cNvSpPr>
          <p:nvPr/>
        </p:nvSpPr>
        <p:spPr bwMode="auto">
          <a:xfrm>
            <a:off x="4061376" y="42672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X</a:t>
            </a:r>
          </a:p>
        </p:txBody>
      </p:sp>
      <p:sp>
        <p:nvSpPr>
          <p:cNvPr id="96" name="Text Box 84"/>
          <p:cNvSpPr txBox="1">
            <a:spLocks noChangeArrowheads="1"/>
          </p:cNvSpPr>
          <p:nvPr/>
        </p:nvSpPr>
        <p:spPr bwMode="auto">
          <a:xfrm>
            <a:off x="6118776" y="42672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M</a:t>
            </a:r>
          </a:p>
        </p:txBody>
      </p:sp>
      <p:sp>
        <p:nvSpPr>
          <p:cNvPr id="97" name="Text Box 85"/>
          <p:cNvSpPr txBox="1">
            <a:spLocks noChangeArrowheads="1"/>
          </p:cNvSpPr>
          <p:nvPr/>
        </p:nvSpPr>
        <p:spPr bwMode="auto">
          <a:xfrm>
            <a:off x="7598326" y="42672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62376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B927B-F9D5-9F02-5C86-19E057706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Example: Cycle 7</a:t>
            </a:r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52231" name="AutoShape 5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52233" name="AutoShape 7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Line 8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Rectangle 9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52236" name="AutoShape 10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Line 11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Freeform 12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Line 13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Line 14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Line 15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2" name="Line 16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3" name="AutoShape 17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Line 18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Line 19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AutoShape 20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2247" name="Text Box 21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52248" name="Text Box 22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52249" name="Text Box 23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2250" name="Rectangle 24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52251" name="AutoShape 25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2" name="Line 26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3" name="Line 27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4" name="Text Box 28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2255" name="Text Box 29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2256" name="Line 30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AutoShape 31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8" name="Line 32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9" name="Freeform 33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0" name="Freeform 34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1" name="Text Box 35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2262" name="AutoShape 36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2263" name="Line 37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4" name="Freeform 38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5" name="Freeform 39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6" name="AutoShape 40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7" name="Line 41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8" name="AutoShape 42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9" name="Freeform 43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0" name="Line 44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1" name="Rectangle 45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2272" name="AutoShape 46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3" name="Line 47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4" name="Rectangle 48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2275" name="AutoShape 49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6" name="Rectangle 50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2277" name="AutoShape 51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8" name="Line 52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9" name="Rectangle 53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52280" name="AutoShape 54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solidFill>
            <a:srgbClr val="FF090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1" name="Line 55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2" name="Line 56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3" name="Line 57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4" name="Freeform 58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5" name="Freeform 59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6" name="Line 60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7" name="Line 61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8" name="Line 62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9" name="Freeform 63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0" name="Freeform 64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1" name="Line 65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2" name="Line 66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3" name="Line 67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4" name="Freeform 69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5" name="Freeform 70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6" name="Line 71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7" name="Line 72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8" name="Line 73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99" name="Line 74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0" name="Line 75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1" name="Line 76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2" name="Freeform 77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3" name="Line 78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4" name="Freeform 79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5" name="Line 80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06" name="Text Box 81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909"/>
                </a:solidFill>
              </a:rPr>
              <a:t>PC</a:t>
            </a:r>
          </a:p>
        </p:txBody>
      </p:sp>
      <p:sp>
        <p:nvSpPr>
          <p:cNvPr id="52311" name="Text Box 86"/>
          <p:cNvSpPr txBox="1">
            <a:spLocks noChangeArrowheads="1"/>
          </p:cNvSpPr>
          <p:nvPr/>
        </p:nvSpPr>
        <p:spPr bwMode="auto">
          <a:xfrm>
            <a:off x="8305800" y="5181600"/>
            <a:ext cx="3968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charset="0"/>
              </a:rPr>
              <a:t>sw</a:t>
            </a:r>
          </a:p>
        </p:txBody>
      </p:sp>
      <p:sp>
        <p:nvSpPr>
          <p:cNvPr id="52312" name="Freeform 87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Text Box 82"/>
          <p:cNvSpPr txBox="1">
            <a:spLocks noChangeArrowheads="1"/>
          </p:cNvSpPr>
          <p:nvPr/>
        </p:nvSpPr>
        <p:spPr bwMode="auto">
          <a:xfrm>
            <a:off x="1851576" y="42672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D</a:t>
            </a:r>
          </a:p>
        </p:txBody>
      </p:sp>
      <p:sp>
        <p:nvSpPr>
          <p:cNvPr id="90" name="Text Box 83"/>
          <p:cNvSpPr txBox="1">
            <a:spLocks noChangeArrowheads="1"/>
          </p:cNvSpPr>
          <p:nvPr/>
        </p:nvSpPr>
        <p:spPr bwMode="auto">
          <a:xfrm>
            <a:off x="4061376" y="42672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X</a:t>
            </a:r>
          </a:p>
        </p:txBody>
      </p:sp>
      <p:sp>
        <p:nvSpPr>
          <p:cNvPr id="91" name="Text Box 84"/>
          <p:cNvSpPr txBox="1">
            <a:spLocks noChangeArrowheads="1"/>
          </p:cNvSpPr>
          <p:nvPr/>
        </p:nvSpPr>
        <p:spPr bwMode="auto">
          <a:xfrm>
            <a:off x="6118776" y="42672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M</a:t>
            </a:r>
          </a:p>
        </p:txBody>
      </p:sp>
      <p:sp>
        <p:nvSpPr>
          <p:cNvPr id="92" name="Text Box 85"/>
          <p:cNvSpPr txBox="1">
            <a:spLocks noChangeArrowheads="1"/>
          </p:cNvSpPr>
          <p:nvPr/>
        </p:nvSpPr>
        <p:spPr bwMode="auto">
          <a:xfrm>
            <a:off x="7598326" y="42672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909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Update our previous pipeline diagrams</a:t>
            </a:r>
          </a:p>
          <a:p>
            <a:pPr lvl="1"/>
            <a:r>
              <a:rPr lang="en-US" dirty="0"/>
              <a:t>Cycles in columns, oldest on the left</a:t>
            </a:r>
          </a:p>
          <a:p>
            <a:pPr lvl="1"/>
            <a:r>
              <a:rPr lang="en-US" dirty="0" err="1"/>
              <a:t>Insns</a:t>
            </a:r>
            <a:r>
              <a:rPr lang="en-US" dirty="0"/>
              <a:t> in rows, oldest at the top</a:t>
            </a:r>
          </a:p>
          <a:p>
            <a:pPr lvl="1" eaLnBrk="1" hangingPunct="1"/>
            <a:r>
              <a:rPr lang="en-US" dirty="0"/>
              <a:t>Convention: </a:t>
            </a:r>
            <a:r>
              <a:rPr lang="en-US" b="1" dirty="0">
                <a:solidFill>
                  <a:srgbClr val="00A2FF"/>
                </a:solidFill>
              </a:rPr>
              <a:t>X</a:t>
            </a:r>
            <a:r>
              <a:rPr lang="en-US" dirty="0"/>
              <a:t> means </a:t>
            </a:r>
            <a:r>
              <a:rPr lang="en-US" b="1" dirty="0" err="1">
                <a:latin typeface="Courier New" charset="0"/>
              </a:rPr>
              <a:t>lw</a:t>
            </a:r>
            <a:r>
              <a:rPr lang="en-US" b="1" dirty="0">
                <a:latin typeface="Courier New" charset="0"/>
              </a:rPr>
              <a:t> x4,8(x5)</a:t>
            </a:r>
            <a:r>
              <a:rPr lang="en-US" dirty="0"/>
              <a:t> finishes execute stage and writes into M register at </a:t>
            </a:r>
            <a:r>
              <a:rPr lang="en-US" b="1" dirty="0"/>
              <a:t>end</a:t>
            </a:r>
            <a:r>
              <a:rPr lang="en-US" dirty="0"/>
              <a:t> of cycle 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19E9B-D76A-007E-9D9C-8DD140E480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Pipeline Diagram</a:t>
            </a:r>
          </a:p>
        </p:txBody>
      </p:sp>
      <p:graphicFrame>
        <p:nvGraphicFramePr>
          <p:cNvPr id="360665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88490"/>
              </p:ext>
            </p:extLst>
          </p:nvPr>
        </p:nvGraphicFramePr>
        <p:xfrm>
          <a:off x="1562100" y="3886200"/>
          <a:ext cx="6019800" cy="149352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add x3,x2,x1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lw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 x4,8(x5)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sw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Helvetica Neue" panose="02000503000000020004" pitchFamily="2" charset="0"/>
                          <a:cs typeface="Consolas" panose="020B0609020204030204" pitchFamily="49" charset="0"/>
                        </a:rPr>
                        <a:t> x6,4(x7)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763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Single-cycle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Clock period = 200ns, CPI =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Performance = 200ns/insn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5-stage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Clock period = </a:t>
            </a:r>
            <a:r>
              <a:rPr lang="en-US" b="1" dirty="0">
                <a:solidFill>
                  <a:srgbClr val="00A2FF"/>
                </a:solidFill>
              </a:rPr>
              <a:t>42ns</a:t>
            </a:r>
            <a:r>
              <a:rPr lang="en-US" b="1" dirty="0">
                <a:solidFill>
                  <a:srgbClr val="FF0909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(200ns / 5 stages) + overheads</a:t>
            </a:r>
          </a:p>
          <a:p>
            <a:pPr lvl="1" eaLnBrk="1" hangingPunct="1">
              <a:lnSpc>
                <a:spcPct val="90000"/>
              </a:lnSpc>
              <a:buFontTx/>
              <a:buChar char="+"/>
            </a:pPr>
            <a:r>
              <a:rPr lang="en-US" dirty="0"/>
              <a:t>CPI = </a:t>
            </a:r>
            <a:r>
              <a:rPr lang="en-US" b="1" dirty="0">
                <a:solidFill>
                  <a:srgbClr val="00A2FF"/>
                </a:solidFill>
              </a:rPr>
              <a:t>1</a:t>
            </a:r>
            <a:r>
              <a:rPr lang="en-US" dirty="0"/>
              <a:t> (each </a:t>
            </a:r>
            <a:r>
              <a:rPr lang="en-US" dirty="0" err="1"/>
              <a:t>insn</a:t>
            </a:r>
            <a:r>
              <a:rPr lang="en-US" dirty="0"/>
              <a:t> takes 5 cycles, but 1 completes each cycle)</a:t>
            </a:r>
          </a:p>
          <a:p>
            <a:pPr lvl="2" eaLnBrk="1" hangingPunct="1">
              <a:lnSpc>
                <a:spcPct val="90000"/>
              </a:lnSpc>
              <a:buFontTx/>
              <a:buChar char="+"/>
            </a:pPr>
            <a:r>
              <a:rPr lang="en-US" dirty="0"/>
              <a:t>Performance = </a:t>
            </a:r>
            <a:r>
              <a:rPr lang="en-US" b="1" dirty="0">
                <a:solidFill>
                  <a:srgbClr val="00A2FF"/>
                </a:solidFill>
              </a:rPr>
              <a:t>42ns/insn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Well actually … CPI = 1 + some penalty for pipelining (next)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CPI = </a:t>
            </a:r>
            <a:r>
              <a:rPr lang="en-US" b="1" dirty="0">
                <a:solidFill>
                  <a:srgbClr val="00A2FF"/>
                </a:solidFill>
              </a:rPr>
              <a:t>1.5</a:t>
            </a:r>
            <a:r>
              <a:rPr lang="en-US" dirty="0"/>
              <a:t> (on average </a:t>
            </a:r>
            <a:r>
              <a:rPr lang="en-US" dirty="0" err="1"/>
              <a:t>insn</a:t>
            </a:r>
            <a:r>
              <a:rPr lang="en-US" dirty="0"/>
              <a:t> completes every 1.5 cycles)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Performance = </a:t>
            </a:r>
            <a:r>
              <a:rPr lang="en-US" b="1" dirty="0">
                <a:solidFill>
                  <a:srgbClr val="00A2FF"/>
                </a:solidFill>
              </a:rPr>
              <a:t>63ns/insn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ea typeface="ＭＳ Ｐゴシック" pitchFamily="-65" charset="-128"/>
              </a:rPr>
              <a:t>Much higher performance than single-cycle!</a:t>
            </a:r>
            <a:endParaRPr lang="en-US" b="1" dirty="0">
              <a:solidFill>
                <a:srgbClr val="FF090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F1C0AF-6568-CA65-5E22-3897294C4D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Pipeline Perf. Calculation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… &gt; (delay thru </a:t>
            </a:r>
            <a:r>
              <a:rPr lang="en-US" dirty="0" err="1"/>
              <a:t>datapath</a:t>
            </a:r>
            <a:r>
              <a:rPr lang="en-US" dirty="0"/>
              <a:t>) / (number of pipeline stages)?</a:t>
            </a:r>
          </a:p>
          <a:p>
            <a:r>
              <a:rPr lang="en-US" dirty="0"/>
              <a:t>Three reasons:</a:t>
            </a:r>
          </a:p>
          <a:p>
            <a:pPr lvl="1"/>
            <a:r>
              <a:rPr lang="en-US" dirty="0"/>
              <a:t>Pipeline registers add delay</a:t>
            </a:r>
          </a:p>
          <a:p>
            <a:pPr lvl="1"/>
            <a:r>
              <a:rPr lang="en-US" dirty="0"/>
              <a:t>Each stage’s delay is different, clock period is </a:t>
            </a:r>
            <a:r>
              <a:rPr lang="en-US" b="1" dirty="0">
                <a:solidFill>
                  <a:srgbClr val="00A2FF"/>
                </a:solidFill>
              </a:rPr>
              <a:t>max</a:t>
            </a:r>
            <a:r>
              <a:rPr lang="en-US" dirty="0"/>
              <a:t> delay</a:t>
            </a:r>
          </a:p>
          <a:p>
            <a:pPr lvl="1"/>
            <a:r>
              <a:rPr lang="en-US" dirty="0"/>
              <a:t>We’ll add extra logic just for pipelining</a:t>
            </a:r>
          </a:p>
          <a:p>
            <a:r>
              <a:rPr lang="en-US" dirty="0">
                <a:ea typeface="ＭＳ Ｐゴシック" pitchFamily="-65" charset="-128"/>
              </a:rPr>
              <a:t>What is ideal pipeline depth?</a:t>
            </a:r>
          </a:p>
          <a:p>
            <a:pPr lvl="1"/>
            <a:r>
              <a:rPr lang="en-US" dirty="0">
                <a:ea typeface="ＭＳ Ｐゴシック" pitchFamily="-65" charset="-128"/>
              </a:rPr>
              <a:t>Diminishing clock frequency gains for longer (deeper) pipelines</a:t>
            </a: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411F9-E8CE-2423-E5C2-6DF0F1840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36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Is Pipeline Clock Period …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-65" charset="-128"/>
              </a:rPr>
              <a:t>Two reasons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-65" charset="-128"/>
              </a:rPr>
              <a:t>CPI for scalar in-order pipeline is 1 </a:t>
            </a:r>
            <a:r>
              <a:rPr lang="en-US" b="1" dirty="0">
                <a:solidFill>
                  <a:srgbClr val="00A2FF"/>
                </a:solidFill>
                <a:ea typeface="ＭＳ Ｐゴシック" pitchFamily="-65" charset="-128"/>
              </a:rPr>
              <a:t>+ stall penalties</a:t>
            </a:r>
            <a:endParaRPr lang="en-US" dirty="0">
              <a:solidFill>
                <a:srgbClr val="00A2FF"/>
              </a:solidFill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-65" charset="-128"/>
              </a:rPr>
              <a:t>Stalls used to resolve hazards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  <a:ea typeface="ＭＳ Ｐゴシック" pitchFamily="-65" charset="-128"/>
              </a:rPr>
              <a:t>Hazard</a:t>
            </a:r>
            <a:r>
              <a:rPr lang="en-US" dirty="0">
                <a:ea typeface="ＭＳ Ｐゴシック" pitchFamily="-65" charset="-128"/>
              </a:rPr>
              <a:t>: condition that jeopardizes sequential illusion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  <a:ea typeface="ＭＳ Ｐゴシック" pitchFamily="-65" charset="-128"/>
              </a:rPr>
              <a:t>Stall</a:t>
            </a:r>
            <a:r>
              <a:rPr lang="en-US" dirty="0">
                <a:ea typeface="ＭＳ Ｐゴシック" pitchFamily="-65" charset="-128"/>
              </a:rPr>
              <a:t>: delay introduced to preserve sequential illusion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Calculating pipeline CPI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  <a:ea typeface="ＭＳ Ｐゴシック" pitchFamily="-65" charset="-128"/>
              </a:rPr>
              <a:t>Frequency of stall</a:t>
            </a:r>
            <a:r>
              <a:rPr lang="en-US" dirty="0">
                <a:solidFill>
                  <a:srgbClr val="00A2FF"/>
                </a:solidFill>
                <a:ea typeface="ＭＳ Ｐゴシック" pitchFamily="-65" charset="-128"/>
              </a:rPr>
              <a:t> * </a:t>
            </a:r>
            <a:r>
              <a:rPr lang="en-US" b="1" dirty="0">
                <a:solidFill>
                  <a:srgbClr val="00A2FF"/>
                </a:solidFill>
                <a:ea typeface="ＭＳ Ｐゴシック" pitchFamily="-65" charset="-128"/>
              </a:rPr>
              <a:t>stall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Penalties add up (stalls typically don’t overlap in in-order pipelines)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1 + (stall-freq</a:t>
            </a:r>
            <a:r>
              <a:rPr lang="en-US" baseline="-25000" dirty="0">
                <a:solidFill>
                  <a:srgbClr val="000000"/>
                </a:solidFill>
                <a:ea typeface="ＭＳ Ｐゴシック" pitchFamily="-65" charset="-128"/>
              </a:rPr>
              <a:t>1</a:t>
            </a: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*stall-cyc</a:t>
            </a:r>
            <a:r>
              <a:rPr lang="en-US" baseline="-25000" dirty="0">
                <a:solidFill>
                  <a:srgbClr val="000000"/>
                </a:solidFill>
                <a:ea typeface="ＭＳ Ｐゴシック" pitchFamily="-65" charset="-128"/>
              </a:rPr>
              <a:t>1</a:t>
            </a: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) + (stall-freq</a:t>
            </a:r>
            <a:r>
              <a:rPr lang="en-US" baseline="-25000" dirty="0">
                <a:solidFill>
                  <a:srgbClr val="000000"/>
                </a:solidFill>
                <a:ea typeface="ＭＳ Ｐゴシック" pitchFamily="-65" charset="-128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*stall-cyc</a:t>
            </a:r>
            <a:r>
              <a:rPr lang="en-US" baseline="-25000" dirty="0">
                <a:solidFill>
                  <a:srgbClr val="000000"/>
                </a:solidFill>
                <a:ea typeface="ＭＳ Ｐゴシック" pitchFamily="-65" charset="-128"/>
              </a:rPr>
              <a:t>2</a:t>
            </a: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) + …</a:t>
            </a:r>
            <a:endParaRPr lang="en-US" b="1" dirty="0">
              <a:solidFill>
                <a:srgbClr val="FF0909"/>
              </a:solidFill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“Make common case fast”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-65" charset="-128"/>
              </a:rPr>
              <a:t>Long penalties OK if they are rare, e.g., 1 + (0.01 * 10) = 1.1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-65" charset="-128"/>
              </a:rPr>
              <a:t>Stalls also have implications for ideal pipeline depth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EFA472-FDB4-9611-7DF9-CAD7C652F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Is Pipeline CPI &gt; 1?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/>
              <a:t>Data Dependences, Pipeline Hazards, and Bypassing</a:t>
            </a:r>
            <a:endParaRPr lang="en-US" cap="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8DE876-BDBB-08A6-28A9-4CB379251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38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Dependency</a:t>
            </a:r>
            <a:r>
              <a:rPr lang="en-US" dirty="0"/>
              <a:t>: relationship between two </a:t>
            </a:r>
            <a:r>
              <a:rPr lang="en-US" dirty="0" err="1"/>
              <a:t>insns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Data</a:t>
            </a:r>
            <a:r>
              <a:rPr lang="en-US" dirty="0">
                <a:solidFill>
                  <a:srgbClr val="000000"/>
                </a:solidFill>
              </a:rPr>
              <a:t>: two </a:t>
            </a:r>
            <a:r>
              <a:rPr lang="en-US" dirty="0" err="1">
                <a:solidFill>
                  <a:srgbClr val="000000"/>
                </a:solidFill>
              </a:rPr>
              <a:t>insns</a:t>
            </a:r>
            <a:r>
              <a:rPr lang="en-US" dirty="0">
                <a:solidFill>
                  <a:srgbClr val="000000"/>
                </a:solidFill>
              </a:rPr>
              <a:t> use same storage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Control</a:t>
            </a:r>
            <a:r>
              <a:rPr lang="en-US" dirty="0">
                <a:solidFill>
                  <a:srgbClr val="000000"/>
                </a:solidFill>
              </a:rPr>
              <a:t>: one </a:t>
            </a:r>
            <a:r>
              <a:rPr lang="en-US" dirty="0" err="1">
                <a:solidFill>
                  <a:srgbClr val="000000"/>
                </a:solidFill>
              </a:rPr>
              <a:t>insn</a:t>
            </a:r>
            <a:r>
              <a:rPr lang="en-US" dirty="0">
                <a:solidFill>
                  <a:srgbClr val="000000"/>
                </a:solidFill>
              </a:rPr>
              <a:t> affects whether another executes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a bad thing, programs would be boring without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Enforced by making older </a:t>
            </a:r>
            <a:r>
              <a:rPr lang="en-US" dirty="0" err="1"/>
              <a:t>insn</a:t>
            </a:r>
            <a:r>
              <a:rPr lang="en-US" dirty="0"/>
              <a:t> go before younger 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Happens naturally in single-/multi-cycle designs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But not in a pipeline</a:t>
            </a:r>
            <a:endParaRPr lang="en-US" b="1" dirty="0">
              <a:solidFill>
                <a:srgbClr val="FF090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Hazard</a:t>
            </a:r>
            <a:r>
              <a:rPr lang="en-US" dirty="0">
                <a:solidFill>
                  <a:srgbClr val="000000"/>
                </a:solidFill>
              </a:rPr>
              <a:t>: dependence &amp; possibility of wrong </a:t>
            </a:r>
            <a:r>
              <a:rPr lang="en-US" dirty="0" err="1">
                <a:solidFill>
                  <a:srgbClr val="000000"/>
                </a:solidFill>
              </a:rPr>
              <a:t>insn</a:t>
            </a:r>
            <a:r>
              <a:rPr lang="en-US" dirty="0">
                <a:solidFill>
                  <a:srgbClr val="000000"/>
                </a:solidFill>
              </a:rPr>
              <a:t>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Effects of wrong </a:t>
            </a:r>
            <a:r>
              <a:rPr lang="en-US" dirty="0" err="1">
                <a:solidFill>
                  <a:srgbClr val="000000"/>
                </a:solidFill>
              </a:rPr>
              <a:t>insn</a:t>
            </a:r>
            <a:r>
              <a:rPr lang="en-US" dirty="0">
                <a:solidFill>
                  <a:srgbClr val="000000"/>
                </a:solidFill>
              </a:rPr>
              <a:t> order </a:t>
            </a:r>
            <a:r>
              <a:rPr lang="en-US" b="1" dirty="0">
                <a:solidFill>
                  <a:srgbClr val="00A2FF"/>
                </a:solidFill>
              </a:rPr>
              <a:t>must not be externally visible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Stall</a:t>
            </a:r>
            <a:r>
              <a:rPr lang="en-US" dirty="0">
                <a:solidFill>
                  <a:srgbClr val="000000"/>
                </a:solidFill>
              </a:rPr>
              <a:t>: restore order by holding younger </a:t>
            </a:r>
            <a:r>
              <a:rPr lang="en-US" dirty="0" err="1">
                <a:solidFill>
                  <a:srgbClr val="000000"/>
                </a:solidFill>
              </a:rPr>
              <a:t>insn</a:t>
            </a:r>
            <a:r>
              <a:rPr lang="en-US" dirty="0">
                <a:solidFill>
                  <a:srgbClr val="000000"/>
                </a:solidFill>
              </a:rPr>
              <a:t>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Hazards are bad because stalls reduce performance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AA416-9F98-9919-2D0B-98FB5E88A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39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Dependencies and Hazards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602" y="0"/>
            <a:ext cx="1028073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F77C7E-12DD-0B5C-00FF-EE12A2776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77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015264"/>
            <a:ext cx="8534400" cy="22331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Let’s forget about branches for now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three </a:t>
            </a:r>
            <a:r>
              <a:rPr lang="en-US" dirty="0" err="1"/>
              <a:t>insns</a:t>
            </a:r>
            <a:r>
              <a:rPr lang="en-US" dirty="0"/>
              <a:t> we saw earlier executed fine…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But it wasn’t a real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Real programs have </a:t>
            </a:r>
            <a:r>
              <a:rPr lang="en-US" b="1" dirty="0">
                <a:solidFill>
                  <a:srgbClr val="00A2FF"/>
                </a:solidFill>
              </a:rPr>
              <a:t>data dependences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They pass values via </a:t>
            </a:r>
            <a:r>
              <a:rPr lang="en-US" b="1" dirty="0">
                <a:solidFill>
                  <a:srgbClr val="00A2FF"/>
                </a:solidFill>
              </a:rPr>
              <a:t>registers</a:t>
            </a:r>
            <a:r>
              <a:rPr lang="en-US" dirty="0"/>
              <a:t> and </a:t>
            </a:r>
            <a:r>
              <a:rPr lang="en-US" b="1" dirty="0">
                <a:solidFill>
                  <a:srgbClr val="00A2FF"/>
                </a:solidFill>
              </a:rPr>
              <a:t>memory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03602-9844-DABA-A373-7237B6139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Hazards</a:t>
            </a:r>
          </a:p>
        </p:txBody>
      </p:sp>
      <p:sp>
        <p:nvSpPr>
          <p:cNvPr id="73734" name="Rectangle 13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73735" name="AutoShape 14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Freeform 16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Line 17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Line 18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Line 20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AutoShape 21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Line 22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AutoShape 24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3743" name="Text Box 25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73744" name="Text Box 26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73745" name="Text Box 27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3746" name="Rectangle 49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3747" name="AutoShape 50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Rectangle 52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3749" name="AutoShape 53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54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3751" name="AutoShape 55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2" name="Line 56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3" name="Line 60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4" name="Line 61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5" name="Line 64"/>
          <p:cNvSpPr>
            <a:spLocks noChangeShapeType="1"/>
          </p:cNvSpPr>
          <p:nvPr/>
        </p:nvSpPr>
        <p:spPr bwMode="auto">
          <a:xfrm>
            <a:off x="1295400" y="3276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6" name="Line 65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7" name="Freeform 67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8" name="Line 74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9" name="Line 75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0" name="Line 76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1" name="Line 77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2" name="Line 78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3" name="Line 79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4" name="Freeform 80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5" name="Line 81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9" name="Text Box 89"/>
          <p:cNvSpPr txBox="1">
            <a:spLocks noChangeArrowheads="1"/>
          </p:cNvSpPr>
          <p:nvPr/>
        </p:nvSpPr>
        <p:spPr bwMode="auto">
          <a:xfrm>
            <a:off x="5830598" y="3657600"/>
            <a:ext cx="147348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add x3,x2,x1</a:t>
            </a:r>
          </a:p>
        </p:txBody>
      </p:sp>
      <p:sp>
        <p:nvSpPr>
          <p:cNvPr id="73770" name="Text Box 90"/>
          <p:cNvSpPr txBox="1">
            <a:spLocks noChangeArrowheads="1"/>
          </p:cNvSpPr>
          <p:nvPr/>
        </p:nvSpPr>
        <p:spPr bwMode="auto">
          <a:xfrm>
            <a:off x="3830346" y="3657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x4,8(x5)</a:t>
            </a:r>
          </a:p>
        </p:txBody>
      </p:sp>
      <p:sp>
        <p:nvSpPr>
          <p:cNvPr id="73771" name="Text Box 96"/>
          <p:cNvSpPr txBox="1">
            <a:spLocks noChangeArrowheads="1"/>
          </p:cNvSpPr>
          <p:nvPr/>
        </p:nvSpPr>
        <p:spPr bwMode="auto">
          <a:xfrm>
            <a:off x="1652297" y="3657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x6,4(x7)</a:t>
            </a:r>
          </a:p>
        </p:txBody>
      </p:sp>
      <p:sp>
        <p:nvSpPr>
          <p:cNvPr id="73772" name="Rectangle 100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73773" name="AutoShape 101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4" name="Line 102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5" name="Text Box 103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3776" name="Text Box 104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3777" name="Line 105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8" name="AutoShape 106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9" name="Rectangle 107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3780" name="AutoShape 108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1" name="Line 109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2" name="Line 110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3" name="Freeform 111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4" name="Line 112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5" name="Line 113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7" name="Freeform 115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88" name="Freeform 116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62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63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64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Independent operations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x3,x2,x1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add x6,x5,x4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dirty="0"/>
              <a:t>Would this program execute correctly on our pipeline?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add x6,x5,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dirty="0"/>
              <a:t>What about this program?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x4,8(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x6,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,8(x7)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b="1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A18967-BEEF-D5B4-DD39-EC3EB3BC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Dependent Operations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114798"/>
            <a:ext cx="8534400" cy="21336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Would this program execute correctly?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Which </a:t>
            </a:r>
            <a:r>
              <a:rPr lang="en-US" dirty="0" err="1"/>
              <a:t>insns</a:t>
            </a:r>
            <a:r>
              <a:rPr lang="en-US" dirty="0"/>
              <a:t> would execute with correct inputs?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b="1" dirty="0">
                <a:latin typeface="Courier New" charset="0"/>
              </a:rPr>
              <a:t>add </a:t>
            </a:r>
            <a:r>
              <a:rPr lang="en-US" dirty="0"/>
              <a:t>is writing its result into </a:t>
            </a:r>
            <a:r>
              <a:rPr lang="en-US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dirty="0"/>
              <a:t> in current cycle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dirty="0"/>
              <a:t> </a:t>
            </a:r>
            <a:r>
              <a:rPr lang="en-US" b="1" dirty="0" err="1">
                <a:latin typeface="Courier New" charset="0"/>
              </a:rPr>
              <a:t>lw</a:t>
            </a:r>
            <a:r>
              <a:rPr lang="en-US" dirty="0"/>
              <a:t> read </a:t>
            </a:r>
            <a:r>
              <a:rPr lang="en-US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dirty="0"/>
              <a:t> two cycles ago </a:t>
            </a:r>
            <a:r>
              <a:rPr lang="en-US" dirty="0">
                <a:sym typeface="Symbol" charset="2"/>
              </a:rPr>
              <a:t> got </a:t>
            </a:r>
            <a:r>
              <a:rPr lang="en-US" dirty="0"/>
              <a:t>wrong value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dirty="0"/>
              <a:t> </a:t>
            </a:r>
            <a:r>
              <a:rPr lang="en-US" b="1" dirty="0" err="1">
                <a:latin typeface="Courier New" charset="0"/>
              </a:rPr>
              <a:t>addi</a:t>
            </a:r>
            <a:r>
              <a:rPr lang="en-US" dirty="0"/>
              <a:t> read </a:t>
            </a:r>
            <a:r>
              <a:rPr lang="en-US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dirty="0"/>
              <a:t> one cycle ago </a:t>
            </a:r>
            <a:r>
              <a:rPr lang="en-US" dirty="0">
                <a:sym typeface="Symbol" charset="2"/>
              </a:rPr>
              <a:t> </a:t>
            </a:r>
            <a:r>
              <a:rPr lang="en-US" dirty="0"/>
              <a:t> got wrong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b="1" dirty="0" err="1">
                <a:latin typeface="Courier New" charset="0"/>
              </a:rPr>
              <a:t>sw</a:t>
            </a:r>
            <a:r>
              <a:rPr lang="en-US" dirty="0"/>
              <a:t> is reading </a:t>
            </a:r>
            <a:r>
              <a:rPr lang="en-US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dirty="0"/>
              <a:t> this cycle </a:t>
            </a:r>
            <a:r>
              <a:rPr lang="en-US" dirty="0">
                <a:sym typeface="Symbol" charset="2"/>
              </a:rPr>
              <a:t> maybe (</a:t>
            </a:r>
            <a:r>
              <a:rPr lang="en-US" dirty="0"/>
              <a:t>depending on </a:t>
            </a:r>
            <a:r>
              <a:rPr lang="en-US" dirty="0" err="1"/>
              <a:t>regfile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99DB7-A08B-E678-978D-D9F07BE8A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Hazards</a:t>
            </a:r>
          </a:p>
        </p:txBody>
      </p:sp>
      <p:sp>
        <p:nvSpPr>
          <p:cNvPr id="77830" name="Text Box 65"/>
          <p:cNvSpPr txBox="1">
            <a:spLocks noChangeArrowheads="1"/>
          </p:cNvSpPr>
          <p:nvPr/>
        </p:nvSpPr>
        <p:spPr bwMode="auto">
          <a:xfrm>
            <a:off x="7506998" y="3657600"/>
            <a:ext cx="147348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,x2,x1</a:t>
            </a:r>
          </a:p>
        </p:txBody>
      </p:sp>
      <p:sp>
        <p:nvSpPr>
          <p:cNvPr id="77831" name="Text Box 66"/>
          <p:cNvSpPr txBox="1">
            <a:spLocks noChangeArrowheads="1"/>
          </p:cNvSpPr>
          <p:nvPr/>
        </p:nvSpPr>
        <p:spPr bwMode="auto">
          <a:xfrm>
            <a:off x="5784560" y="3657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x4,8(</a:t>
            </a:r>
            <a:r>
              <a:rPr lang="en-US" sz="1400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)</a:t>
            </a:r>
          </a:p>
        </p:txBody>
      </p:sp>
      <p:sp>
        <p:nvSpPr>
          <p:cNvPr id="77832" name="Text Box 67"/>
          <p:cNvSpPr txBox="1">
            <a:spLocks noChangeArrowheads="1"/>
          </p:cNvSpPr>
          <p:nvPr/>
        </p:nvSpPr>
        <p:spPr bwMode="auto">
          <a:xfrm>
            <a:off x="1652297" y="3657600"/>
            <a:ext cx="13660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400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,4(x7)</a:t>
            </a:r>
          </a:p>
        </p:txBody>
      </p:sp>
      <p:sp>
        <p:nvSpPr>
          <p:cNvPr id="77833" name="Text Box 68"/>
          <p:cNvSpPr txBox="1">
            <a:spLocks noChangeArrowheads="1"/>
          </p:cNvSpPr>
          <p:nvPr/>
        </p:nvSpPr>
        <p:spPr bwMode="auto">
          <a:xfrm>
            <a:off x="3633499" y="3657600"/>
            <a:ext cx="147348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</a:rPr>
              <a:t>addi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 x6,</a:t>
            </a:r>
            <a:r>
              <a:rPr lang="en-US" sz="1400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</a:rPr>
              <a:t>,1</a:t>
            </a:r>
          </a:p>
        </p:txBody>
      </p:sp>
      <p:sp>
        <p:nvSpPr>
          <p:cNvPr id="77834" name="Rectangle 69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77835" name="AutoShape 70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6" name="Freeform 72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7" name="Line 73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Line 74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9" name="Line 76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AutoShape 77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1" name="Line 78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2" name="AutoShape 80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7843" name="Text Box 81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77844" name="Text Box 82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77845" name="Text Box 83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7846" name="Rectangle 93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7847" name="AutoShape 94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8" name="Rectangle 95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7849" name="AutoShape 96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0" name="Rectangle 97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7851" name="AutoShape 98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2" name="Line 99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3" name="Line 103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4" name="Line 104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5" name="Line 105"/>
          <p:cNvSpPr>
            <a:spLocks noChangeShapeType="1"/>
          </p:cNvSpPr>
          <p:nvPr/>
        </p:nvSpPr>
        <p:spPr bwMode="auto">
          <a:xfrm>
            <a:off x="1295400" y="3276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6" name="Line 106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7" name="Freeform 108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8" name="Line 112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9" name="Line 113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0" name="Line 114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1" name="Line 115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2" name="Line 116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3" name="Line 117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4" name="Freeform 118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5" name="Line 119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69" name="Rectangle 126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77870" name="AutoShape 127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1" name="Line 128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2" name="Text Box 129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7873" name="Text Box 130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7874" name="Line 131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5" name="AutoShape 132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6" name="Rectangle 133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7877" name="AutoShape 134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8" name="Line 135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79" name="Line 136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0" name="Freeform 137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1" name="Line 138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2" name="Line 139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4" name="Freeform 141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85" name="Freeform 142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63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64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65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Can only read register value three cycles after writing it</a:t>
            </a:r>
          </a:p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Option #1: make sure programs don’t do it</a:t>
            </a:r>
            <a:endParaRPr lang="en-US" dirty="0">
              <a:solidFill>
                <a:srgbClr val="00A2FF"/>
              </a:solidFill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Compiler puts two independent </a:t>
            </a:r>
            <a:r>
              <a:rPr lang="en-US" dirty="0" err="1">
                <a:solidFill>
                  <a:srgbClr val="000000"/>
                </a:solidFill>
              </a:rPr>
              <a:t>insns</a:t>
            </a:r>
            <a:r>
              <a:rPr lang="en-US" dirty="0">
                <a:solidFill>
                  <a:srgbClr val="000000"/>
                </a:solidFill>
              </a:rPr>
              <a:t> between an </a:t>
            </a:r>
            <a:r>
              <a:rPr lang="en-US" dirty="0" err="1">
                <a:solidFill>
                  <a:srgbClr val="000000"/>
                </a:solidFill>
              </a:rPr>
              <a:t>insn</a:t>
            </a:r>
            <a:r>
              <a:rPr lang="en-US" dirty="0">
                <a:solidFill>
                  <a:srgbClr val="000000"/>
                </a:solidFill>
              </a:rPr>
              <a:t> pair that writes/reads register x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Independent means: “do not read or write register x”</a:t>
            </a:r>
          </a:p>
          <a:p>
            <a:pPr lvl="2" eaLnBrk="1" hangingPunct="1"/>
            <a:r>
              <a:rPr lang="en-US" dirty="0">
                <a:solidFill>
                  <a:srgbClr val="000000"/>
                </a:solidFill>
              </a:rPr>
              <a:t>Can’t write x: otherwise breaks program semantics</a:t>
            </a:r>
          </a:p>
          <a:p>
            <a:pPr lvl="2" eaLnBrk="1" hangingPunct="1"/>
            <a:r>
              <a:rPr lang="en-US" dirty="0">
                <a:solidFill>
                  <a:srgbClr val="000000"/>
                </a:solidFill>
              </a:rPr>
              <a:t>Can’t read x: otherwise creates new data hazard…</a:t>
            </a:r>
          </a:p>
          <a:p>
            <a:pPr lvl="1" eaLnBrk="1" hangingPunct="1"/>
            <a:r>
              <a:rPr lang="en-US" b="1" dirty="0">
                <a:solidFill>
                  <a:srgbClr val="00A2FF"/>
                </a:solidFill>
              </a:rPr>
              <a:t>Code scheduling</a:t>
            </a:r>
            <a:r>
              <a:rPr lang="en-US" dirty="0">
                <a:solidFill>
                  <a:srgbClr val="000000"/>
                </a:solidFill>
              </a:rPr>
              <a:t>: compiler moves existing </a:t>
            </a:r>
            <a:r>
              <a:rPr lang="en-US" dirty="0" err="1">
                <a:solidFill>
                  <a:srgbClr val="000000"/>
                </a:solidFill>
              </a:rPr>
              <a:t>insns</a:t>
            </a:r>
            <a:r>
              <a:rPr lang="en-US" dirty="0">
                <a:solidFill>
                  <a:srgbClr val="000000"/>
                </a:solidFill>
              </a:rPr>
              <a:t> to do this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If none can be found, must use </a:t>
            </a:r>
            <a:r>
              <a:rPr lang="en-US" b="1" dirty="0" err="1">
                <a:solidFill>
                  <a:srgbClr val="00A2FF"/>
                </a:solidFill>
              </a:rPr>
              <a:t>nops</a:t>
            </a:r>
            <a:endParaRPr lang="en-US" dirty="0">
              <a:solidFill>
                <a:srgbClr val="000000"/>
              </a:solidFill>
            </a:endParaRP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This is called </a:t>
            </a:r>
            <a:r>
              <a:rPr lang="en-US" b="1" dirty="0">
                <a:solidFill>
                  <a:srgbClr val="00A2FF"/>
                </a:solidFill>
              </a:rPr>
              <a:t>software interlocks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D5F46-C14B-15BB-5BA2-E932A1105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Fixing Register Data Hazards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5105400"/>
          </a:xfrm>
        </p:spPr>
        <p:txBody>
          <a:bodyPr/>
          <a:lstStyle/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>
                <a:latin typeface="Courier New" charset="0"/>
              </a:rPr>
              <a:t>add 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x2,x1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nop</a:t>
            </a:r>
            <a:endParaRPr lang="en-US" sz="1800" b="1" dirty="0">
              <a:latin typeface="Courier New" charset="0"/>
            </a:endParaRP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nop</a:t>
            </a:r>
            <a:endParaRPr lang="en-US" sz="1800" b="1" dirty="0">
              <a:latin typeface="Courier New" charset="0"/>
            </a:endParaRP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lw</a:t>
            </a:r>
            <a:r>
              <a:rPr lang="en-US" sz="1800" b="1" dirty="0">
                <a:latin typeface="Courier New" charset="0"/>
              </a:rPr>
              <a:t> x4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8(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latin typeface="Courier New" charset="0"/>
              </a:rPr>
              <a:t>)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sw</a:t>
            </a:r>
            <a:r>
              <a:rPr lang="en-US" sz="1800" b="1" dirty="0">
                <a:latin typeface="Courier New" charset="0"/>
              </a:rPr>
              <a:t> x7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8(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latin typeface="Courier New" charset="0"/>
              </a:rPr>
              <a:t>)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>
                <a:solidFill>
                  <a:srgbClr val="00B050"/>
                </a:solidFill>
                <a:latin typeface="Courier New" charset="0"/>
              </a:rPr>
              <a:t>sub x6,x2,x8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addi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x5,4</a:t>
            </a:r>
            <a:endParaRPr lang="en-US" b="1" dirty="0">
              <a:latin typeface="Courier New" charset="0"/>
            </a:endParaRPr>
          </a:p>
          <a:p>
            <a:pPr eaLnBrk="1" hangingPunct="1"/>
            <a:r>
              <a:rPr lang="en-US" dirty="0"/>
              <a:t>Can any of last 3 </a:t>
            </a:r>
            <a:r>
              <a:rPr lang="en-US" dirty="0" err="1"/>
              <a:t>insns</a:t>
            </a:r>
            <a:r>
              <a:rPr lang="en-US" dirty="0"/>
              <a:t> be scheduled earlier?</a:t>
            </a:r>
          </a:p>
          <a:p>
            <a:pPr lvl="1" eaLnBrk="1" hangingPunct="1"/>
            <a:r>
              <a:rPr lang="en-US" b="1" dirty="0"/>
              <a:t> </a:t>
            </a:r>
            <a:r>
              <a:rPr lang="en-US" b="1" dirty="0" err="1">
                <a:latin typeface="Courier New" charset="0"/>
              </a:rPr>
              <a:t>sw</a:t>
            </a:r>
            <a:r>
              <a:rPr lang="en-US" b="1" dirty="0">
                <a:latin typeface="Courier New" charset="0"/>
              </a:rPr>
              <a:t> x7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b="1" dirty="0">
                <a:latin typeface="Courier New" charset="0"/>
              </a:rPr>
              <a:t>8(</a:t>
            </a:r>
            <a:r>
              <a:rPr lang="en-US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b="1" dirty="0">
                <a:latin typeface="Courier New" charset="0"/>
              </a:rPr>
              <a:t>)</a:t>
            </a:r>
            <a:r>
              <a:rPr lang="en-US" dirty="0"/>
              <a:t>? No, creates hazard with </a:t>
            </a:r>
            <a:r>
              <a:rPr lang="en-US" b="1" dirty="0">
                <a:latin typeface="Courier New" charset="0"/>
              </a:rPr>
              <a:t>add x3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b="1" dirty="0">
                <a:latin typeface="Courier New" charset="0"/>
              </a:rPr>
              <a:t>x2,x1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  <a:latin typeface="Courier New" charset="0"/>
              </a:rPr>
              <a:t>sub x6,x2,x8</a:t>
            </a:r>
            <a:r>
              <a:rPr lang="en-US" dirty="0"/>
              <a:t>? Okay</a:t>
            </a:r>
          </a:p>
          <a:p>
            <a:pPr lvl="1" eaLnBrk="1" hangingPunct="1"/>
            <a:r>
              <a:rPr lang="en-US" b="1" dirty="0"/>
              <a:t> </a:t>
            </a:r>
            <a:r>
              <a:rPr lang="en-US" b="1" dirty="0" err="1">
                <a:latin typeface="Courier New" charset="0"/>
              </a:rPr>
              <a:t>addi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b="1" dirty="0">
                <a:latin typeface="Courier New" charset="0"/>
              </a:rPr>
              <a:t>x5,4? </a:t>
            </a:r>
            <a:r>
              <a:rPr lang="en-US" dirty="0"/>
              <a:t>No, </a:t>
            </a:r>
            <a:r>
              <a:rPr lang="en-US" b="1" dirty="0" err="1">
                <a:latin typeface="Courier New" charset="0"/>
              </a:rPr>
              <a:t>lw</a:t>
            </a:r>
            <a:r>
              <a:rPr lang="en-US" dirty="0"/>
              <a:t> would read </a:t>
            </a:r>
            <a:r>
              <a:rPr lang="en-US" b="1" dirty="0">
                <a:latin typeface="Courier New" charset="0"/>
              </a:rPr>
              <a:t>x3</a:t>
            </a:r>
            <a:r>
              <a:rPr lang="en-US" dirty="0"/>
              <a:t> from it</a:t>
            </a:r>
          </a:p>
          <a:p>
            <a:pPr lvl="1" eaLnBrk="1" hangingPunct="1"/>
            <a:r>
              <a:rPr lang="en-US" dirty="0"/>
              <a:t> Still one gap to fill, use </a:t>
            </a:r>
            <a:r>
              <a:rPr lang="en-US" b="1" dirty="0" err="1">
                <a:latin typeface="Courier New" charset="0"/>
              </a:rPr>
              <a:t>nop</a:t>
            </a:r>
            <a:endParaRPr lang="en-US" b="1" dirty="0">
              <a:latin typeface="Courier New" charset="0"/>
            </a:endParaRP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>
                <a:latin typeface="Courier New" charset="0"/>
              </a:rPr>
              <a:t>add 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x2,x1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>
                <a:solidFill>
                  <a:srgbClr val="00B050"/>
                </a:solidFill>
                <a:latin typeface="Courier New" charset="0"/>
              </a:rPr>
              <a:t>sub x6,x2,x8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nop</a:t>
            </a:r>
            <a:endParaRPr lang="en-US" sz="1800" b="1" dirty="0">
              <a:latin typeface="Courier New" charset="0"/>
            </a:endParaRP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lw</a:t>
            </a:r>
            <a:r>
              <a:rPr lang="en-US" sz="1800" b="1" dirty="0">
                <a:latin typeface="Courier New" charset="0"/>
              </a:rPr>
              <a:t> x4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8(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latin typeface="Courier New" charset="0"/>
              </a:rPr>
              <a:t>)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sw</a:t>
            </a:r>
            <a:r>
              <a:rPr lang="en-US" sz="1800" b="1" dirty="0">
                <a:latin typeface="Courier New" charset="0"/>
              </a:rPr>
              <a:t> x7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8(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latin typeface="Courier New" charset="0"/>
              </a:rPr>
              <a:t>)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sz="1800" b="1" dirty="0" err="1">
                <a:latin typeface="Courier New" charset="0"/>
              </a:rPr>
              <a:t>addi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>
                <a:solidFill>
                  <a:srgbClr val="00A2FF"/>
                </a:solidFill>
                <a:latin typeface="Courier New" charset="0"/>
              </a:rPr>
              <a:t>x3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,</a:t>
            </a:r>
            <a:r>
              <a:rPr lang="en-US" sz="1800" b="1" dirty="0">
                <a:latin typeface="Courier New" charset="0"/>
              </a:rPr>
              <a:t>x5,4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F3C1B-BE28-8077-0523-5B80FEC37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Software Interlock Example</a:t>
            </a:r>
          </a:p>
        </p:txBody>
      </p:sp>
      <p:sp>
        <p:nvSpPr>
          <p:cNvPr id="6" name="Line 145"/>
          <p:cNvSpPr>
            <a:spLocks noChangeShapeType="1"/>
          </p:cNvSpPr>
          <p:nvPr/>
        </p:nvSpPr>
        <p:spPr bwMode="auto">
          <a:xfrm>
            <a:off x="2133600" y="12954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45"/>
          <p:cNvSpPr>
            <a:spLocks noChangeShapeType="1"/>
          </p:cNvSpPr>
          <p:nvPr/>
        </p:nvSpPr>
        <p:spPr bwMode="auto">
          <a:xfrm>
            <a:off x="2057400" y="12954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Assume</a:t>
            </a:r>
          </a:p>
          <a:p>
            <a:pPr lvl="1" eaLnBrk="1" hangingPunct="1"/>
            <a:r>
              <a:rPr lang="en-US" dirty="0"/>
              <a:t>Branch: 20%, load: 20%, store: 10%, other: 50%</a:t>
            </a:r>
          </a:p>
          <a:p>
            <a:pPr eaLnBrk="1" hangingPunct="1"/>
            <a:r>
              <a:rPr lang="en-US" dirty="0"/>
              <a:t>For software interlocks, let’s assume:</a:t>
            </a:r>
          </a:p>
          <a:p>
            <a:pPr lvl="1" eaLnBrk="1" hangingPunct="1"/>
            <a:r>
              <a:rPr lang="en-US" dirty="0"/>
              <a:t>20% of </a:t>
            </a:r>
            <a:r>
              <a:rPr lang="en-US" dirty="0" err="1"/>
              <a:t>insns</a:t>
            </a:r>
            <a:r>
              <a:rPr lang="en-US" dirty="0"/>
              <a:t> require insertion of 1 </a:t>
            </a:r>
            <a:r>
              <a:rPr lang="en-US" b="1" dirty="0" err="1">
                <a:latin typeface="Courier New" charset="0"/>
              </a:rPr>
              <a:t>nop</a:t>
            </a:r>
            <a:endParaRPr lang="en-US" dirty="0"/>
          </a:p>
          <a:p>
            <a:pPr lvl="1" eaLnBrk="1" hangingPunct="1"/>
            <a:r>
              <a:rPr lang="en-US" dirty="0"/>
              <a:t>5% of </a:t>
            </a:r>
            <a:r>
              <a:rPr lang="en-US" dirty="0" err="1"/>
              <a:t>insns</a:t>
            </a:r>
            <a:r>
              <a:rPr lang="en-US" dirty="0"/>
              <a:t> require insertion of 2 </a:t>
            </a:r>
            <a:r>
              <a:rPr lang="en-US" b="1" dirty="0" err="1">
                <a:latin typeface="Courier New" charset="0"/>
              </a:rPr>
              <a:t>nops</a:t>
            </a:r>
            <a:endParaRPr lang="en-US" dirty="0"/>
          </a:p>
          <a:p>
            <a:pPr eaLnBrk="1" hangingPunct="1"/>
            <a:r>
              <a:rPr lang="en-US" dirty="0"/>
              <a:t>Result:</a:t>
            </a:r>
          </a:p>
          <a:p>
            <a:pPr lvl="1" eaLnBrk="1" hangingPunct="1"/>
            <a:r>
              <a:rPr lang="en-US" dirty="0"/>
              <a:t>CPI is still 1 technically</a:t>
            </a:r>
          </a:p>
          <a:p>
            <a:pPr lvl="1" eaLnBrk="1" hangingPunct="1"/>
            <a:r>
              <a:rPr lang="en-US" dirty="0"/>
              <a:t>But now there are more </a:t>
            </a:r>
            <a:r>
              <a:rPr lang="en-US" dirty="0" err="1"/>
              <a:t>insns</a:t>
            </a:r>
            <a:endParaRPr lang="en-US" dirty="0"/>
          </a:p>
          <a:p>
            <a:pPr lvl="1" eaLnBrk="1" hangingPunct="1"/>
            <a:r>
              <a:rPr lang="en-US" dirty="0"/>
              <a:t>#</a:t>
            </a:r>
            <a:r>
              <a:rPr lang="en-US" dirty="0" err="1"/>
              <a:t>insns</a:t>
            </a:r>
            <a:r>
              <a:rPr lang="en-US" dirty="0"/>
              <a:t> = 1 + 0.20*1 + 0.05*2 = </a:t>
            </a:r>
            <a:r>
              <a:rPr lang="en-US" b="1" dirty="0">
                <a:solidFill>
                  <a:srgbClr val="FF0909"/>
                </a:solidFill>
              </a:rPr>
              <a:t>1.3</a:t>
            </a:r>
            <a:endParaRPr lang="en-US" dirty="0"/>
          </a:p>
          <a:p>
            <a:pPr lvl="1" eaLnBrk="1" hangingPunct="1">
              <a:buFont typeface="System Font Regular"/>
              <a:buChar char="👎"/>
            </a:pPr>
            <a:r>
              <a:rPr lang="en-US" b="1" dirty="0">
                <a:solidFill>
                  <a:srgbClr val="FF0909"/>
                </a:solidFill>
              </a:rPr>
              <a:t> 30% more </a:t>
            </a:r>
            <a:r>
              <a:rPr lang="en-US" b="1" dirty="0" err="1">
                <a:solidFill>
                  <a:srgbClr val="FF0909"/>
                </a:solidFill>
              </a:rPr>
              <a:t>insns</a:t>
            </a:r>
            <a:r>
              <a:rPr lang="en-US" b="1" dirty="0">
                <a:solidFill>
                  <a:srgbClr val="FF0909"/>
                </a:solidFill>
              </a:rPr>
              <a:t> (30% slowdown) due to data hazards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86C32-E61D-527B-566E-09CE5DF16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Software Interlock Performance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 with software interlocks? Not compatible</a:t>
            </a:r>
          </a:p>
          <a:p>
            <a:pPr lvl="1" eaLnBrk="1" hangingPunct="1"/>
            <a:r>
              <a:rPr lang="en-US" dirty="0"/>
              <a:t>Where does </a:t>
            </a:r>
            <a:r>
              <a:rPr lang="en-US" b="1" dirty="0">
                <a:solidFill>
                  <a:srgbClr val="00A2FF"/>
                </a:solidFill>
              </a:rPr>
              <a:t>3</a:t>
            </a:r>
            <a:r>
              <a:rPr lang="en-US" dirty="0"/>
              <a:t> in “read register 3 cycles after writing” come from?</a:t>
            </a:r>
          </a:p>
          <a:p>
            <a:pPr lvl="2" eaLnBrk="1" hangingPunct="1"/>
            <a:r>
              <a:rPr lang="en-US" dirty="0"/>
              <a:t>From detailed structure of pipeline implementation</a:t>
            </a:r>
          </a:p>
          <a:p>
            <a:pPr lvl="1" eaLnBrk="1" hangingPunct="1"/>
            <a:r>
              <a:rPr lang="en-US" dirty="0"/>
              <a:t>What if next processor uses a 7-stage pipeline?</a:t>
            </a:r>
          </a:p>
          <a:p>
            <a:pPr lvl="2" eaLnBrk="1" hangingPunct="1"/>
            <a:r>
              <a:rPr lang="en-US" dirty="0"/>
              <a:t>Programs compiled for 5-stage pipeline won’t work!</a:t>
            </a:r>
          </a:p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Option #2:</a:t>
            </a:r>
            <a:r>
              <a:rPr lang="en-US" dirty="0">
                <a:solidFill>
                  <a:srgbClr val="00A2FF"/>
                </a:solidFill>
              </a:rPr>
              <a:t> </a:t>
            </a:r>
            <a:r>
              <a:rPr lang="en-US" b="1" dirty="0">
                <a:solidFill>
                  <a:srgbClr val="00A2FF"/>
                </a:solidFill>
              </a:rPr>
              <a:t>hardware interlocks</a:t>
            </a:r>
          </a:p>
          <a:p>
            <a:pPr lvl="1" eaLnBrk="1" hangingPunct="1"/>
            <a:r>
              <a:rPr lang="en-US" dirty="0"/>
              <a:t>Processor detects data hazards and fixes them</a:t>
            </a:r>
          </a:p>
          <a:p>
            <a:pPr lvl="1" eaLnBrk="1" hangingPunct="1"/>
            <a:r>
              <a:rPr lang="en-US" dirty="0"/>
              <a:t>Addresses compatibility concern</a:t>
            </a:r>
          </a:p>
          <a:p>
            <a:pPr lvl="2"/>
            <a:r>
              <a:rPr lang="en-US" dirty="0"/>
              <a:t>software does not need to change</a:t>
            </a:r>
          </a:p>
          <a:p>
            <a:pPr lvl="2"/>
            <a:r>
              <a:rPr lang="en-US" dirty="0"/>
              <a:t>software is often harder to change than hardware!</a:t>
            </a:r>
          </a:p>
          <a:p>
            <a:pPr lvl="1"/>
            <a:r>
              <a:rPr lang="en-US" dirty="0"/>
              <a:t>Must </a:t>
            </a:r>
            <a:r>
              <a:rPr lang="en-US" b="1" dirty="0">
                <a:solidFill>
                  <a:srgbClr val="00A2FF"/>
                </a:solidFill>
              </a:rPr>
              <a:t>detect</a:t>
            </a:r>
            <a:r>
              <a:rPr lang="en-US" dirty="0"/>
              <a:t> hazards and </a:t>
            </a:r>
            <a:r>
              <a:rPr lang="en-US" b="1" dirty="0">
                <a:solidFill>
                  <a:srgbClr val="00A2FF"/>
                </a:solidFill>
              </a:rPr>
              <a:t>fix </a:t>
            </a:r>
            <a:r>
              <a:rPr lang="en-US" dirty="0"/>
              <a:t>them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1463D-F279-B16B-C82A-334DD565A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Interlocks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287798"/>
            <a:ext cx="8534400" cy="196060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Compare input register names of </a:t>
            </a:r>
            <a:r>
              <a:rPr lang="en-US" dirty="0" err="1"/>
              <a:t>insn</a:t>
            </a:r>
            <a:r>
              <a:rPr lang="en-US" dirty="0"/>
              <a:t> in D stage</a:t>
            </a:r>
            <a:br>
              <a:rPr lang="en-US" dirty="0"/>
            </a:br>
            <a:r>
              <a:rPr lang="en-US" dirty="0"/>
              <a:t>with output register names of older </a:t>
            </a:r>
            <a:r>
              <a:rPr lang="en-US" dirty="0" err="1"/>
              <a:t>insns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Stall =</a:t>
            </a:r>
            <a:br>
              <a:rPr lang="en-US" dirty="0"/>
            </a:br>
            <a:r>
              <a:rPr lang="en-US" sz="1800" dirty="0"/>
              <a:t>(D.IN.RegSrc1 == </a:t>
            </a:r>
            <a:r>
              <a:rPr lang="en-US" sz="1800" dirty="0" err="1"/>
              <a:t>X.IN.RegDest</a:t>
            </a:r>
            <a:r>
              <a:rPr lang="en-US" sz="1800" dirty="0"/>
              <a:t>) || </a:t>
            </a:r>
            <a:br>
              <a:rPr lang="en-US" sz="1800" dirty="0"/>
            </a:br>
            <a:r>
              <a:rPr lang="en-US" sz="1800" dirty="0"/>
              <a:t>(D.IN.RegSrc2 == </a:t>
            </a:r>
            <a:r>
              <a:rPr lang="en-US" sz="1800" dirty="0" err="1"/>
              <a:t>X.IN.RegDest</a:t>
            </a:r>
            <a:r>
              <a:rPr lang="en-US" sz="1800" dirty="0"/>
              <a:t>) ||</a:t>
            </a:r>
            <a:br>
              <a:rPr lang="en-US" sz="1800" dirty="0"/>
            </a:br>
            <a:r>
              <a:rPr lang="en-US" sz="1800" dirty="0"/>
              <a:t>(D.IN.RegSrc1 == </a:t>
            </a:r>
            <a:r>
              <a:rPr lang="en-US" sz="1800" dirty="0" err="1"/>
              <a:t>M.IN.RegDest</a:t>
            </a:r>
            <a:r>
              <a:rPr lang="en-US" sz="1800" dirty="0"/>
              <a:t>) || </a:t>
            </a:r>
            <a:br>
              <a:rPr lang="en-US" sz="1800" dirty="0"/>
            </a:br>
            <a:r>
              <a:rPr lang="en-US" sz="1800" dirty="0"/>
              <a:t>(D.IN.RegSrc2 == </a:t>
            </a:r>
            <a:r>
              <a:rPr lang="en-US" sz="1800" dirty="0" err="1"/>
              <a:t>M.IN.RegDest</a:t>
            </a:r>
            <a:r>
              <a:rPr lang="en-US" sz="18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8E6122-D99B-8525-585B-64A56E7DF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Detecting Data Hazards</a:t>
            </a:r>
          </a:p>
        </p:txBody>
      </p:sp>
      <p:sp>
        <p:nvSpPr>
          <p:cNvPr id="90118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90119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0" name="Freeform 7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1" name="Line 8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2" name="Line 9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6" name="AutoShape 15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0127" name="Text Box 16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90128" name="Text Box 17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90129" name="Text Box 18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0130" name="Rectangle 28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0131" name="AutoShape 29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2" name="Rectangle 30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0133" name="AutoShape 31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4" name="Rectangle 32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0135" name="AutoShape 33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6" name="Line 34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7" name="Line 38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8" name="Line 39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39" name="Line 40"/>
          <p:cNvSpPr>
            <a:spLocks noChangeShapeType="1"/>
          </p:cNvSpPr>
          <p:nvPr/>
        </p:nvSpPr>
        <p:spPr bwMode="auto">
          <a:xfrm>
            <a:off x="1295400" y="3276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0" name="Line 41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1" name="Freeform 43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2" name="Line 47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3" name="Line 48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4" name="Line 49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5" name="Line 50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6" name="Line 51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7" name="Line 52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8" name="Freeform 53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49" name="Line 54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3" name="AutoShape 61"/>
          <p:cNvSpPr>
            <a:spLocks noChangeArrowheads="1"/>
          </p:cNvSpPr>
          <p:nvPr/>
        </p:nvSpPr>
        <p:spPr bwMode="auto">
          <a:xfrm>
            <a:off x="1219200" y="39624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hazard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90154" name="Freeform 66"/>
          <p:cNvSpPr>
            <a:spLocks/>
          </p:cNvSpPr>
          <p:nvPr/>
        </p:nvSpPr>
        <p:spPr bwMode="auto">
          <a:xfrm>
            <a:off x="1905000" y="3276600"/>
            <a:ext cx="38862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2147483647 h 432"/>
              <a:gd name="T6" fmla="*/ 0 w 91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5" name="Freeform 67"/>
          <p:cNvSpPr>
            <a:spLocks/>
          </p:cNvSpPr>
          <p:nvPr/>
        </p:nvSpPr>
        <p:spPr bwMode="auto">
          <a:xfrm>
            <a:off x="1676400" y="3276600"/>
            <a:ext cx="2133600" cy="685800"/>
          </a:xfrm>
          <a:custGeom>
            <a:avLst/>
            <a:gdLst>
              <a:gd name="T0" fmla="*/ 2147483647 w 1056"/>
              <a:gd name="T1" fmla="*/ 0 h 432"/>
              <a:gd name="T2" fmla="*/ 2147483647 w 1056"/>
              <a:gd name="T3" fmla="*/ 2147483647 h 432"/>
              <a:gd name="T4" fmla="*/ 0 w 1056"/>
              <a:gd name="T5" fmla="*/ 2147483647 h 432"/>
              <a:gd name="T6" fmla="*/ 0 w 1056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6" name="Line 69"/>
          <p:cNvSpPr>
            <a:spLocks noChangeShapeType="1"/>
          </p:cNvSpPr>
          <p:nvPr/>
        </p:nvSpPr>
        <p:spPr bwMode="auto">
          <a:xfrm>
            <a:off x="2133600" y="4114800"/>
            <a:ext cx="609600" cy="0"/>
          </a:xfrm>
          <a:prstGeom prst="line">
            <a:avLst/>
          </a:pr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7" name="Line 70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58" name="Rectangle 72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90159" name="AutoShape 73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0" name="Line 74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1" name="Text Box 75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0162" name="Text Box 76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0163" name="Line 77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4" name="AutoShape 78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5" name="Rectangle 79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0166" name="AutoShape 80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7" name="Line 81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8" name="Line 82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69" name="Freeform 83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70" name="Line 84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71" name="Line 85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73" name="Freeform 87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74" name="Freeform 88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64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65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66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473576"/>
            <a:ext cx="8534400" cy="17748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Prevent D </a:t>
            </a:r>
            <a:r>
              <a:rPr lang="en-US" dirty="0" err="1"/>
              <a:t>insn</a:t>
            </a:r>
            <a:r>
              <a:rPr lang="en-US" dirty="0"/>
              <a:t> from reading (advancing) this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Write </a:t>
            </a:r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r>
              <a:rPr lang="en-US" dirty="0"/>
              <a:t> into X.IN (effectively, insert </a:t>
            </a:r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r>
              <a:rPr lang="en-US" dirty="0"/>
              <a:t> in hardware)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Also reset (clear) the </a:t>
            </a:r>
            <a:r>
              <a:rPr lang="en-US" dirty="0" err="1"/>
              <a:t>datapath</a:t>
            </a:r>
            <a:r>
              <a:rPr lang="en-US" dirty="0"/>
              <a:t> control signals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Disable D register and PC write enables (why?)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Re-evaluate situation next cycle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628C2-B933-8D8C-FF6D-2DDF542918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Fixing Data Hazards</a:t>
            </a:r>
          </a:p>
        </p:txBody>
      </p:sp>
      <p:sp>
        <p:nvSpPr>
          <p:cNvPr id="92164" name="Freeform 68"/>
          <p:cNvSpPr>
            <a:spLocks/>
          </p:cNvSpPr>
          <p:nvPr/>
        </p:nvSpPr>
        <p:spPr bwMode="auto">
          <a:xfrm>
            <a:off x="2133600" y="3505200"/>
            <a:ext cx="838200" cy="609600"/>
          </a:xfrm>
          <a:custGeom>
            <a:avLst/>
            <a:gdLst>
              <a:gd name="T0" fmla="*/ 0 w 480"/>
              <a:gd name="T1" fmla="*/ 2147483647 h 480"/>
              <a:gd name="T2" fmla="*/ 2147483647 w 480"/>
              <a:gd name="T3" fmla="*/ 2147483647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7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92168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9" name="Freeform 7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0" name="Line 8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1" name="Line 9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2" name="Line 11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3" name="AutoShape 12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4" name="Line 13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2179" name="Rectangle 28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92180" name="AutoShape 29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1" name="Rectangle 30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2182" name="AutoShape 31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3" name="Rectangle 32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2184" name="AutoShape 33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5" name="Line 34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6" name="Line 38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7" name="Line 39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8" name="Line 40"/>
          <p:cNvSpPr>
            <a:spLocks noChangeShapeType="1"/>
          </p:cNvSpPr>
          <p:nvPr/>
        </p:nvSpPr>
        <p:spPr bwMode="auto">
          <a:xfrm>
            <a:off x="3048000" y="3276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89" name="Line 41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0" name="Freeform 43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1" name="Line 47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2" name="Line 48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3" name="Line 49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4" name="Line 50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5" name="Line 51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6" name="Line 52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7" name="Freeform 53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8" name="Line 54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2" name="AutoShape 61"/>
          <p:cNvSpPr>
            <a:spLocks noChangeArrowheads="1"/>
          </p:cNvSpPr>
          <p:nvPr/>
        </p:nvSpPr>
        <p:spPr bwMode="auto">
          <a:xfrm>
            <a:off x="1219200" y="39624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hazard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92203" name="Freeform 62"/>
          <p:cNvSpPr>
            <a:spLocks/>
          </p:cNvSpPr>
          <p:nvPr/>
        </p:nvSpPr>
        <p:spPr bwMode="auto">
          <a:xfrm>
            <a:off x="1905000" y="3276600"/>
            <a:ext cx="38862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2147483647 h 432"/>
              <a:gd name="T6" fmla="*/ 0 w 91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4" name="Freeform 63"/>
          <p:cNvSpPr>
            <a:spLocks/>
          </p:cNvSpPr>
          <p:nvPr/>
        </p:nvSpPr>
        <p:spPr bwMode="auto">
          <a:xfrm>
            <a:off x="1676400" y="3276600"/>
            <a:ext cx="2133600" cy="685800"/>
          </a:xfrm>
          <a:custGeom>
            <a:avLst/>
            <a:gdLst>
              <a:gd name="T0" fmla="*/ 2147483647 w 1056"/>
              <a:gd name="T1" fmla="*/ 0 h 432"/>
              <a:gd name="T2" fmla="*/ 2147483647 w 1056"/>
              <a:gd name="T3" fmla="*/ 2147483647 h 432"/>
              <a:gd name="T4" fmla="*/ 0 w 1056"/>
              <a:gd name="T5" fmla="*/ 2147483647 h 432"/>
              <a:gd name="T6" fmla="*/ 0 w 1056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5" name="Freeform 69"/>
          <p:cNvSpPr>
            <a:spLocks/>
          </p:cNvSpPr>
          <p:nvPr/>
        </p:nvSpPr>
        <p:spPr bwMode="auto">
          <a:xfrm>
            <a:off x="1143000" y="3429000"/>
            <a:ext cx="1828800" cy="990600"/>
          </a:xfrm>
          <a:custGeom>
            <a:avLst/>
            <a:gdLst>
              <a:gd name="T0" fmla="*/ 2147483647 w 1392"/>
              <a:gd name="T1" fmla="*/ 2147483647 h 720"/>
              <a:gd name="T2" fmla="*/ 2147483647 w 1392"/>
              <a:gd name="T3" fmla="*/ 2147483647 h 720"/>
              <a:gd name="T4" fmla="*/ 0 w 1392"/>
              <a:gd name="T5" fmla="*/ 2147483647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6" name="Freeform 71"/>
          <p:cNvSpPr>
            <a:spLocks/>
          </p:cNvSpPr>
          <p:nvPr/>
        </p:nvSpPr>
        <p:spPr bwMode="auto">
          <a:xfrm>
            <a:off x="304800" y="3429000"/>
            <a:ext cx="838200" cy="990600"/>
          </a:xfrm>
          <a:custGeom>
            <a:avLst/>
            <a:gdLst>
              <a:gd name="T0" fmla="*/ 2147483647 w 624"/>
              <a:gd name="T1" fmla="*/ 2147483647 h 672"/>
              <a:gd name="T2" fmla="*/ 0 w 624"/>
              <a:gd name="T3" fmla="*/ 2147483647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7" name="Line 72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8" name="AutoShape 75"/>
          <p:cNvSpPr>
            <a:spLocks noChangeArrowheads="1"/>
          </p:cNvSpPr>
          <p:nvPr/>
        </p:nvSpPr>
        <p:spPr bwMode="auto">
          <a:xfrm rot="5400000">
            <a:off x="2819400" y="32766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9" name="Line 76"/>
          <p:cNvSpPr>
            <a:spLocks noChangeShapeType="1"/>
          </p:cNvSpPr>
          <p:nvPr/>
        </p:nvSpPr>
        <p:spPr bwMode="auto">
          <a:xfrm>
            <a:off x="2514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0" name="Line 77"/>
          <p:cNvSpPr>
            <a:spLocks noChangeShapeType="1"/>
          </p:cNvSpPr>
          <p:nvPr/>
        </p:nvSpPr>
        <p:spPr bwMode="auto">
          <a:xfrm>
            <a:off x="1295400" y="32766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1" name="Text Box 78"/>
          <p:cNvSpPr txBox="1">
            <a:spLocks noChangeArrowheads="1"/>
          </p:cNvSpPr>
          <p:nvPr/>
        </p:nvSpPr>
        <p:spPr bwMode="auto">
          <a:xfrm>
            <a:off x="2012443" y="32146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2212" name="AutoShape 66"/>
          <p:cNvSpPr>
            <a:spLocks noChangeArrowheads="1"/>
          </p:cNvSpPr>
          <p:nvPr/>
        </p:nvSpPr>
        <p:spPr bwMode="auto">
          <a:xfrm rot="16200000" flipH="1">
            <a:off x="2247900" y="43053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3" name="AutoShape 67"/>
          <p:cNvSpPr>
            <a:spLocks noChangeArrowheads="1"/>
          </p:cNvSpPr>
          <p:nvPr/>
        </p:nvSpPr>
        <p:spPr bwMode="auto">
          <a:xfrm>
            <a:off x="2133600" y="43434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4" name="Rectangle 79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92215" name="AutoShape 80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6" name="Line 81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7" name="Text Box 82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2218" name="Text Box 83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2219" name="Line 84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0" name="AutoShape 85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1" name="Rectangle 86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2222" name="AutoShape 87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3" name="Line 88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4" name="Line 89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5" name="Freeform 90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6" name="Line 91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7" name="Line 92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9" name="Freeform 94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0" name="Freeform 95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2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73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74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854576"/>
            <a:ext cx="8534400" cy="1393824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/>
              <a:t>Stall = </a:t>
            </a:r>
            <a:br>
              <a:rPr lang="en-US" dirty="0"/>
            </a:br>
            <a:r>
              <a:rPr lang="en-US" dirty="0"/>
              <a:t>(D.IN.RegSrc1 == </a:t>
            </a:r>
            <a:r>
              <a:rPr lang="en-US" dirty="0" err="1"/>
              <a:t>X.IN.RegDest</a:t>
            </a:r>
            <a:r>
              <a:rPr lang="en-US" dirty="0"/>
              <a:t>) ||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00A2FF"/>
                </a:solidFill>
              </a:rPr>
              <a:t>D.IN.RegSrc2 == </a:t>
            </a:r>
            <a:r>
              <a:rPr lang="en-US" b="1" dirty="0" err="1">
                <a:solidFill>
                  <a:srgbClr val="00A2FF"/>
                </a:solidFill>
              </a:rPr>
              <a:t>X.IN.RegDest</a:t>
            </a:r>
            <a:r>
              <a:rPr lang="en-US" dirty="0"/>
              <a:t>) ||</a:t>
            </a:r>
            <a:br>
              <a:rPr lang="en-US" dirty="0"/>
            </a:br>
            <a:r>
              <a:rPr lang="en-US" dirty="0"/>
              <a:t>(D.IN.RegSrc1 == </a:t>
            </a:r>
            <a:r>
              <a:rPr lang="en-US" dirty="0" err="1"/>
              <a:t>M.IN.RegDest</a:t>
            </a:r>
            <a:r>
              <a:rPr lang="en-US" dirty="0"/>
              <a:t>) || </a:t>
            </a:r>
            <a:br>
              <a:rPr lang="en-US" dirty="0"/>
            </a:br>
            <a:r>
              <a:rPr lang="en-US" dirty="0"/>
              <a:t>(D.IN.RegSrc2 == </a:t>
            </a:r>
            <a:r>
              <a:rPr lang="en-US" dirty="0" err="1"/>
              <a:t>M.IN.RegDest</a:t>
            </a:r>
            <a:r>
              <a:rPr lang="en-US" dirty="0"/>
              <a:t>) =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5997AE-4748-BE4A-8A35-C79C511E0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49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Interlock Example: cycle 1</a:t>
            </a:r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96263" name="AutoShape 6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4" name="Freeform 8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7" name="Line 12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8" name="AutoShape 13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0" name="AutoShape 16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6271" name="Text Box 17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96272" name="Text Box 18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96273" name="Text Box 19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6274" name="Rectangle 29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96275" name="AutoShape 30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6" name="Rectangle 31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6277" name="AutoShape 32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8" name="Rectangle 33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6279" name="AutoShape 34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0" name="Line 35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1" name="Line 39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2" name="Line 40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3" name="Line 42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4" name="Freeform 44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5" name="Line 48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6" name="Line 49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7" name="Line 50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8" name="Line 51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9" name="Line 52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90" name="Line 53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91" name="Freeform 54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92" name="Line 55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96" name="Text Box 70"/>
          <p:cNvSpPr txBox="1">
            <a:spLocks noChangeArrowheads="1"/>
          </p:cNvSpPr>
          <p:nvPr/>
        </p:nvSpPr>
        <p:spPr bwMode="auto">
          <a:xfrm>
            <a:off x="3833988" y="46482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</p:txBody>
      </p:sp>
      <p:sp>
        <p:nvSpPr>
          <p:cNvPr id="96297" name="Text Box 71"/>
          <p:cNvSpPr txBox="1">
            <a:spLocks noChangeArrowheads="1"/>
          </p:cNvSpPr>
          <p:nvPr/>
        </p:nvSpPr>
        <p:spPr bwMode="auto">
          <a:xfrm>
            <a:off x="1696380" y="46482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x4,0(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6298" name="Freeform 73"/>
          <p:cNvSpPr>
            <a:spLocks/>
          </p:cNvSpPr>
          <p:nvPr/>
        </p:nvSpPr>
        <p:spPr bwMode="auto">
          <a:xfrm>
            <a:off x="2133600" y="3505200"/>
            <a:ext cx="838200" cy="609600"/>
          </a:xfrm>
          <a:custGeom>
            <a:avLst/>
            <a:gdLst>
              <a:gd name="T0" fmla="*/ 0 w 480"/>
              <a:gd name="T1" fmla="*/ 2147483647 h 480"/>
              <a:gd name="T2" fmla="*/ 2147483647 w 480"/>
              <a:gd name="T3" fmla="*/ 2147483647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99" name="Line 74"/>
          <p:cNvSpPr>
            <a:spLocks noChangeShapeType="1"/>
          </p:cNvSpPr>
          <p:nvPr/>
        </p:nvSpPr>
        <p:spPr bwMode="auto">
          <a:xfrm>
            <a:off x="3048000" y="3276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0" name="AutoShape 75"/>
          <p:cNvSpPr>
            <a:spLocks noChangeArrowheads="1"/>
          </p:cNvSpPr>
          <p:nvPr/>
        </p:nvSpPr>
        <p:spPr bwMode="auto">
          <a:xfrm>
            <a:off x="1219200" y="39624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hazard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96301" name="Freeform 76"/>
          <p:cNvSpPr>
            <a:spLocks/>
          </p:cNvSpPr>
          <p:nvPr/>
        </p:nvSpPr>
        <p:spPr bwMode="auto">
          <a:xfrm>
            <a:off x="1143000" y="3429000"/>
            <a:ext cx="1828800" cy="990600"/>
          </a:xfrm>
          <a:custGeom>
            <a:avLst/>
            <a:gdLst>
              <a:gd name="T0" fmla="*/ 2147483647 w 1392"/>
              <a:gd name="T1" fmla="*/ 2147483647 h 720"/>
              <a:gd name="T2" fmla="*/ 2147483647 w 1392"/>
              <a:gd name="T3" fmla="*/ 2147483647 h 720"/>
              <a:gd name="T4" fmla="*/ 0 w 1392"/>
              <a:gd name="T5" fmla="*/ 2147483647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2" name="Freeform 77"/>
          <p:cNvSpPr>
            <a:spLocks/>
          </p:cNvSpPr>
          <p:nvPr/>
        </p:nvSpPr>
        <p:spPr bwMode="auto">
          <a:xfrm>
            <a:off x="304800" y="3429000"/>
            <a:ext cx="838200" cy="990600"/>
          </a:xfrm>
          <a:custGeom>
            <a:avLst/>
            <a:gdLst>
              <a:gd name="T0" fmla="*/ 2147483647 w 624"/>
              <a:gd name="T1" fmla="*/ 2147483647 h 672"/>
              <a:gd name="T2" fmla="*/ 0 w 624"/>
              <a:gd name="T3" fmla="*/ 2147483647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3" name="Line 78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4" name="AutoShape 79"/>
          <p:cNvSpPr>
            <a:spLocks noChangeArrowheads="1"/>
          </p:cNvSpPr>
          <p:nvPr/>
        </p:nvSpPr>
        <p:spPr bwMode="auto">
          <a:xfrm rot="5400000">
            <a:off x="2819400" y="32766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5" name="Line 80"/>
          <p:cNvSpPr>
            <a:spLocks noChangeShapeType="1"/>
          </p:cNvSpPr>
          <p:nvPr/>
        </p:nvSpPr>
        <p:spPr bwMode="auto">
          <a:xfrm>
            <a:off x="2514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6" name="Line 81"/>
          <p:cNvSpPr>
            <a:spLocks noChangeShapeType="1"/>
          </p:cNvSpPr>
          <p:nvPr/>
        </p:nvSpPr>
        <p:spPr bwMode="auto">
          <a:xfrm>
            <a:off x="1295400" y="32766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7" name="Text Box 82"/>
          <p:cNvSpPr txBox="1">
            <a:spLocks noChangeArrowheads="1"/>
          </p:cNvSpPr>
          <p:nvPr/>
        </p:nvSpPr>
        <p:spPr bwMode="auto">
          <a:xfrm>
            <a:off x="2012443" y="32146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6308" name="AutoShape 83"/>
          <p:cNvSpPr>
            <a:spLocks noChangeArrowheads="1"/>
          </p:cNvSpPr>
          <p:nvPr/>
        </p:nvSpPr>
        <p:spPr bwMode="auto">
          <a:xfrm rot="16200000" flipH="1">
            <a:off x="2247900" y="43053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09" name="AutoShape 84"/>
          <p:cNvSpPr>
            <a:spLocks noChangeArrowheads="1"/>
          </p:cNvSpPr>
          <p:nvPr/>
        </p:nvSpPr>
        <p:spPr bwMode="auto">
          <a:xfrm>
            <a:off x="2133600" y="43434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10" name="Freeform 85"/>
          <p:cNvSpPr>
            <a:spLocks/>
          </p:cNvSpPr>
          <p:nvPr/>
        </p:nvSpPr>
        <p:spPr bwMode="auto">
          <a:xfrm>
            <a:off x="1905000" y="3276600"/>
            <a:ext cx="38862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2147483647 h 432"/>
              <a:gd name="T6" fmla="*/ 0 w 91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11" name="Freeform 86"/>
          <p:cNvSpPr>
            <a:spLocks/>
          </p:cNvSpPr>
          <p:nvPr/>
        </p:nvSpPr>
        <p:spPr bwMode="auto">
          <a:xfrm>
            <a:off x="1676400" y="3276600"/>
            <a:ext cx="2133600" cy="685800"/>
          </a:xfrm>
          <a:custGeom>
            <a:avLst/>
            <a:gdLst>
              <a:gd name="T0" fmla="*/ 2147483647 w 1056"/>
              <a:gd name="T1" fmla="*/ 0 h 432"/>
              <a:gd name="T2" fmla="*/ 2147483647 w 1056"/>
              <a:gd name="T3" fmla="*/ 2147483647 h 432"/>
              <a:gd name="T4" fmla="*/ 0 w 1056"/>
              <a:gd name="T5" fmla="*/ 2147483647 h 432"/>
              <a:gd name="T6" fmla="*/ 0 w 1056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12" name="Rectangle 87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96313" name="AutoShape 88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14" name="Line 89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15" name="Text Box 90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6316" name="Text Box 91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6317" name="Line 92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18" name="AutoShape 93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19" name="Rectangle 94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6320" name="AutoShape 95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21" name="Line 96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22" name="Line 97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23" name="Freeform 98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24" name="Line 99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25" name="Line 100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27" name="Freeform 102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28" name="Freeform 103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4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75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36E8-E061-7993-F567-D004F7BD0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7E267-08CD-0000-8B46-22187F499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kiM7zfdM1ev5x6GbzqnP4?state=opened&amp;flow=Default&amp;onscreen=persist">
            <a:extLst>
              <a:ext uri="{FF2B5EF4-FFF2-40B4-BE49-F238E27FC236}">
                <a16:creationId xmlns:a16="http://schemas.microsoft.com/office/drawing/2014/main" id="{E6591A4B-E525-B150-B43C-683F002281A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45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8E8E8-72C4-23CE-B1D1-1E8939959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50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Interlock Example: cycle 2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1" name="Freeform 7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8321" name="Rectangle 24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98322" name="AutoShape 25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3" name="Rectangle 26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8324" name="AutoShape 27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5" name="Rectangle 28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8326" name="AutoShape 29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7" name="Line 30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8" name="Line 34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9" name="Line 35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0" name="Line 37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1" name="Freeform 39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2" name="Line 43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3" name="Line 44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4" name="Line 45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5" name="Line 46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6" name="Line 47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7" name="Line 48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8" name="Freeform 49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39" name="Line 50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3" name="Text Box 65"/>
          <p:cNvSpPr txBox="1">
            <a:spLocks noChangeArrowheads="1"/>
          </p:cNvSpPr>
          <p:nvPr/>
        </p:nvSpPr>
        <p:spPr bwMode="auto">
          <a:xfrm>
            <a:off x="5802488" y="46482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</p:txBody>
      </p:sp>
      <p:sp>
        <p:nvSpPr>
          <p:cNvPr id="98344" name="Text Box 66"/>
          <p:cNvSpPr txBox="1">
            <a:spLocks noChangeArrowheads="1"/>
          </p:cNvSpPr>
          <p:nvPr/>
        </p:nvSpPr>
        <p:spPr bwMode="auto">
          <a:xfrm>
            <a:off x="1696380" y="46482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x4,0(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8345" name="Freeform 67"/>
          <p:cNvSpPr>
            <a:spLocks/>
          </p:cNvSpPr>
          <p:nvPr/>
        </p:nvSpPr>
        <p:spPr bwMode="auto">
          <a:xfrm>
            <a:off x="2133600" y="3505200"/>
            <a:ext cx="838200" cy="609600"/>
          </a:xfrm>
          <a:custGeom>
            <a:avLst/>
            <a:gdLst>
              <a:gd name="T0" fmla="*/ 0 w 480"/>
              <a:gd name="T1" fmla="*/ 2147483647 h 480"/>
              <a:gd name="T2" fmla="*/ 2147483647 w 480"/>
              <a:gd name="T3" fmla="*/ 2147483647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6" name="Line 68"/>
          <p:cNvSpPr>
            <a:spLocks noChangeShapeType="1"/>
          </p:cNvSpPr>
          <p:nvPr/>
        </p:nvSpPr>
        <p:spPr bwMode="auto">
          <a:xfrm>
            <a:off x="3048000" y="3276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7" name="AutoShape 69"/>
          <p:cNvSpPr>
            <a:spLocks noChangeArrowheads="1"/>
          </p:cNvSpPr>
          <p:nvPr/>
        </p:nvSpPr>
        <p:spPr bwMode="auto">
          <a:xfrm>
            <a:off x="1219200" y="39624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hazard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98348" name="Freeform 70"/>
          <p:cNvSpPr>
            <a:spLocks/>
          </p:cNvSpPr>
          <p:nvPr/>
        </p:nvSpPr>
        <p:spPr bwMode="auto">
          <a:xfrm>
            <a:off x="1143000" y="3429000"/>
            <a:ext cx="1828800" cy="990600"/>
          </a:xfrm>
          <a:custGeom>
            <a:avLst/>
            <a:gdLst>
              <a:gd name="T0" fmla="*/ 2147483647 w 1392"/>
              <a:gd name="T1" fmla="*/ 2147483647 h 720"/>
              <a:gd name="T2" fmla="*/ 2147483647 w 1392"/>
              <a:gd name="T3" fmla="*/ 2147483647 h 720"/>
              <a:gd name="T4" fmla="*/ 0 w 1392"/>
              <a:gd name="T5" fmla="*/ 2147483647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49" name="Freeform 71"/>
          <p:cNvSpPr>
            <a:spLocks/>
          </p:cNvSpPr>
          <p:nvPr/>
        </p:nvSpPr>
        <p:spPr bwMode="auto">
          <a:xfrm>
            <a:off x="304800" y="3429000"/>
            <a:ext cx="838200" cy="990600"/>
          </a:xfrm>
          <a:custGeom>
            <a:avLst/>
            <a:gdLst>
              <a:gd name="T0" fmla="*/ 2147483647 w 624"/>
              <a:gd name="T1" fmla="*/ 2147483647 h 672"/>
              <a:gd name="T2" fmla="*/ 0 w 624"/>
              <a:gd name="T3" fmla="*/ 2147483647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0" name="Line 72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1" name="AutoShape 73"/>
          <p:cNvSpPr>
            <a:spLocks noChangeArrowheads="1"/>
          </p:cNvSpPr>
          <p:nvPr/>
        </p:nvSpPr>
        <p:spPr bwMode="auto">
          <a:xfrm rot="5400000">
            <a:off x="2819400" y="32766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2" name="Line 74"/>
          <p:cNvSpPr>
            <a:spLocks noChangeShapeType="1"/>
          </p:cNvSpPr>
          <p:nvPr/>
        </p:nvSpPr>
        <p:spPr bwMode="auto">
          <a:xfrm>
            <a:off x="2514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3" name="Line 75"/>
          <p:cNvSpPr>
            <a:spLocks noChangeShapeType="1"/>
          </p:cNvSpPr>
          <p:nvPr/>
        </p:nvSpPr>
        <p:spPr bwMode="auto">
          <a:xfrm>
            <a:off x="1295400" y="32766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4" name="Text Box 76"/>
          <p:cNvSpPr txBox="1">
            <a:spLocks noChangeArrowheads="1"/>
          </p:cNvSpPr>
          <p:nvPr/>
        </p:nvSpPr>
        <p:spPr bwMode="auto">
          <a:xfrm>
            <a:off x="2012443" y="32146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8355" name="AutoShape 77"/>
          <p:cNvSpPr>
            <a:spLocks noChangeArrowheads="1"/>
          </p:cNvSpPr>
          <p:nvPr/>
        </p:nvSpPr>
        <p:spPr bwMode="auto">
          <a:xfrm rot="16200000" flipH="1">
            <a:off x="2247900" y="43053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6" name="AutoShape 78"/>
          <p:cNvSpPr>
            <a:spLocks noChangeArrowheads="1"/>
          </p:cNvSpPr>
          <p:nvPr/>
        </p:nvSpPr>
        <p:spPr bwMode="auto">
          <a:xfrm>
            <a:off x="2133600" y="43434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7" name="Freeform 79"/>
          <p:cNvSpPr>
            <a:spLocks/>
          </p:cNvSpPr>
          <p:nvPr/>
        </p:nvSpPr>
        <p:spPr bwMode="auto">
          <a:xfrm>
            <a:off x="1676400" y="3276600"/>
            <a:ext cx="2133600" cy="685800"/>
          </a:xfrm>
          <a:custGeom>
            <a:avLst/>
            <a:gdLst>
              <a:gd name="T0" fmla="*/ 2147483647 w 1056"/>
              <a:gd name="T1" fmla="*/ 0 h 432"/>
              <a:gd name="T2" fmla="*/ 2147483647 w 1056"/>
              <a:gd name="T3" fmla="*/ 2147483647 h 432"/>
              <a:gd name="T4" fmla="*/ 0 w 1056"/>
              <a:gd name="T5" fmla="*/ 2147483647 h 432"/>
              <a:gd name="T6" fmla="*/ 0 w 1056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8" name="Freeform 80"/>
          <p:cNvSpPr>
            <a:spLocks/>
          </p:cNvSpPr>
          <p:nvPr/>
        </p:nvSpPr>
        <p:spPr bwMode="auto">
          <a:xfrm>
            <a:off x="1905000" y="3276600"/>
            <a:ext cx="38862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2147483647 h 432"/>
              <a:gd name="T6" fmla="*/ 0 w 91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59" name="Rectangle 81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98360" name="AutoShape 82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1" name="Line 83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2" name="Text Box 84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8363" name="Text Box 85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98364" name="Line 86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5" name="AutoShape 87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6" name="Rectangle 88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98367" name="AutoShape 89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8" name="Line 90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69" name="Line 91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70" name="Freeform 92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71" name="Line 93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72" name="Line 94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74" name="Freeform 96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75" name="Freeform 97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04800" y="49530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Stall = 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(D.IN.RegSrc1 == </a:t>
            </a:r>
            <a:r>
              <a:rPr lang="en-US" sz="2000" b="0" dirty="0" err="1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X.IN.RegDest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|| 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2000" b="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D.IN.RegSrc2 == </a:t>
            </a:r>
            <a:r>
              <a:rPr lang="en-US" sz="2000" b="0" dirty="0" err="1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X.IN.RegDest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||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(D.IN.RegSrc1 == </a:t>
            </a:r>
            <a:r>
              <a:rPr lang="en-US" sz="2000" b="0" dirty="0" err="1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M.IN.RegDest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|| 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2000" dirty="0">
                <a:solidFill>
                  <a:srgbClr val="00A2FF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D.IN.RegSrc2 == </a:t>
            </a:r>
            <a:r>
              <a:rPr lang="en-US" sz="2000" dirty="0" err="1">
                <a:solidFill>
                  <a:srgbClr val="00A2FF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M.IN.RegDest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= 1</a:t>
            </a:r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6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77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78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79" name="Text Box 65"/>
          <p:cNvSpPr txBox="1">
            <a:spLocks noChangeArrowheads="1"/>
          </p:cNvSpPr>
          <p:nvPr/>
        </p:nvSpPr>
        <p:spPr bwMode="auto">
          <a:xfrm>
            <a:off x="4254388" y="4645223"/>
            <a:ext cx="48282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sz="1400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905EC-BF31-C6B4-9DDB-829E75852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51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Interlock Example: cycle 3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00358" name="AutoShape 6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0366" name="Text Box 14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0369" name="Rectangle 24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0370" name="AutoShape 25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1" name="Rectangle 26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0372" name="AutoShape 27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3" name="Rectangle 28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0374" name="AutoShape 29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5" name="Line 30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6" name="Line 34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7" name="Line 35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8" name="Line 37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79" name="Freeform 39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0" name="Line 43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1" name="Line 44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2" name="Line 45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3" name="Line 46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4" name="Line 47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5" name="Line 48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6" name="Freeform 49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87" name="Line 50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91" name="Freeform 58"/>
          <p:cNvSpPr>
            <a:spLocks/>
          </p:cNvSpPr>
          <p:nvPr/>
        </p:nvSpPr>
        <p:spPr bwMode="auto">
          <a:xfrm>
            <a:off x="1905000" y="3276600"/>
            <a:ext cx="38862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2147483647 h 432"/>
              <a:gd name="T6" fmla="*/ 0 w 91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92" name="Freeform 59"/>
          <p:cNvSpPr>
            <a:spLocks/>
          </p:cNvSpPr>
          <p:nvPr/>
        </p:nvSpPr>
        <p:spPr bwMode="auto">
          <a:xfrm>
            <a:off x="1676400" y="3276600"/>
            <a:ext cx="2133600" cy="685800"/>
          </a:xfrm>
          <a:custGeom>
            <a:avLst/>
            <a:gdLst>
              <a:gd name="T0" fmla="*/ 2147483647 w 1056"/>
              <a:gd name="T1" fmla="*/ 0 h 432"/>
              <a:gd name="T2" fmla="*/ 2147483647 w 1056"/>
              <a:gd name="T3" fmla="*/ 2147483647 h 432"/>
              <a:gd name="T4" fmla="*/ 0 w 1056"/>
              <a:gd name="T5" fmla="*/ 2147483647 h 432"/>
              <a:gd name="T6" fmla="*/ 0 w 1056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93" name="Text Box 65"/>
          <p:cNvSpPr txBox="1">
            <a:spLocks noChangeArrowheads="1"/>
          </p:cNvSpPr>
          <p:nvPr/>
        </p:nvSpPr>
        <p:spPr bwMode="auto">
          <a:xfrm>
            <a:off x="7707488" y="46482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</p:txBody>
      </p:sp>
      <p:sp>
        <p:nvSpPr>
          <p:cNvPr id="100394" name="Text Box 66"/>
          <p:cNvSpPr txBox="1">
            <a:spLocks noChangeArrowheads="1"/>
          </p:cNvSpPr>
          <p:nvPr/>
        </p:nvSpPr>
        <p:spPr bwMode="auto">
          <a:xfrm>
            <a:off x="1696380" y="46482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x4,0(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0395" name="Freeform 67"/>
          <p:cNvSpPr>
            <a:spLocks/>
          </p:cNvSpPr>
          <p:nvPr/>
        </p:nvSpPr>
        <p:spPr bwMode="auto">
          <a:xfrm>
            <a:off x="2133600" y="3505200"/>
            <a:ext cx="838200" cy="609600"/>
          </a:xfrm>
          <a:custGeom>
            <a:avLst/>
            <a:gdLst>
              <a:gd name="T0" fmla="*/ 0 w 480"/>
              <a:gd name="T1" fmla="*/ 2147483647 h 480"/>
              <a:gd name="T2" fmla="*/ 2147483647 w 480"/>
              <a:gd name="T3" fmla="*/ 2147483647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96" name="Line 68"/>
          <p:cNvSpPr>
            <a:spLocks noChangeShapeType="1"/>
          </p:cNvSpPr>
          <p:nvPr/>
        </p:nvSpPr>
        <p:spPr bwMode="auto">
          <a:xfrm>
            <a:off x="3048000" y="32766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97" name="AutoShape 69"/>
          <p:cNvSpPr>
            <a:spLocks noChangeArrowheads="1"/>
          </p:cNvSpPr>
          <p:nvPr/>
        </p:nvSpPr>
        <p:spPr bwMode="auto">
          <a:xfrm>
            <a:off x="1219200" y="39624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hazard</a:t>
            </a:r>
            <a:endParaRPr lang="en-US" sz="1400" b="0" dirty="0">
              <a:solidFill>
                <a:srgbClr val="000000"/>
              </a:solidFill>
            </a:endParaRPr>
          </a:p>
        </p:txBody>
      </p:sp>
      <p:sp>
        <p:nvSpPr>
          <p:cNvPr id="100398" name="Freeform 70"/>
          <p:cNvSpPr>
            <a:spLocks/>
          </p:cNvSpPr>
          <p:nvPr/>
        </p:nvSpPr>
        <p:spPr bwMode="auto">
          <a:xfrm>
            <a:off x="1143000" y="3429000"/>
            <a:ext cx="1828800" cy="990600"/>
          </a:xfrm>
          <a:custGeom>
            <a:avLst/>
            <a:gdLst>
              <a:gd name="T0" fmla="*/ 2147483647 w 1392"/>
              <a:gd name="T1" fmla="*/ 2147483647 h 720"/>
              <a:gd name="T2" fmla="*/ 2147483647 w 1392"/>
              <a:gd name="T3" fmla="*/ 2147483647 h 720"/>
              <a:gd name="T4" fmla="*/ 0 w 1392"/>
              <a:gd name="T5" fmla="*/ 2147483647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99" name="Freeform 71"/>
          <p:cNvSpPr>
            <a:spLocks/>
          </p:cNvSpPr>
          <p:nvPr/>
        </p:nvSpPr>
        <p:spPr bwMode="auto">
          <a:xfrm>
            <a:off x="304800" y="3429000"/>
            <a:ext cx="838200" cy="990600"/>
          </a:xfrm>
          <a:custGeom>
            <a:avLst/>
            <a:gdLst>
              <a:gd name="T0" fmla="*/ 2147483647 w 624"/>
              <a:gd name="T1" fmla="*/ 2147483647 h 672"/>
              <a:gd name="T2" fmla="*/ 0 w 624"/>
              <a:gd name="T3" fmla="*/ 2147483647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0" name="Line 72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1" name="AutoShape 73"/>
          <p:cNvSpPr>
            <a:spLocks noChangeArrowheads="1"/>
          </p:cNvSpPr>
          <p:nvPr/>
        </p:nvSpPr>
        <p:spPr bwMode="auto">
          <a:xfrm rot="5400000">
            <a:off x="2819400" y="3276600"/>
            <a:ext cx="304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2" name="Line 74"/>
          <p:cNvSpPr>
            <a:spLocks noChangeShapeType="1"/>
          </p:cNvSpPr>
          <p:nvPr/>
        </p:nvSpPr>
        <p:spPr bwMode="auto">
          <a:xfrm>
            <a:off x="2514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3" name="Line 75"/>
          <p:cNvSpPr>
            <a:spLocks noChangeShapeType="1"/>
          </p:cNvSpPr>
          <p:nvPr/>
        </p:nvSpPr>
        <p:spPr bwMode="auto">
          <a:xfrm>
            <a:off x="1295400" y="32766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4" name="Text Box 76"/>
          <p:cNvSpPr txBox="1">
            <a:spLocks noChangeArrowheads="1"/>
          </p:cNvSpPr>
          <p:nvPr/>
        </p:nvSpPr>
        <p:spPr bwMode="auto">
          <a:xfrm>
            <a:off x="2012443" y="32146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0405" name="AutoShape 77"/>
          <p:cNvSpPr>
            <a:spLocks noChangeArrowheads="1"/>
          </p:cNvSpPr>
          <p:nvPr/>
        </p:nvSpPr>
        <p:spPr bwMode="auto">
          <a:xfrm rot="16200000" flipH="1">
            <a:off x="2247900" y="43053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6" name="AutoShape 78"/>
          <p:cNvSpPr>
            <a:spLocks noChangeArrowheads="1"/>
          </p:cNvSpPr>
          <p:nvPr/>
        </p:nvSpPr>
        <p:spPr bwMode="auto">
          <a:xfrm>
            <a:off x="2133600" y="43434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7" name="Rectangle 80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00408" name="AutoShape 81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09" name="Line 82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0" name="Text Box 83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0411" name="Text Box 84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0412" name="Line 85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3" name="AutoShape 86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4" name="Rectangle 87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0415" name="AutoShape 88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6" name="Line 89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7" name="Line 90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8" name="Freeform 91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19" name="Line 92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20" name="Line 93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22" name="Freeform 95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23" name="Freeform 96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04800" y="49530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143000" lvl="2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30305"/>
              </a:buClr>
            </a:pP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Stall = 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(D.IN.RegSrc1 == </a:t>
            </a:r>
            <a:r>
              <a:rPr lang="en-US" sz="2000" b="0" dirty="0" err="1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X.IN.RegDest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|| 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2000" b="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D.IN.RegSrc2 == </a:t>
            </a:r>
            <a:r>
              <a:rPr lang="en-US" sz="2000" b="0" dirty="0" err="1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X.IN.RegDest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||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(D.IN.RegSrc1 == </a:t>
            </a:r>
            <a:r>
              <a:rPr lang="en-US" sz="2000" b="0" dirty="0" err="1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M.IN.RegDest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|| </a:t>
            </a:r>
            <a:b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</a:b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(</a:t>
            </a:r>
            <a:r>
              <a:rPr lang="en-US" sz="2000" b="0" dirty="0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D.IN.RegSrc2 == </a:t>
            </a:r>
            <a:r>
              <a:rPr lang="en-US" sz="2000" b="0" dirty="0" err="1">
                <a:solidFill>
                  <a:srgbClr val="00000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M.IN.RegDest</a:t>
            </a:r>
            <a:r>
              <a:rPr lang="en-US" sz="2000" b="0" dirty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) = 0</a:t>
            </a:r>
          </a:p>
        </p:txBody>
      </p:sp>
      <p:sp>
        <p:nvSpPr>
          <p:cNvPr id="75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76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77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78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79" name="Text Box 65"/>
          <p:cNvSpPr txBox="1">
            <a:spLocks noChangeArrowheads="1"/>
          </p:cNvSpPr>
          <p:nvPr/>
        </p:nvSpPr>
        <p:spPr bwMode="auto">
          <a:xfrm>
            <a:off x="4254388" y="4582831"/>
            <a:ext cx="48282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sz="1400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0" name="Text Box 65"/>
          <p:cNvSpPr txBox="1">
            <a:spLocks noChangeArrowheads="1"/>
          </p:cNvSpPr>
          <p:nvPr/>
        </p:nvSpPr>
        <p:spPr bwMode="auto">
          <a:xfrm>
            <a:off x="6235588" y="4572000"/>
            <a:ext cx="48282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sz="1400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 inserted NOP is called a </a:t>
            </a:r>
            <a:r>
              <a:rPr lang="en-US" b="1" dirty="0">
                <a:solidFill>
                  <a:srgbClr val="00A2FF"/>
                </a:solidFill>
              </a:rPr>
              <a:t>stall</a:t>
            </a:r>
            <a:r>
              <a:rPr lang="en-US" dirty="0"/>
              <a:t> or </a:t>
            </a:r>
            <a:r>
              <a:rPr lang="en-US" b="1" dirty="0">
                <a:solidFill>
                  <a:srgbClr val="00A2FF"/>
                </a:solidFill>
              </a:rPr>
              <a:t>bubble</a:t>
            </a:r>
            <a:endParaRPr lang="en-US" dirty="0">
              <a:solidFill>
                <a:srgbClr val="00A2FF"/>
              </a:solidFill>
            </a:endParaRPr>
          </a:p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stall logic </a:t>
            </a:r>
            <a:r>
              <a:rPr lang="en-US" dirty="0">
                <a:solidFill>
                  <a:srgbClr val="000000"/>
                </a:solidFill>
              </a:rPr>
              <a:t>determines whether and when to stall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21EC35-0A7E-C9CE-6863-5527AE998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Pipeline Control Terminology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 before:</a:t>
            </a:r>
          </a:p>
          <a:p>
            <a:pPr lvl="1" eaLnBrk="1" hangingPunct="1"/>
            <a:r>
              <a:rPr lang="en-US" dirty="0"/>
              <a:t>Branch: 20%, load: 20%, store: 10%, other: 50%</a:t>
            </a:r>
          </a:p>
          <a:p>
            <a:pPr eaLnBrk="1" hangingPunct="1"/>
            <a:r>
              <a:rPr lang="en-US" dirty="0"/>
              <a:t>Hardware interlocks: same as software interlocks</a:t>
            </a:r>
          </a:p>
          <a:p>
            <a:pPr lvl="1" eaLnBrk="1" hangingPunct="1"/>
            <a:r>
              <a:rPr lang="en-US" dirty="0"/>
              <a:t>20% of </a:t>
            </a:r>
            <a:r>
              <a:rPr lang="en-US" dirty="0" err="1"/>
              <a:t>insns</a:t>
            </a:r>
            <a:r>
              <a:rPr lang="en-US" dirty="0"/>
              <a:t> require 1 cycle stall (I.e., insertion of 1 </a:t>
            </a:r>
            <a:r>
              <a:rPr lang="en-US" b="1" dirty="0" err="1">
                <a:latin typeface="Courier New" charset="0"/>
              </a:rPr>
              <a:t>nop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5% of </a:t>
            </a:r>
            <a:r>
              <a:rPr lang="en-US" dirty="0" err="1"/>
              <a:t>insns</a:t>
            </a:r>
            <a:r>
              <a:rPr lang="en-US" dirty="0"/>
              <a:t> require 2 cycle stall (I.e., insertion of 2 </a:t>
            </a:r>
            <a:r>
              <a:rPr lang="en-US" b="1" dirty="0" err="1">
                <a:latin typeface="Courier New" charset="0"/>
              </a:rPr>
              <a:t>nops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CPI = 1 + 0.20*1 + 0.05*2 = </a:t>
            </a:r>
            <a:r>
              <a:rPr lang="en-US" b="1" dirty="0">
                <a:solidFill>
                  <a:srgbClr val="FF0909"/>
                </a:solidFill>
              </a:rPr>
              <a:t>1.3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So, either CPI stays at 1 and #</a:t>
            </a:r>
            <a:r>
              <a:rPr lang="en-US" dirty="0" err="1">
                <a:solidFill>
                  <a:srgbClr val="000000"/>
                </a:solidFill>
              </a:rPr>
              <a:t>insns</a:t>
            </a:r>
            <a:r>
              <a:rPr lang="en-US" dirty="0">
                <a:solidFill>
                  <a:srgbClr val="000000"/>
                </a:solidFill>
              </a:rPr>
              <a:t> increases 30% (software)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Or, #</a:t>
            </a:r>
            <a:r>
              <a:rPr lang="en-US" dirty="0" err="1">
                <a:solidFill>
                  <a:srgbClr val="000000"/>
                </a:solidFill>
              </a:rPr>
              <a:t>insns</a:t>
            </a:r>
            <a:r>
              <a:rPr lang="en-US" dirty="0">
                <a:solidFill>
                  <a:srgbClr val="000000"/>
                </a:solidFill>
              </a:rPr>
              <a:t> stays at 1 (relative) and CPI increases 30% (hardware)</a:t>
            </a:r>
          </a:p>
          <a:p>
            <a:pPr lvl="1" eaLnBrk="1" hangingPunct="1"/>
            <a:r>
              <a:rPr lang="en-US" dirty="0"/>
              <a:t>Same performance but better software compatibility </a:t>
            </a:r>
            <a:r>
              <a:rPr lang="en-US" dirty="0">
                <a:sym typeface="Wingdings" pitchFamily="2" charset="2"/>
              </a:rPr>
              <a:t></a:t>
            </a:r>
            <a:endParaRPr lang="en-US" dirty="0"/>
          </a:p>
          <a:p>
            <a:pPr eaLnBrk="1" hangingPunct="1"/>
            <a:r>
              <a:rPr lang="en-US" dirty="0"/>
              <a:t>We can do better!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95C67-5133-4BD6-73FC-A40950735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Hardware Interlock Performance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3842266"/>
            <a:ext cx="8534400" cy="24061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At first glance, this situation is broken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x4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8(</a:t>
            </a:r>
            <a:r>
              <a:rPr lang="en-US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/>
              <a:t>has already read x3 from </a:t>
            </a:r>
            <a:r>
              <a:rPr lang="en-US" dirty="0" err="1"/>
              <a:t>regfile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x2,x1</a:t>
            </a:r>
            <a:r>
              <a:rPr lang="en-US" dirty="0"/>
              <a:t> hasn’t yet written x3 to </a:t>
            </a:r>
            <a:r>
              <a:rPr lang="en-US" dirty="0" err="1"/>
              <a:t>regfile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But actually, the situation is salvageable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x4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8(</a:t>
            </a:r>
            <a:r>
              <a:rPr lang="en-US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/>
              <a:t> hasn’t actually used x3 yet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add </a:t>
            </a:r>
            <a:r>
              <a:rPr lang="en-US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x2,x1</a:t>
            </a:r>
            <a:r>
              <a:rPr lang="en-US" dirty="0"/>
              <a:t> has already computed x3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C54713-A3A2-E0FE-4428-8193E1AEE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Observation!</a:t>
            </a:r>
          </a:p>
        </p:txBody>
      </p:sp>
      <p:sp>
        <p:nvSpPr>
          <p:cNvPr id="108550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08551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2" name="Freeform 6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3" name="Line 7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4" name="Line 8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5" name="Line 9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6" name="AutoShape 10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7" name="Line 11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58" name="AutoShape 12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08559" name="Text Box 13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08560" name="Text Box 14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08561" name="Text Box 15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8562" name="Rectangle 23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8563" name="AutoShape 24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4" name="Rectangle 25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8565" name="AutoShape 26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6" name="Rectangle 27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8567" name="AutoShape 28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8" name="Line 29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69" name="Line 33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0" name="Line 34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1" name="Line 35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2" name="Freeform 37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3" name="Line 41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4" name="Line 42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5" name="Line 43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6" name="Line 44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7" name="Line 45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8" name="Line 46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79" name="Freeform 47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0" name="Line 48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4" name="Text Box 55"/>
          <p:cNvSpPr txBox="1">
            <a:spLocks noChangeArrowheads="1"/>
          </p:cNvSpPr>
          <p:nvPr/>
        </p:nvSpPr>
        <p:spPr bwMode="auto">
          <a:xfrm>
            <a:off x="5878688" y="35814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</p:txBody>
      </p:sp>
      <p:sp>
        <p:nvSpPr>
          <p:cNvPr id="108585" name="Text Box 56"/>
          <p:cNvSpPr txBox="1">
            <a:spLocks noChangeArrowheads="1"/>
          </p:cNvSpPr>
          <p:nvPr/>
        </p:nvSpPr>
        <p:spPr bwMode="auto">
          <a:xfrm>
            <a:off x="3817280" y="35814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x4,8(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8586" name="Line 65"/>
          <p:cNvSpPr>
            <a:spLocks noChangeShapeType="1"/>
          </p:cNvSpPr>
          <p:nvPr/>
        </p:nvSpPr>
        <p:spPr bwMode="auto">
          <a:xfrm>
            <a:off x="1295400" y="3276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7" name="Rectangle 72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08588" name="AutoShape 73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89" name="Line 74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0" name="Text Box 75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8591" name="Text Box 76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8592" name="Line 77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3" name="AutoShape 78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4" name="Rectangle 79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08595" name="AutoShape 80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6" name="Line 81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7" name="Line 82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8" name="Freeform 83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99" name="Line 84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00" name="Line 85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02" name="Freeform 87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03" name="Freeform 89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63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114798"/>
            <a:ext cx="8534400" cy="21336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Bypassing</a:t>
            </a:r>
            <a:endParaRPr lang="en-US" dirty="0">
              <a:solidFill>
                <a:srgbClr val="00A2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Reading a value from an intermediate (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architectural</a:t>
            </a:r>
            <a:r>
              <a:rPr lang="en-US" dirty="0"/>
              <a:t>)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Avoid waiting until it is available from primary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Here, we are bypassing the register file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Also called </a:t>
            </a:r>
            <a:r>
              <a:rPr lang="en-US" b="1" dirty="0">
                <a:solidFill>
                  <a:srgbClr val="00A2FF"/>
                </a:solidFill>
              </a:rPr>
              <a:t>forwarding</a:t>
            </a:r>
            <a:endParaRPr lang="en-US" dirty="0">
              <a:solidFill>
                <a:srgbClr val="00A2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60A449-394C-BEF3-99FD-938FF6E72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Bypassing</a:t>
            </a:r>
          </a:p>
        </p:txBody>
      </p:sp>
      <p:sp>
        <p:nvSpPr>
          <p:cNvPr id="110598" name="Rectangle 4"/>
          <p:cNvSpPr>
            <a:spLocks noChangeArrowheads="1"/>
          </p:cNvSpPr>
          <p:nvPr/>
        </p:nvSpPr>
        <p:spPr bwMode="auto">
          <a:xfrm>
            <a:off x="1676400" y="14478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10599" name="AutoShape 5"/>
          <p:cNvSpPr>
            <a:spLocks noChangeArrowheads="1"/>
          </p:cNvSpPr>
          <p:nvPr/>
        </p:nvSpPr>
        <p:spPr bwMode="auto">
          <a:xfrm rot="5400000">
            <a:off x="1676400" y="2438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0" name="Freeform 6"/>
          <p:cNvSpPr>
            <a:spLocks/>
          </p:cNvSpPr>
          <p:nvPr/>
        </p:nvSpPr>
        <p:spPr bwMode="auto">
          <a:xfrm>
            <a:off x="4724400" y="14478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1" name="Line 7"/>
          <p:cNvSpPr>
            <a:spLocks noChangeShapeType="1"/>
          </p:cNvSpPr>
          <p:nvPr/>
        </p:nvSpPr>
        <p:spPr bwMode="auto">
          <a:xfrm>
            <a:off x="3505200" y="16764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2" name="Line 8"/>
          <p:cNvSpPr>
            <a:spLocks noChangeShapeType="1"/>
          </p:cNvSpPr>
          <p:nvPr/>
        </p:nvSpPr>
        <p:spPr bwMode="auto">
          <a:xfrm>
            <a:off x="3505200" y="24384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3" name="Line 9"/>
          <p:cNvSpPr>
            <a:spLocks noChangeShapeType="1"/>
          </p:cNvSpPr>
          <p:nvPr/>
        </p:nvSpPr>
        <p:spPr bwMode="auto">
          <a:xfrm>
            <a:off x="4495800" y="2438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4" name="AutoShape 10"/>
          <p:cNvSpPr>
            <a:spLocks noChangeArrowheads="1"/>
          </p:cNvSpPr>
          <p:nvPr/>
        </p:nvSpPr>
        <p:spPr bwMode="auto">
          <a:xfrm rot="5400000">
            <a:off x="4038600" y="26670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5" name="Line 11"/>
          <p:cNvSpPr>
            <a:spLocks noChangeShapeType="1"/>
          </p:cNvSpPr>
          <p:nvPr/>
        </p:nvSpPr>
        <p:spPr bwMode="auto">
          <a:xfrm>
            <a:off x="4038600" y="3048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06" name="AutoShape 12"/>
          <p:cNvSpPr>
            <a:spLocks noChangeArrowheads="1"/>
          </p:cNvSpPr>
          <p:nvPr/>
        </p:nvSpPr>
        <p:spPr bwMode="auto">
          <a:xfrm>
            <a:off x="3733800" y="28194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0607" name="Text Box 13"/>
          <p:cNvSpPr txBox="1">
            <a:spLocks noChangeArrowheads="1"/>
          </p:cNvSpPr>
          <p:nvPr/>
        </p:nvSpPr>
        <p:spPr bwMode="auto">
          <a:xfrm>
            <a:off x="1905000" y="23764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10608" name="Text Box 14"/>
          <p:cNvSpPr txBox="1">
            <a:spLocks noChangeArrowheads="1"/>
          </p:cNvSpPr>
          <p:nvPr/>
        </p:nvSpPr>
        <p:spPr bwMode="auto">
          <a:xfrm>
            <a:off x="2209800" y="23764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10609" name="Text Box 15"/>
          <p:cNvSpPr txBox="1">
            <a:spLocks noChangeArrowheads="1"/>
          </p:cNvSpPr>
          <p:nvPr/>
        </p:nvSpPr>
        <p:spPr bwMode="auto">
          <a:xfrm>
            <a:off x="2590800" y="2376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0610" name="Rectangle 23"/>
          <p:cNvSpPr>
            <a:spLocks noChangeArrowheads="1"/>
          </p:cNvSpPr>
          <p:nvPr/>
        </p:nvSpPr>
        <p:spPr bwMode="auto">
          <a:xfrm>
            <a:off x="990600" y="14478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0611" name="AutoShape 24"/>
          <p:cNvSpPr>
            <a:spLocks noChangeArrowheads="1"/>
          </p:cNvSpPr>
          <p:nvPr/>
        </p:nvSpPr>
        <p:spPr bwMode="auto">
          <a:xfrm rot="5400000">
            <a:off x="990600" y="3276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2" name="Rectangle 25"/>
          <p:cNvSpPr>
            <a:spLocks noChangeArrowheads="1"/>
          </p:cNvSpPr>
          <p:nvPr/>
        </p:nvSpPr>
        <p:spPr bwMode="auto">
          <a:xfrm>
            <a:off x="3200400" y="14478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0613" name="AutoShape 26"/>
          <p:cNvSpPr>
            <a:spLocks noChangeArrowheads="1"/>
          </p:cNvSpPr>
          <p:nvPr/>
        </p:nvSpPr>
        <p:spPr bwMode="auto">
          <a:xfrm rot="5400000">
            <a:off x="3200400" y="32766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4" name="Rectangle 27"/>
          <p:cNvSpPr>
            <a:spLocks noChangeArrowheads="1"/>
          </p:cNvSpPr>
          <p:nvPr/>
        </p:nvSpPr>
        <p:spPr bwMode="auto">
          <a:xfrm>
            <a:off x="5257800" y="14478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0615" name="AutoShape 28"/>
          <p:cNvSpPr>
            <a:spLocks noChangeArrowheads="1"/>
          </p:cNvSpPr>
          <p:nvPr/>
        </p:nvSpPr>
        <p:spPr bwMode="auto">
          <a:xfrm rot="5400000">
            <a:off x="5268912" y="32654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6" name="Line 29"/>
          <p:cNvSpPr>
            <a:spLocks noChangeShapeType="1"/>
          </p:cNvSpPr>
          <p:nvPr/>
        </p:nvSpPr>
        <p:spPr bwMode="auto">
          <a:xfrm>
            <a:off x="4953000" y="2133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7" name="Line 33"/>
          <p:cNvSpPr>
            <a:spLocks noChangeShapeType="1"/>
          </p:cNvSpPr>
          <p:nvPr/>
        </p:nvSpPr>
        <p:spPr bwMode="auto">
          <a:xfrm>
            <a:off x="2895600" y="1676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8" name="Line 34"/>
          <p:cNvSpPr>
            <a:spLocks noChangeShapeType="1"/>
          </p:cNvSpPr>
          <p:nvPr/>
        </p:nvSpPr>
        <p:spPr bwMode="auto">
          <a:xfrm>
            <a:off x="2895600" y="2438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19" name="Line 35"/>
          <p:cNvSpPr>
            <a:spLocks noChangeShapeType="1"/>
          </p:cNvSpPr>
          <p:nvPr/>
        </p:nvSpPr>
        <p:spPr bwMode="auto">
          <a:xfrm>
            <a:off x="3505200" y="35052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0" name="Freeform 37"/>
          <p:cNvSpPr>
            <a:spLocks/>
          </p:cNvSpPr>
          <p:nvPr/>
        </p:nvSpPr>
        <p:spPr bwMode="auto">
          <a:xfrm>
            <a:off x="3657600" y="2438400"/>
            <a:ext cx="16002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1" name="Line 41"/>
          <p:cNvSpPr>
            <a:spLocks noChangeShapeType="1"/>
          </p:cNvSpPr>
          <p:nvPr/>
        </p:nvSpPr>
        <p:spPr bwMode="auto">
          <a:xfrm flipV="1">
            <a:off x="2133600" y="26670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2" name="Line 42"/>
          <p:cNvSpPr>
            <a:spLocks noChangeShapeType="1"/>
          </p:cNvSpPr>
          <p:nvPr/>
        </p:nvSpPr>
        <p:spPr bwMode="auto">
          <a:xfrm flipV="1">
            <a:off x="2438400" y="26670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3" name="Line 43"/>
          <p:cNvSpPr>
            <a:spLocks noChangeShapeType="1"/>
          </p:cNvSpPr>
          <p:nvPr/>
        </p:nvSpPr>
        <p:spPr bwMode="auto">
          <a:xfrm flipV="1">
            <a:off x="2743200" y="26670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4" name="Line 44"/>
          <p:cNvSpPr>
            <a:spLocks noChangeShapeType="1"/>
          </p:cNvSpPr>
          <p:nvPr/>
        </p:nvSpPr>
        <p:spPr bwMode="auto">
          <a:xfrm flipH="1">
            <a:off x="1981200" y="27432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5" name="Line 45"/>
          <p:cNvSpPr>
            <a:spLocks noChangeShapeType="1"/>
          </p:cNvSpPr>
          <p:nvPr/>
        </p:nvSpPr>
        <p:spPr bwMode="auto">
          <a:xfrm flipH="1">
            <a:off x="2286000" y="27432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6" name="Line 46"/>
          <p:cNvSpPr>
            <a:spLocks noChangeShapeType="1"/>
          </p:cNvSpPr>
          <p:nvPr/>
        </p:nvSpPr>
        <p:spPr bwMode="auto">
          <a:xfrm flipH="1">
            <a:off x="2590800" y="27432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7" name="Freeform 47"/>
          <p:cNvSpPr>
            <a:spLocks/>
          </p:cNvSpPr>
          <p:nvPr/>
        </p:nvSpPr>
        <p:spPr bwMode="auto">
          <a:xfrm>
            <a:off x="3581400" y="30480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28" name="Line 48"/>
          <p:cNvSpPr>
            <a:spLocks noChangeShapeType="1"/>
          </p:cNvSpPr>
          <p:nvPr/>
        </p:nvSpPr>
        <p:spPr bwMode="auto">
          <a:xfrm flipH="1">
            <a:off x="3505200" y="32004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2" name="Text Box 55"/>
          <p:cNvSpPr txBox="1">
            <a:spLocks noChangeArrowheads="1"/>
          </p:cNvSpPr>
          <p:nvPr/>
        </p:nvSpPr>
        <p:spPr bwMode="auto">
          <a:xfrm>
            <a:off x="5662788" y="38100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</p:txBody>
      </p:sp>
      <p:sp>
        <p:nvSpPr>
          <p:cNvPr id="110633" name="Text Box 56"/>
          <p:cNvSpPr txBox="1">
            <a:spLocks noChangeArrowheads="1"/>
          </p:cNvSpPr>
          <p:nvPr/>
        </p:nvSpPr>
        <p:spPr bwMode="auto">
          <a:xfrm>
            <a:off x="3817280" y="38100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x4,8(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0634" name="Line 57"/>
          <p:cNvSpPr>
            <a:spLocks noChangeShapeType="1"/>
          </p:cNvSpPr>
          <p:nvPr/>
        </p:nvSpPr>
        <p:spPr bwMode="auto">
          <a:xfrm>
            <a:off x="1295400" y="35052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5" name="AutoShape 59"/>
          <p:cNvSpPr>
            <a:spLocks noChangeArrowheads="1"/>
          </p:cNvSpPr>
          <p:nvPr/>
        </p:nvSpPr>
        <p:spPr bwMode="auto">
          <a:xfrm rot="5400000">
            <a:off x="4229100" y="1485900"/>
            <a:ext cx="381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6" name="Line 60"/>
          <p:cNvSpPr>
            <a:spLocks noChangeShapeType="1"/>
          </p:cNvSpPr>
          <p:nvPr/>
        </p:nvSpPr>
        <p:spPr bwMode="auto">
          <a:xfrm>
            <a:off x="44958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7" name="Freeform 61"/>
          <p:cNvSpPr>
            <a:spLocks/>
          </p:cNvSpPr>
          <p:nvPr/>
        </p:nvSpPr>
        <p:spPr bwMode="auto">
          <a:xfrm>
            <a:off x="4114800" y="1219200"/>
            <a:ext cx="1600200" cy="381000"/>
          </a:xfrm>
          <a:custGeom>
            <a:avLst/>
            <a:gdLst>
              <a:gd name="T0" fmla="*/ 2147483647 w 1008"/>
              <a:gd name="T1" fmla="*/ 2147483647 h 240"/>
              <a:gd name="T2" fmla="*/ 2147483647 w 1008"/>
              <a:gd name="T3" fmla="*/ 0 h 240"/>
              <a:gd name="T4" fmla="*/ 0 w 1008"/>
              <a:gd name="T5" fmla="*/ 0 h 240"/>
              <a:gd name="T6" fmla="*/ 0 w 1008"/>
              <a:gd name="T7" fmla="*/ 2147483647 h 240"/>
              <a:gd name="T8" fmla="*/ 2147483647 w 1008"/>
              <a:gd name="T9" fmla="*/ 2147483647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40"/>
              <a:gd name="T17" fmla="*/ 1008 w 1008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40">
                <a:moveTo>
                  <a:pt x="1008" y="240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38" name="Rectangle 64"/>
          <p:cNvSpPr>
            <a:spLocks noChangeArrowheads="1"/>
          </p:cNvSpPr>
          <p:nvPr/>
        </p:nvSpPr>
        <p:spPr bwMode="auto">
          <a:xfrm>
            <a:off x="6477000" y="18288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10639" name="AutoShape 65"/>
          <p:cNvSpPr>
            <a:spLocks noChangeArrowheads="1"/>
          </p:cNvSpPr>
          <p:nvPr/>
        </p:nvSpPr>
        <p:spPr bwMode="auto">
          <a:xfrm rot="5400000">
            <a:off x="6477000" y="28194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0" name="Line 66"/>
          <p:cNvSpPr>
            <a:spLocks noChangeShapeType="1"/>
          </p:cNvSpPr>
          <p:nvPr/>
        </p:nvSpPr>
        <p:spPr bwMode="auto">
          <a:xfrm>
            <a:off x="5562600" y="2133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1" name="Text Box 67"/>
          <p:cNvSpPr txBox="1">
            <a:spLocks noChangeArrowheads="1"/>
          </p:cNvSpPr>
          <p:nvPr/>
        </p:nvSpPr>
        <p:spPr bwMode="auto">
          <a:xfrm>
            <a:off x="6394450" y="1919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0642" name="Text Box 68"/>
          <p:cNvSpPr txBox="1">
            <a:spLocks noChangeArrowheads="1"/>
          </p:cNvSpPr>
          <p:nvPr/>
        </p:nvSpPr>
        <p:spPr bwMode="auto">
          <a:xfrm>
            <a:off x="6394450" y="2528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0643" name="Line 69"/>
          <p:cNvSpPr>
            <a:spLocks noChangeShapeType="1"/>
          </p:cNvSpPr>
          <p:nvPr/>
        </p:nvSpPr>
        <p:spPr bwMode="auto">
          <a:xfrm>
            <a:off x="7620000" y="2133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4" name="AutoShape 70"/>
          <p:cNvSpPr>
            <a:spLocks noChangeArrowheads="1"/>
          </p:cNvSpPr>
          <p:nvPr/>
        </p:nvSpPr>
        <p:spPr bwMode="auto">
          <a:xfrm rot="5400000">
            <a:off x="7581900" y="17907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5" name="Rectangle 71"/>
          <p:cNvSpPr>
            <a:spLocks noChangeArrowheads="1"/>
          </p:cNvSpPr>
          <p:nvPr/>
        </p:nvSpPr>
        <p:spPr bwMode="auto">
          <a:xfrm>
            <a:off x="7315200" y="14478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0646" name="AutoShape 72"/>
          <p:cNvSpPr>
            <a:spLocks noChangeArrowheads="1"/>
          </p:cNvSpPr>
          <p:nvPr/>
        </p:nvSpPr>
        <p:spPr bwMode="auto">
          <a:xfrm rot="5400000">
            <a:off x="7326312" y="32654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7" name="Line 73"/>
          <p:cNvSpPr>
            <a:spLocks noChangeShapeType="1"/>
          </p:cNvSpPr>
          <p:nvPr/>
        </p:nvSpPr>
        <p:spPr bwMode="auto">
          <a:xfrm>
            <a:off x="7086600" y="2133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8" name="Line 74"/>
          <p:cNvSpPr>
            <a:spLocks noChangeShapeType="1"/>
          </p:cNvSpPr>
          <p:nvPr/>
        </p:nvSpPr>
        <p:spPr bwMode="auto">
          <a:xfrm>
            <a:off x="5562600" y="27432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49" name="Freeform 75"/>
          <p:cNvSpPr>
            <a:spLocks/>
          </p:cNvSpPr>
          <p:nvPr/>
        </p:nvSpPr>
        <p:spPr bwMode="auto">
          <a:xfrm flipV="1">
            <a:off x="5715000" y="16002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0" name="Line 76"/>
          <p:cNvSpPr>
            <a:spLocks noChangeShapeType="1"/>
          </p:cNvSpPr>
          <p:nvPr/>
        </p:nvSpPr>
        <p:spPr bwMode="auto">
          <a:xfrm>
            <a:off x="5562600" y="35052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1" name="Line 77"/>
          <p:cNvSpPr>
            <a:spLocks noChangeShapeType="1"/>
          </p:cNvSpPr>
          <p:nvPr/>
        </p:nvSpPr>
        <p:spPr bwMode="auto">
          <a:xfrm>
            <a:off x="7620000" y="16002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3" name="Freeform 79"/>
          <p:cNvSpPr>
            <a:spLocks/>
          </p:cNvSpPr>
          <p:nvPr/>
        </p:nvSpPr>
        <p:spPr bwMode="auto">
          <a:xfrm>
            <a:off x="2743200" y="35052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4" name="Freeform 81"/>
          <p:cNvSpPr>
            <a:spLocks/>
          </p:cNvSpPr>
          <p:nvPr/>
        </p:nvSpPr>
        <p:spPr bwMode="auto">
          <a:xfrm>
            <a:off x="1447800" y="1066800"/>
            <a:ext cx="6781800" cy="762000"/>
          </a:xfrm>
          <a:custGeom>
            <a:avLst/>
            <a:gdLst>
              <a:gd name="T0" fmla="*/ 2147483647 w 4272"/>
              <a:gd name="T1" fmla="*/ 2147483647 h 480"/>
              <a:gd name="T2" fmla="*/ 2147483647 w 4272"/>
              <a:gd name="T3" fmla="*/ 2147483647 h 480"/>
              <a:gd name="T4" fmla="*/ 2147483647 w 4272"/>
              <a:gd name="T5" fmla="*/ 0 h 480"/>
              <a:gd name="T6" fmla="*/ 0 w 4272"/>
              <a:gd name="T7" fmla="*/ 0 h 480"/>
              <a:gd name="T8" fmla="*/ 0 w 4272"/>
              <a:gd name="T9" fmla="*/ 2147483647 h 480"/>
              <a:gd name="T10" fmla="*/ 2147483647 w 4272"/>
              <a:gd name="T11" fmla="*/ 2147483647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480"/>
              <a:gd name="T20" fmla="*/ 4272 w 4272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480">
                <a:moveTo>
                  <a:pt x="4128" y="480"/>
                </a:moveTo>
                <a:lnTo>
                  <a:pt x="4272" y="480"/>
                </a:lnTo>
                <a:lnTo>
                  <a:pt x="4272" y="0"/>
                </a:lnTo>
                <a:lnTo>
                  <a:pt x="0" y="0"/>
                </a:lnTo>
                <a:lnTo>
                  <a:pt x="0" y="384"/>
                </a:lnTo>
                <a:lnTo>
                  <a:pt x="144" y="38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5" name="AutoShape 82"/>
          <p:cNvSpPr>
            <a:spLocks noChangeArrowheads="1"/>
          </p:cNvSpPr>
          <p:nvPr/>
        </p:nvSpPr>
        <p:spPr bwMode="auto">
          <a:xfrm>
            <a:off x="5638800" y="1524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6" name="AutoShape 83"/>
          <p:cNvSpPr>
            <a:spLocks noChangeArrowheads="1"/>
          </p:cNvSpPr>
          <p:nvPr/>
        </p:nvSpPr>
        <p:spPr bwMode="auto">
          <a:xfrm>
            <a:off x="5638800" y="2057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57" name="AutoShape 84"/>
          <p:cNvSpPr>
            <a:spLocks noChangeArrowheads="1"/>
          </p:cNvSpPr>
          <p:nvPr/>
        </p:nvSpPr>
        <p:spPr bwMode="auto">
          <a:xfrm>
            <a:off x="3581400" y="2362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 Box 82"/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67" name="Text Box 83"/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68" name="Text Box 84"/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69" name="Text Box 85"/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FD6D88-1C91-4473-5014-83B7F91F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Bypassing occurs in the same cycle</a:t>
            </a:r>
          </a:p>
          <a:p>
            <a:pPr lvl="1"/>
            <a:r>
              <a:rPr lang="en-US" dirty="0"/>
              <a:t>producer </a:t>
            </a:r>
            <a:r>
              <a:rPr lang="en-US" dirty="0" err="1"/>
              <a:t>insn</a:t>
            </a:r>
            <a:r>
              <a:rPr lang="en-US" dirty="0"/>
              <a:t> is older than consumer </a:t>
            </a:r>
            <a:r>
              <a:rPr lang="en-US" dirty="0" err="1"/>
              <a:t>insn</a:t>
            </a:r>
            <a:endParaRPr lang="en-US" dirty="0"/>
          </a:p>
          <a:p>
            <a:pPr lvl="2"/>
            <a:r>
              <a:rPr lang="en-US" dirty="0"/>
              <a:t>why?</a:t>
            </a:r>
          </a:p>
          <a:p>
            <a:pPr lvl="1"/>
            <a:r>
              <a:rPr lang="en-US" dirty="0"/>
              <a:t>producer must have a </a:t>
            </a:r>
            <a:r>
              <a:rPr lang="en-US" b="1" dirty="0">
                <a:solidFill>
                  <a:srgbClr val="00A2FF"/>
                </a:solidFill>
              </a:rPr>
              <a:t>valid </a:t>
            </a:r>
            <a:r>
              <a:rPr lang="en-US" dirty="0"/>
              <a:t>value the consumer needs</a:t>
            </a:r>
          </a:p>
          <a:p>
            <a:pPr lvl="1"/>
            <a:r>
              <a:rPr lang="en-US" dirty="0"/>
              <a:t>consumer must be </a:t>
            </a:r>
            <a:r>
              <a:rPr lang="en-US" b="1" dirty="0">
                <a:solidFill>
                  <a:srgbClr val="00A2FF"/>
                </a:solidFill>
              </a:rPr>
              <a:t>ready </a:t>
            </a:r>
            <a:r>
              <a:rPr lang="en-US" dirty="0"/>
              <a:t>to use the producer’s value</a:t>
            </a:r>
          </a:p>
          <a:p>
            <a:pPr lvl="1"/>
            <a:r>
              <a:rPr lang="en-US" dirty="0"/>
              <a:t>producer’s value must not arrive too 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0AAF6-99FA-1357-4E81-5576329C1C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A2F78-1FBC-E870-7E61-B4240C7C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Bypassing invariants</a:t>
            </a:r>
          </a:p>
        </p:txBody>
      </p:sp>
    </p:spTree>
    <p:extLst>
      <p:ext uri="{BB962C8B-B14F-4D97-AF65-F5344CB8AC3E}">
        <p14:creationId xmlns:p14="http://schemas.microsoft.com/office/powerpoint/2010/main" val="3398977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276724"/>
            <a:ext cx="8534400" cy="1971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What about this combination?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Add another bypass path and </a:t>
            </a: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MUX (multiplexor) </a:t>
            </a:r>
            <a:r>
              <a:rPr lang="en-US" dirty="0">
                <a:solidFill>
                  <a:srgbClr val="000000"/>
                </a:solidFill>
              </a:rPr>
              <a:t>input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First one was an </a:t>
            </a:r>
            <a:r>
              <a:rPr lang="en-US" b="1" dirty="0">
                <a:solidFill>
                  <a:srgbClr val="00A2FF"/>
                </a:solidFill>
              </a:rPr>
              <a:t>MX</a:t>
            </a:r>
            <a:r>
              <a:rPr lang="en-US" dirty="0">
                <a:solidFill>
                  <a:srgbClr val="000000"/>
                </a:solidFill>
              </a:rPr>
              <a:t> bypass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This one is a </a:t>
            </a:r>
            <a:r>
              <a:rPr lang="en-US" b="1" dirty="0">
                <a:solidFill>
                  <a:srgbClr val="00A2FF"/>
                </a:solidFill>
              </a:rPr>
              <a:t>WX</a:t>
            </a:r>
            <a:r>
              <a:rPr lang="en-US" dirty="0">
                <a:solidFill>
                  <a:srgbClr val="000000"/>
                </a:solidFill>
              </a:rPr>
              <a:t> bypass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203D13-BE9D-FD89-50B5-DD71D14CF6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WX Bypassing</a:t>
            </a:r>
          </a:p>
        </p:txBody>
      </p:sp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12647" name="AutoShape 5"/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8" name="Freeform 6"/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49" name="Line 7"/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0" name="Line 8"/>
          <p:cNvSpPr>
            <a:spLocks noChangeShapeType="1"/>
          </p:cNvSpPr>
          <p:nvPr/>
        </p:nvSpPr>
        <p:spPr bwMode="auto">
          <a:xfrm>
            <a:off x="3505200" y="2514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1" name="Line 9"/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2" name="AutoShape 10"/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3" name="Line 11"/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54" name="AutoShape 12"/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2655" name="Text Box 13"/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12656" name="Text Box 14"/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12657" name="Text Box 15"/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2658" name="Rectangle 23"/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2659" name="AutoShape 24"/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0" name="Rectangle 25"/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2661" name="AutoShape 26"/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2" name="Rectangle 27"/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2663" name="AutoShape 28"/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4" name="Line 29"/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5" name="Line 33"/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6" name="Line 34"/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7" name="Line 35"/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8" name="Freeform 37"/>
          <p:cNvSpPr>
            <a:spLocks/>
          </p:cNvSpPr>
          <p:nvPr/>
        </p:nvSpPr>
        <p:spPr bwMode="auto">
          <a:xfrm>
            <a:off x="3657600" y="2514600"/>
            <a:ext cx="16002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9" name="Line 41"/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0" name="Line 42"/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1" name="Line 43"/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2" name="Line 44"/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3" name="Line 45"/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4" name="Line 46"/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5" name="Freeform 47"/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6" name="Line 48"/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0" name="Text Box 54"/>
          <p:cNvSpPr txBox="1">
            <a:spLocks noChangeArrowheads="1"/>
          </p:cNvSpPr>
          <p:nvPr/>
        </p:nvSpPr>
        <p:spPr bwMode="auto">
          <a:xfrm>
            <a:off x="7174088" y="38862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</p:txBody>
      </p:sp>
      <p:sp>
        <p:nvSpPr>
          <p:cNvPr id="112682" name="Line 56"/>
          <p:cNvSpPr>
            <a:spLocks noChangeShapeType="1"/>
          </p:cNvSpPr>
          <p:nvPr/>
        </p:nvSpPr>
        <p:spPr bwMode="auto">
          <a:xfrm>
            <a:off x="1295400" y="35814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3" name="AutoShape 57"/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4" name="Line 58"/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5" name="Freeform 62"/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2147483647 h 432"/>
              <a:gd name="T4" fmla="*/ 2147483647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6" name="Freeform 63"/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2147483647 w 1008"/>
              <a:gd name="T1" fmla="*/ 2147483647 h 288"/>
              <a:gd name="T2" fmla="*/ 2147483647 w 1008"/>
              <a:gd name="T3" fmla="*/ 0 h 288"/>
              <a:gd name="T4" fmla="*/ 0 w 1008"/>
              <a:gd name="T5" fmla="*/ 0 h 288"/>
              <a:gd name="T6" fmla="*/ 0 w 1008"/>
              <a:gd name="T7" fmla="*/ 2147483647 h 288"/>
              <a:gd name="T8" fmla="*/ 2147483647 w 1008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7" name="Freeform 65"/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2147483647 w 4272"/>
              <a:gd name="T1" fmla="*/ 2147483647 h 528"/>
              <a:gd name="T2" fmla="*/ 2147483647 w 4272"/>
              <a:gd name="T3" fmla="*/ 2147483647 h 528"/>
              <a:gd name="T4" fmla="*/ 2147483647 w 4272"/>
              <a:gd name="T5" fmla="*/ 0 h 528"/>
              <a:gd name="T6" fmla="*/ 0 w 4272"/>
              <a:gd name="T7" fmla="*/ 0 h 528"/>
              <a:gd name="T8" fmla="*/ 0 w 4272"/>
              <a:gd name="T9" fmla="*/ 2147483647 h 528"/>
              <a:gd name="T10" fmla="*/ 2147483647 w 4272"/>
              <a:gd name="T11" fmla="*/ 2147483647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8" name="Rectangle 66"/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12689" name="AutoShape 67"/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0" name="Line 68"/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1" name="Text Box 69"/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2692" name="Text Box 70"/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2693" name="Line 71"/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4" name="AutoShape 72"/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5" name="Rectangle 73"/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2696" name="AutoShape 74"/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7" name="Line 75"/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8" name="Line 76"/>
          <p:cNvSpPr>
            <a:spLocks noChangeShapeType="1"/>
          </p:cNvSpPr>
          <p:nvPr/>
        </p:nvSpPr>
        <p:spPr bwMode="auto">
          <a:xfrm>
            <a:off x="5562600" y="28194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99" name="Freeform 77"/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0" name="Line 78"/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1" name="Line 79"/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3" name="Freeform 81"/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4" name="AutoShape 82"/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5" name="AutoShape 83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6" name="AutoShape 84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7" name="AutoShape 85"/>
          <p:cNvSpPr>
            <a:spLocks noChangeArrowheads="1"/>
          </p:cNvSpPr>
          <p:nvPr/>
        </p:nvSpPr>
        <p:spPr bwMode="auto">
          <a:xfrm>
            <a:off x="3581400" y="2447925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 Box 82"/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74" name="Text Box 84"/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75" name="Text Box 85"/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3821288" y="38862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x4,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355068"/>
            <a:ext cx="8534400" cy="18933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Can also bypass to second ALU input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2B2F4-8913-1C14-AE09-48B298594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ALUinB Bypassing</a:t>
            </a:r>
          </a:p>
        </p:txBody>
      </p:sp>
      <p:sp>
        <p:nvSpPr>
          <p:cNvPr id="114694" name="Rectangle 4"/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14695" name="AutoShape 5"/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6" name="Freeform 6"/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7" name="Line 7"/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8" name="Line 8"/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9" name="Line 9"/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0" name="AutoShape 10"/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1" name="Line 11"/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2" name="AutoShape 12"/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4703" name="Text Box 13"/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14704" name="Text Box 14"/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14705" name="Text Box 15"/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4706" name="Rectangle 23"/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4707" name="AutoShape 24"/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08" name="Rectangle 25"/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4709" name="AutoShape 26"/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0" name="Rectangle 27"/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4711" name="AutoShape 28"/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2" name="Line 29"/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3" name="Line 33"/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4" name="Line 34"/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5" name="Line 35"/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6" name="Freeform 37"/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7" name="Line 41"/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8" name="Line 42"/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19" name="Line 43"/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0" name="Line 44"/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1" name="Line 45"/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2" name="Line 46"/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3" name="Freeform 47"/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4" name="Line 48"/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29" name="Text Box 55"/>
          <p:cNvSpPr txBox="1">
            <a:spLocks noChangeArrowheads="1"/>
          </p:cNvSpPr>
          <p:nvPr/>
        </p:nvSpPr>
        <p:spPr bwMode="auto">
          <a:xfrm>
            <a:off x="3821288" y="38862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x4,x2,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</a:p>
        </p:txBody>
      </p:sp>
      <p:sp>
        <p:nvSpPr>
          <p:cNvPr id="114730" name="Line 56"/>
          <p:cNvSpPr>
            <a:spLocks noChangeShapeType="1"/>
          </p:cNvSpPr>
          <p:nvPr/>
        </p:nvSpPr>
        <p:spPr bwMode="auto">
          <a:xfrm>
            <a:off x="1295400" y="35814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1" name="AutoShape 57"/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2" name="Line 58"/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3" name="Freeform 59"/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2147483647 h 432"/>
              <a:gd name="T4" fmla="*/ 2147483647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4" name="Freeform 60"/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2147483647 w 1008"/>
              <a:gd name="T1" fmla="*/ 2147483647 h 288"/>
              <a:gd name="T2" fmla="*/ 2147483647 w 1008"/>
              <a:gd name="T3" fmla="*/ 0 h 288"/>
              <a:gd name="T4" fmla="*/ 0 w 1008"/>
              <a:gd name="T5" fmla="*/ 0 h 288"/>
              <a:gd name="T6" fmla="*/ 0 w 1008"/>
              <a:gd name="T7" fmla="*/ 2147483647 h 288"/>
              <a:gd name="T8" fmla="*/ 2147483647 w 1008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5" name="Rectangle 64"/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14736" name="AutoShape 65"/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7" name="Line 66"/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38" name="Text Box 67"/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4739" name="Text Box 68"/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4740" name="Line 69"/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1" name="AutoShape 70"/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2" name="Rectangle 71"/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4743" name="AutoShape 72"/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4" name="Line 73"/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5" name="Line 74"/>
          <p:cNvSpPr>
            <a:spLocks noChangeShapeType="1"/>
          </p:cNvSpPr>
          <p:nvPr/>
        </p:nvSpPr>
        <p:spPr bwMode="auto">
          <a:xfrm>
            <a:off x="5562600" y="28194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6" name="Freeform 75"/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7" name="Line 76"/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48" name="Line 77"/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0" name="Freeform 82"/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1" name="Freeform 83"/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2147483647 w 4272"/>
              <a:gd name="T1" fmla="*/ 2147483647 h 528"/>
              <a:gd name="T2" fmla="*/ 2147483647 w 4272"/>
              <a:gd name="T3" fmla="*/ 2147483647 h 528"/>
              <a:gd name="T4" fmla="*/ 2147483647 w 4272"/>
              <a:gd name="T5" fmla="*/ 0 h 528"/>
              <a:gd name="T6" fmla="*/ 0 w 4272"/>
              <a:gd name="T7" fmla="*/ 0 h 528"/>
              <a:gd name="T8" fmla="*/ 0 w 4272"/>
              <a:gd name="T9" fmla="*/ 2147483647 h 528"/>
              <a:gd name="T10" fmla="*/ 2147483647 w 4272"/>
              <a:gd name="T11" fmla="*/ 2147483647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2" name="Freeform 84"/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2147483647 h 432"/>
              <a:gd name="T4" fmla="*/ 2147483647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3" name="Freeform 85"/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2147483647 w 192"/>
              <a:gd name="T1" fmla="*/ 0 h 624"/>
              <a:gd name="T2" fmla="*/ 0 w 192"/>
              <a:gd name="T3" fmla="*/ 0 h 624"/>
              <a:gd name="T4" fmla="*/ 0 w 192"/>
              <a:gd name="T5" fmla="*/ 2147483647 h 624"/>
              <a:gd name="T6" fmla="*/ 2147483647 w 192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4" name="Line 86"/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5" name="AutoShape 87"/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6" name="AutoShape 88"/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7" name="AutoShape 89"/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8" name="AutoShape 90"/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59" name="AutoShape 91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60" name="AutoShape 92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82"/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78" name="Text Box 83"/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79" name="Text Box 84"/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80" name="Text Box 85"/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7174088" y="38862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,x2,x1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799" y="4703802"/>
            <a:ext cx="8762993" cy="15445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Each multiplexor has its own, here it is for “</a:t>
            </a:r>
            <a:r>
              <a:rPr lang="en-US" dirty="0" err="1"/>
              <a:t>ALUinA</a:t>
            </a:r>
            <a:r>
              <a:rPr lang="en-US" dirty="0"/>
              <a:t>”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/>
              <a:t>(X.IN.RegSrc1 == </a:t>
            </a:r>
            <a:r>
              <a:rPr lang="en-US" dirty="0" err="1"/>
              <a:t>M.IN.RegDest</a:t>
            </a:r>
            <a:r>
              <a:rPr lang="en-US" dirty="0"/>
              <a:t>) =&gt; 0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/>
              <a:t>(X.IN.RegSrc1 == </a:t>
            </a:r>
            <a:r>
              <a:rPr lang="en-US" dirty="0" err="1"/>
              <a:t>W.IN.RegDest</a:t>
            </a:r>
            <a:r>
              <a:rPr lang="en-US" dirty="0"/>
              <a:t>) =&gt; 1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/>
              <a:t>Else =&gt;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07E90-0C66-EE8F-499B-285692C95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59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Bypass Logic</a:t>
            </a:r>
          </a:p>
        </p:txBody>
      </p:sp>
      <p:sp>
        <p:nvSpPr>
          <p:cNvPr id="118790" name="Rectangle 4"/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18791" name="AutoShape 5"/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2" name="Freeform 6"/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3" name="Line 7"/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4" name="Line 8"/>
          <p:cNvSpPr>
            <a:spLocks noChangeShapeType="1"/>
          </p:cNvSpPr>
          <p:nvPr/>
        </p:nvSpPr>
        <p:spPr bwMode="auto">
          <a:xfrm>
            <a:off x="3505200" y="2514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5" name="Line 9"/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6" name="AutoShape 10"/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7" name="Line 11"/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8" name="AutoShape 12"/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8799" name="Text Box 13"/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18800" name="Text Box 14"/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18801" name="Text Box 15"/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8802" name="Rectangle 16"/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8803" name="AutoShape 17"/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4" name="Rectangle 18"/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8805" name="AutoShape 19"/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6" name="Rectangle 20"/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8807" name="AutoShape 21"/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8" name="Line 22"/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9" name="Line 23"/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0" name="Line 24"/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1" name="Line 25"/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2" name="Freeform 26"/>
          <p:cNvSpPr>
            <a:spLocks/>
          </p:cNvSpPr>
          <p:nvPr/>
        </p:nvSpPr>
        <p:spPr bwMode="auto">
          <a:xfrm>
            <a:off x="3657600" y="2514600"/>
            <a:ext cx="16002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3" name="Line 27"/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4" name="Line 28"/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5" name="Line 29"/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6" name="Line 30"/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7" name="Line 31"/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8" name="Line 32"/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9" name="Freeform 33"/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0" name="Line 34"/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4" name="Line 40"/>
          <p:cNvSpPr>
            <a:spLocks noChangeShapeType="1"/>
          </p:cNvSpPr>
          <p:nvPr/>
        </p:nvSpPr>
        <p:spPr bwMode="auto">
          <a:xfrm>
            <a:off x="1295400" y="35814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5" name="AutoShape 41"/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6" name="Line 42"/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7" name="Freeform 43"/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2147483647 h 432"/>
              <a:gd name="T4" fmla="*/ 2147483647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8" name="Freeform 44"/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2147483647 w 1008"/>
              <a:gd name="T1" fmla="*/ 2147483647 h 288"/>
              <a:gd name="T2" fmla="*/ 2147483647 w 1008"/>
              <a:gd name="T3" fmla="*/ 0 h 288"/>
              <a:gd name="T4" fmla="*/ 0 w 1008"/>
              <a:gd name="T5" fmla="*/ 0 h 288"/>
              <a:gd name="T6" fmla="*/ 0 w 1008"/>
              <a:gd name="T7" fmla="*/ 2147483647 h 288"/>
              <a:gd name="T8" fmla="*/ 2147483647 w 1008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9" name="Freeform 45"/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2147483647 w 4272"/>
              <a:gd name="T1" fmla="*/ 2147483647 h 528"/>
              <a:gd name="T2" fmla="*/ 2147483647 w 4272"/>
              <a:gd name="T3" fmla="*/ 2147483647 h 528"/>
              <a:gd name="T4" fmla="*/ 2147483647 w 4272"/>
              <a:gd name="T5" fmla="*/ 0 h 528"/>
              <a:gd name="T6" fmla="*/ 0 w 4272"/>
              <a:gd name="T7" fmla="*/ 0 h 528"/>
              <a:gd name="T8" fmla="*/ 0 w 4272"/>
              <a:gd name="T9" fmla="*/ 2147483647 h 528"/>
              <a:gd name="T10" fmla="*/ 2147483647 w 4272"/>
              <a:gd name="T11" fmla="*/ 2147483647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18831" name="AutoShape 47"/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2" name="Line 48"/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3" name="Text Box 49"/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8834" name="Text Box 50"/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8835" name="Line 51"/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6" name="AutoShape 52"/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7" name="Rectangle 53"/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8838" name="AutoShape 54"/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9" name="Line 55"/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0" name="Line 56"/>
          <p:cNvSpPr>
            <a:spLocks noChangeShapeType="1"/>
          </p:cNvSpPr>
          <p:nvPr/>
        </p:nvSpPr>
        <p:spPr bwMode="auto">
          <a:xfrm>
            <a:off x="5562600" y="28194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1" name="Freeform 57"/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2" name="Line 58"/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3" name="Line 59"/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5" name="Freeform 61"/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6" name="AutoShape 64"/>
          <p:cNvSpPr>
            <a:spLocks noChangeArrowheads="1"/>
          </p:cNvSpPr>
          <p:nvPr/>
        </p:nvSpPr>
        <p:spPr bwMode="auto">
          <a:xfrm>
            <a:off x="4495800" y="43434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bypass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18847" name="Line 69"/>
          <p:cNvSpPr>
            <a:spLocks noChangeShapeType="1"/>
          </p:cNvSpPr>
          <p:nvPr/>
        </p:nvSpPr>
        <p:spPr bwMode="auto">
          <a:xfrm>
            <a:off x="4724400" y="3581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8" name="Freeform 71"/>
          <p:cNvSpPr>
            <a:spLocks/>
          </p:cNvSpPr>
          <p:nvPr/>
        </p:nvSpPr>
        <p:spPr bwMode="auto">
          <a:xfrm>
            <a:off x="4953000" y="3581400"/>
            <a:ext cx="838200" cy="762000"/>
          </a:xfrm>
          <a:custGeom>
            <a:avLst/>
            <a:gdLst>
              <a:gd name="T0" fmla="*/ 2147483647 w 528"/>
              <a:gd name="T1" fmla="*/ 0 h 480"/>
              <a:gd name="T2" fmla="*/ 2147483647 w 528"/>
              <a:gd name="T3" fmla="*/ 2147483647 h 480"/>
              <a:gd name="T4" fmla="*/ 0 w 528"/>
              <a:gd name="T5" fmla="*/ 2147483647 h 480"/>
              <a:gd name="T6" fmla="*/ 0 w 528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480"/>
              <a:gd name="T14" fmla="*/ 528 w 528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480">
                <a:moveTo>
                  <a:pt x="528" y="0"/>
                </a:moveTo>
                <a:lnTo>
                  <a:pt x="528" y="288"/>
                </a:lnTo>
                <a:lnTo>
                  <a:pt x="0" y="288"/>
                </a:lnTo>
                <a:lnTo>
                  <a:pt x="0" y="48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9" name="Freeform 72"/>
          <p:cNvSpPr>
            <a:spLocks/>
          </p:cNvSpPr>
          <p:nvPr/>
        </p:nvSpPr>
        <p:spPr bwMode="auto">
          <a:xfrm>
            <a:off x="5181600" y="3886200"/>
            <a:ext cx="914400" cy="457200"/>
          </a:xfrm>
          <a:custGeom>
            <a:avLst/>
            <a:gdLst>
              <a:gd name="T0" fmla="*/ 2147483647 w 576"/>
              <a:gd name="T1" fmla="*/ 0 h 288"/>
              <a:gd name="T2" fmla="*/ 2147483647 w 576"/>
              <a:gd name="T3" fmla="*/ 2147483647 h 288"/>
              <a:gd name="T4" fmla="*/ 2147483647 w 576"/>
              <a:gd name="T5" fmla="*/ 2147483647 h 288"/>
              <a:gd name="T6" fmla="*/ 0 w 576"/>
              <a:gd name="T7" fmla="*/ 2147483647 h 288"/>
              <a:gd name="T8" fmla="*/ 0 w 576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288"/>
              <a:gd name="T17" fmla="*/ 576 w 576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288">
                <a:moveTo>
                  <a:pt x="576" y="0"/>
                </a:moveTo>
                <a:lnTo>
                  <a:pt x="576" y="144"/>
                </a:lnTo>
                <a:lnTo>
                  <a:pt x="48" y="144"/>
                </a:lnTo>
                <a:lnTo>
                  <a:pt x="0" y="144"/>
                </a:lnTo>
                <a:lnTo>
                  <a:pt x="0" y="28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0" name="Freeform 73"/>
          <p:cNvSpPr>
            <a:spLocks/>
          </p:cNvSpPr>
          <p:nvPr/>
        </p:nvSpPr>
        <p:spPr bwMode="auto">
          <a:xfrm>
            <a:off x="4114800" y="1828800"/>
            <a:ext cx="381000" cy="2667000"/>
          </a:xfrm>
          <a:custGeom>
            <a:avLst/>
            <a:gdLst>
              <a:gd name="T0" fmla="*/ 2147483647 w 240"/>
              <a:gd name="T1" fmla="*/ 2147483647 h 1728"/>
              <a:gd name="T2" fmla="*/ 2147483647 w 240"/>
              <a:gd name="T3" fmla="*/ 2147483647 h 1728"/>
              <a:gd name="T4" fmla="*/ 0 w 240"/>
              <a:gd name="T5" fmla="*/ 2147483647 h 1728"/>
              <a:gd name="T6" fmla="*/ 0 w 240"/>
              <a:gd name="T7" fmla="*/ 2147483647 h 1728"/>
              <a:gd name="T8" fmla="*/ 2147483647 w 240"/>
              <a:gd name="T9" fmla="*/ 2147483647 h 1728"/>
              <a:gd name="T10" fmla="*/ 2147483647 w 240"/>
              <a:gd name="T11" fmla="*/ 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728"/>
              <a:gd name="T20" fmla="*/ 240 w 24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728">
                <a:moveTo>
                  <a:pt x="240" y="1728"/>
                </a:moveTo>
                <a:lnTo>
                  <a:pt x="48" y="1728"/>
                </a:lnTo>
                <a:lnTo>
                  <a:pt x="0" y="1728"/>
                </a:lnTo>
                <a:lnTo>
                  <a:pt x="0" y="192"/>
                </a:lnTo>
                <a:lnTo>
                  <a:pt x="192" y="192"/>
                </a:lnTo>
                <a:lnTo>
                  <a:pt x="192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1" name="AutoShape 74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2" name="AutoShape 75"/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3" name="AutoShape 76"/>
          <p:cNvSpPr>
            <a:spLocks noChangeArrowheads="1"/>
          </p:cNvSpPr>
          <p:nvPr/>
        </p:nvSpPr>
        <p:spPr bwMode="auto">
          <a:xfrm>
            <a:off x="3581400" y="2438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4" name="AutoShape 77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5" name="AutoShape 78"/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6" name="AutoShape 79"/>
          <p:cNvSpPr>
            <a:spLocks noChangeArrowheads="1"/>
          </p:cNvSpPr>
          <p:nvPr/>
        </p:nvSpPr>
        <p:spPr bwMode="auto">
          <a:xfrm>
            <a:off x="6019800" y="38100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57" name="AutoShape 80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 Box 82"/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75" name="Text Box 83"/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76" name="Text Box 84"/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77" name="Text Box 85"/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5A5E-7063-0F21-4A19-143FB1D0D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9188F-9025-F9C4-E850-1151C0A47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I0KBLNa8Xn4BYpUbEL8yB?state=opened&amp;flow=Default&amp;onscreen=persist">
            <a:extLst>
              <a:ext uri="{FF2B5EF4-FFF2-40B4-BE49-F238E27FC236}">
                <a16:creationId xmlns:a16="http://schemas.microsoft.com/office/drawing/2014/main" id="{462C4B71-4800-7F5C-8513-3E6DA99DC5C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50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98D2-5F86-4FE6-A074-2604F6F9F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D7867-65E8-EDCA-3688-DB5547917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LZp3vJvFd9tmqTuby9M9v?state=opened&amp;flow=Default&amp;onscreen=persist">
            <a:extLst>
              <a:ext uri="{FF2B5EF4-FFF2-40B4-BE49-F238E27FC236}">
                <a16:creationId xmlns:a16="http://schemas.microsoft.com/office/drawing/2014/main" id="{41D72D1A-8E96-FEF4-C04F-B806D2E5BB2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4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AD25-4ECC-9D28-269C-760CC9B2B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0223B-E41F-913D-A989-216475765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lBUEONonC6fd1LqXVslbg?state=opened&amp;flow=Default&amp;onscreen=persist">
            <a:extLst>
              <a:ext uri="{FF2B5EF4-FFF2-40B4-BE49-F238E27FC236}">
                <a16:creationId xmlns:a16="http://schemas.microsoft.com/office/drawing/2014/main" id="{8F7171B5-3677-77A6-8A1A-9CC864B0700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969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Two separate things</a:t>
            </a:r>
          </a:p>
          <a:p>
            <a:pPr lvl="1" eaLnBrk="1" hangingPunct="1"/>
            <a:r>
              <a:rPr lang="en-US" dirty="0"/>
              <a:t>Stall logic controls pipeline registers</a:t>
            </a:r>
          </a:p>
          <a:p>
            <a:pPr lvl="1" eaLnBrk="1" hangingPunct="1"/>
            <a:r>
              <a:rPr lang="en-US" dirty="0"/>
              <a:t>Bypass logic controls multiplexors</a:t>
            </a:r>
          </a:p>
          <a:p>
            <a:pPr eaLnBrk="1" hangingPunct="1"/>
            <a:r>
              <a:rPr lang="en-US" dirty="0"/>
              <a:t>But complementary</a:t>
            </a:r>
          </a:p>
          <a:p>
            <a:pPr lvl="1" eaLnBrk="1" hangingPunct="1"/>
            <a:r>
              <a:rPr lang="en-US" dirty="0"/>
              <a:t>For a given data hazard: if we can’t bypass, must stall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Previous slide shows </a:t>
            </a:r>
            <a:r>
              <a:rPr lang="en-US" b="1" dirty="0">
                <a:solidFill>
                  <a:srgbClr val="00A2FF"/>
                </a:solidFill>
              </a:rPr>
              <a:t>full bypassing</a:t>
            </a:r>
          </a:p>
          <a:p>
            <a:pPr lvl="1"/>
            <a:r>
              <a:rPr lang="en-US" dirty="0"/>
              <a:t>all possible bypasses</a:t>
            </a:r>
          </a:p>
          <a:p>
            <a:pPr lvl="1" eaLnBrk="1" hangingPunct="1"/>
            <a:r>
              <a:rPr lang="en-US" dirty="0"/>
              <a:t>Have we prevented all data hazards?</a:t>
            </a:r>
          </a:p>
          <a:p>
            <a:pPr lvl="1" eaLnBrk="1" hangingPunct="1"/>
            <a:r>
              <a:rPr lang="en-US" dirty="0"/>
              <a:t>Is stall logic totally unnecessary?</a:t>
            </a:r>
          </a:p>
          <a:p>
            <a:pPr lvl="1"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4B330-B230-2E78-DFDB-14BE59AA7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Bypass and Stall Logic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ntent Placeholder 96"/>
          <p:cNvSpPr>
            <a:spLocks noGrp="1"/>
          </p:cNvSpPr>
          <p:nvPr>
            <p:ph idx="1"/>
          </p:nvPr>
        </p:nvSpPr>
        <p:spPr>
          <a:xfrm>
            <a:off x="304800" y="4986754"/>
            <a:ext cx="8534400" cy="12616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No. Consider a “load” followed by a dependent “add” </a:t>
            </a:r>
            <a:r>
              <a:rPr lang="en-US" dirty="0" err="1"/>
              <a:t>insn</a:t>
            </a:r>
            <a:endParaRPr lang="en-US" dirty="0"/>
          </a:p>
          <a:p>
            <a:r>
              <a:rPr lang="en-US" dirty="0"/>
              <a:t>Bypassing alone isn’t sufficient!</a:t>
            </a:r>
          </a:p>
          <a:p>
            <a:r>
              <a:rPr lang="en-US" dirty="0"/>
              <a:t>Must detect this situation and inject a stall cycle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A8F12-DC81-DD48-F8B5-54407ED60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Have We Prevented All Data Hazards?</a:t>
            </a:r>
          </a:p>
        </p:txBody>
      </p:sp>
      <p:sp>
        <p:nvSpPr>
          <p:cNvPr id="121862" name="Rectangle 4"/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21863" name="AutoShape 5"/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Freeform 6"/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88 h 768"/>
              <a:gd name="T4" fmla="*/ 85 w 384"/>
              <a:gd name="T5" fmla="*/ 386 h 768"/>
              <a:gd name="T6" fmla="*/ 0 w 384"/>
              <a:gd name="T7" fmla="*/ 480 h 768"/>
              <a:gd name="T8" fmla="*/ 0 w 384"/>
              <a:gd name="T9" fmla="*/ 768 h 768"/>
              <a:gd name="T10" fmla="*/ 384 w 384"/>
              <a:gd name="T11" fmla="*/ 576 h 768"/>
              <a:gd name="T12" fmla="*/ 384 w 384"/>
              <a:gd name="T13" fmla="*/ 192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7"/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8"/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9"/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AutoShape 10"/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11"/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AutoShape 12"/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1871" name="Text Box 13"/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21872" name="Text Box 14"/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21873" name="Text Box 15"/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4" name="Rectangle 16"/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1875" name="AutoShape 17"/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6" name="Line 18"/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7" name="Text Box 19"/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1878" name="Text Box 20"/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9" name="Line 21"/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0" name="AutoShape 22"/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1" name="Rectangle 23"/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2" name="AutoShape 24"/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3" name="Rectangle 25"/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4" name="AutoShape 26"/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5" name="Rectangle 27"/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6" name="AutoShape 28"/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7" name="Line 29"/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8" name="Rectangle 30"/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9" name="AutoShape 31"/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0" name="Line 32"/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1" name="Line 33"/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2" name="Line 34"/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3" name="Line 35"/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4" name="Line 36"/>
          <p:cNvSpPr>
            <a:spLocks noChangeShapeType="1"/>
          </p:cNvSpPr>
          <p:nvPr/>
        </p:nvSpPr>
        <p:spPr bwMode="auto">
          <a:xfrm>
            <a:off x="5562600" y="2819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5" name="Freeform 37"/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6" name="Freeform 38"/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7" name="Line 39"/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8" name="Line 40"/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9" name="Line 41"/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0" name="Line 42"/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1" name="Line 43"/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2" name="Line 44"/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3" name="Line 45"/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4" name="Line 46"/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5" name="Freeform 47"/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6" name="Line 48"/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1" name="AutoShape 54"/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2" name="Line 55"/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3" name="Freeform 56"/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4" name="Freeform 57"/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1008 w 1008"/>
              <a:gd name="T1" fmla="*/ 288 h 288"/>
              <a:gd name="T2" fmla="*/ 1008 w 1008"/>
              <a:gd name="T3" fmla="*/ 0 h 288"/>
              <a:gd name="T4" fmla="*/ 0 w 1008"/>
              <a:gd name="T5" fmla="*/ 0 h 288"/>
              <a:gd name="T6" fmla="*/ 0 w 1008"/>
              <a:gd name="T7" fmla="*/ 144 h 288"/>
              <a:gd name="T8" fmla="*/ 144 w 1008"/>
              <a:gd name="T9" fmla="*/ 144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5" name="AutoShape 60"/>
          <p:cNvSpPr>
            <a:spLocks noChangeArrowheads="1"/>
          </p:cNvSpPr>
          <p:nvPr/>
        </p:nvSpPr>
        <p:spPr bwMode="auto">
          <a:xfrm rot="5400000">
            <a:off x="6019800" y="26670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6" name="Line 61"/>
          <p:cNvSpPr>
            <a:spLocks noChangeShapeType="1"/>
          </p:cNvSpPr>
          <p:nvPr/>
        </p:nvSpPr>
        <p:spPr bwMode="auto">
          <a:xfrm>
            <a:off x="6248400" y="2819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7" name="Freeform 62"/>
          <p:cNvSpPr>
            <a:spLocks/>
          </p:cNvSpPr>
          <p:nvPr/>
        </p:nvSpPr>
        <p:spPr bwMode="auto">
          <a:xfrm>
            <a:off x="5867400" y="1066800"/>
            <a:ext cx="228600" cy="16002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8" name="Freeform 63"/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4128 w 4272"/>
              <a:gd name="T1" fmla="*/ 528 h 528"/>
              <a:gd name="T2" fmla="*/ 4272 w 4272"/>
              <a:gd name="T3" fmla="*/ 528 h 528"/>
              <a:gd name="T4" fmla="*/ 4272 w 4272"/>
              <a:gd name="T5" fmla="*/ 0 h 528"/>
              <a:gd name="T6" fmla="*/ 0 w 4272"/>
              <a:gd name="T7" fmla="*/ 0 h 528"/>
              <a:gd name="T8" fmla="*/ 0 w 4272"/>
              <a:gd name="T9" fmla="*/ 432 h 528"/>
              <a:gd name="T10" fmla="*/ 144 w 4272"/>
              <a:gd name="T11" fmla="*/ 432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9" name="Freeform 64"/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3072 w 3456"/>
              <a:gd name="T1" fmla="*/ 0 h 192"/>
              <a:gd name="T2" fmla="*/ 3456 w 3456"/>
              <a:gd name="T3" fmla="*/ 0 h 192"/>
              <a:gd name="T4" fmla="*/ 3456 w 3456"/>
              <a:gd name="T5" fmla="*/ 192 h 192"/>
              <a:gd name="T6" fmla="*/ 0 w 345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0" name="AutoShape 65"/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1" name="Freeform 67"/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2" name="Freeform 69"/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192 w 192"/>
              <a:gd name="T1" fmla="*/ 0 h 624"/>
              <a:gd name="T2" fmla="*/ 0 w 192"/>
              <a:gd name="T3" fmla="*/ 0 h 624"/>
              <a:gd name="T4" fmla="*/ 0 w 192"/>
              <a:gd name="T5" fmla="*/ 624 h 624"/>
              <a:gd name="T6" fmla="*/ 96 w 192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3" name="Line 70"/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4" name="Freeform 71"/>
          <p:cNvSpPr>
            <a:spLocks/>
          </p:cNvSpPr>
          <p:nvPr/>
        </p:nvSpPr>
        <p:spPr bwMode="auto">
          <a:xfrm>
            <a:off x="1905000" y="3581400"/>
            <a:ext cx="3886200" cy="685800"/>
          </a:xfrm>
          <a:custGeom>
            <a:avLst/>
            <a:gdLst>
              <a:gd name="T0" fmla="*/ 912 w 912"/>
              <a:gd name="T1" fmla="*/ 0 h 432"/>
              <a:gd name="T2" fmla="*/ 912 w 912"/>
              <a:gd name="T3" fmla="*/ 336 h 432"/>
              <a:gd name="T4" fmla="*/ 0 w 912"/>
              <a:gd name="T5" fmla="*/ 336 h 432"/>
              <a:gd name="T6" fmla="*/ 0 w 912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5" name="Freeform 72"/>
          <p:cNvSpPr>
            <a:spLocks/>
          </p:cNvSpPr>
          <p:nvPr/>
        </p:nvSpPr>
        <p:spPr bwMode="auto">
          <a:xfrm>
            <a:off x="1676400" y="3581400"/>
            <a:ext cx="2133600" cy="685800"/>
          </a:xfrm>
          <a:custGeom>
            <a:avLst/>
            <a:gdLst>
              <a:gd name="T0" fmla="*/ 1056 w 1056"/>
              <a:gd name="T1" fmla="*/ 0 h 432"/>
              <a:gd name="T2" fmla="*/ 1056 w 1056"/>
              <a:gd name="T3" fmla="*/ 288 h 432"/>
              <a:gd name="T4" fmla="*/ 0 w 1056"/>
              <a:gd name="T5" fmla="*/ 288 h 432"/>
              <a:gd name="T6" fmla="*/ 0 w 1056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6" name="Text Box 73"/>
          <p:cNvSpPr txBox="1">
            <a:spLocks noChangeArrowheads="1"/>
          </p:cNvSpPr>
          <p:nvPr/>
        </p:nvSpPr>
        <p:spPr bwMode="auto">
          <a:xfrm>
            <a:off x="5944925" y="4495800"/>
            <a:ext cx="14189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121927" name="Freeform 74"/>
          <p:cNvSpPr>
            <a:spLocks/>
          </p:cNvSpPr>
          <p:nvPr/>
        </p:nvSpPr>
        <p:spPr bwMode="auto">
          <a:xfrm>
            <a:off x="2133600" y="3810000"/>
            <a:ext cx="838200" cy="609600"/>
          </a:xfrm>
          <a:custGeom>
            <a:avLst/>
            <a:gdLst>
              <a:gd name="T0" fmla="*/ 0 w 480"/>
              <a:gd name="T1" fmla="*/ 480 h 480"/>
              <a:gd name="T2" fmla="*/ 480 w 480"/>
              <a:gd name="T3" fmla="*/ 480 h 480"/>
              <a:gd name="T4" fmla="*/ 480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8" name="Line 75"/>
          <p:cNvSpPr>
            <a:spLocks noChangeShapeType="1"/>
          </p:cNvSpPr>
          <p:nvPr/>
        </p:nvSpPr>
        <p:spPr bwMode="auto">
          <a:xfrm>
            <a:off x="3048000" y="3581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9" name="AutoShape 76"/>
          <p:cNvSpPr>
            <a:spLocks noChangeArrowheads="1"/>
          </p:cNvSpPr>
          <p:nvPr/>
        </p:nvSpPr>
        <p:spPr bwMode="auto">
          <a:xfrm>
            <a:off x="1219200" y="42672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stall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21930" name="Freeform 77"/>
          <p:cNvSpPr>
            <a:spLocks/>
          </p:cNvSpPr>
          <p:nvPr/>
        </p:nvSpPr>
        <p:spPr bwMode="auto">
          <a:xfrm>
            <a:off x="1143000" y="3733800"/>
            <a:ext cx="1828800" cy="914400"/>
          </a:xfrm>
          <a:custGeom>
            <a:avLst/>
            <a:gdLst>
              <a:gd name="T0" fmla="*/ 1392 w 1392"/>
              <a:gd name="T1" fmla="*/ 480 h 720"/>
              <a:gd name="T2" fmla="*/ 1392 w 1392"/>
              <a:gd name="T3" fmla="*/ 720 h 720"/>
              <a:gd name="T4" fmla="*/ 0 w 1392"/>
              <a:gd name="T5" fmla="*/ 720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1" name="Freeform 78"/>
          <p:cNvSpPr>
            <a:spLocks/>
          </p:cNvSpPr>
          <p:nvPr/>
        </p:nvSpPr>
        <p:spPr bwMode="auto">
          <a:xfrm>
            <a:off x="381000" y="3733800"/>
            <a:ext cx="838200" cy="914400"/>
          </a:xfrm>
          <a:custGeom>
            <a:avLst/>
            <a:gdLst>
              <a:gd name="T0" fmla="*/ 624 w 624"/>
              <a:gd name="T1" fmla="*/ 672 h 672"/>
              <a:gd name="T2" fmla="*/ 0 w 624"/>
              <a:gd name="T3" fmla="*/ 672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2" name="Line 79"/>
          <p:cNvSpPr>
            <a:spLocks noChangeShapeType="1"/>
          </p:cNvSpPr>
          <p:nvPr/>
        </p:nvSpPr>
        <p:spPr bwMode="auto">
          <a:xfrm>
            <a:off x="1447800" y="35814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3" name="AutoShape 80"/>
          <p:cNvSpPr>
            <a:spLocks noChangeArrowheads="1"/>
          </p:cNvSpPr>
          <p:nvPr/>
        </p:nvSpPr>
        <p:spPr bwMode="auto">
          <a:xfrm rot="5400000">
            <a:off x="2819400" y="3581400"/>
            <a:ext cx="304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4" name="Line 81"/>
          <p:cNvSpPr>
            <a:spLocks noChangeShapeType="1"/>
          </p:cNvSpPr>
          <p:nvPr/>
        </p:nvSpPr>
        <p:spPr bwMode="auto">
          <a:xfrm>
            <a:off x="2514600" y="37338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5" name="Text Box 82"/>
          <p:cNvSpPr txBox="1">
            <a:spLocks noChangeArrowheads="1"/>
          </p:cNvSpPr>
          <p:nvPr/>
        </p:nvSpPr>
        <p:spPr bwMode="auto">
          <a:xfrm>
            <a:off x="2012443" y="35194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1936" name="AutoShape 83"/>
          <p:cNvSpPr>
            <a:spLocks noChangeArrowheads="1"/>
          </p:cNvSpPr>
          <p:nvPr/>
        </p:nvSpPr>
        <p:spPr bwMode="auto">
          <a:xfrm rot="16200000" flipH="1">
            <a:off x="2247900" y="45339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7" name="AutoShape 84"/>
          <p:cNvSpPr>
            <a:spLocks noChangeArrowheads="1"/>
          </p:cNvSpPr>
          <p:nvPr/>
        </p:nvSpPr>
        <p:spPr bwMode="auto">
          <a:xfrm>
            <a:off x="2133600" y="45720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8" name="Text Box 85"/>
          <p:cNvSpPr txBox="1">
            <a:spLocks noChangeArrowheads="1"/>
          </p:cNvSpPr>
          <p:nvPr/>
        </p:nvSpPr>
        <p:spPr bwMode="auto">
          <a:xfrm>
            <a:off x="3710422" y="4495800"/>
            <a:ext cx="1531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x4,x2,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</a:p>
        </p:txBody>
      </p:sp>
      <p:sp>
        <p:nvSpPr>
          <p:cNvPr id="121943" name="Line 90"/>
          <p:cNvSpPr>
            <a:spLocks noChangeShapeType="1"/>
          </p:cNvSpPr>
          <p:nvPr/>
        </p:nvSpPr>
        <p:spPr bwMode="auto">
          <a:xfrm>
            <a:off x="1295400" y="3581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4" name="AutoShape 91"/>
          <p:cNvSpPr>
            <a:spLocks noChangeArrowheads="1"/>
          </p:cNvSpPr>
          <p:nvPr/>
        </p:nvSpPr>
        <p:spPr bwMode="auto">
          <a:xfrm>
            <a:off x="37338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5" name="AutoShape 92"/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6" name="AutoShape 93"/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7" name="AutoShape 94"/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8" name="AutoShape 95"/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9" name="AutoShape 96"/>
          <p:cNvSpPr>
            <a:spLocks noChangeArrowheads="1"/>
          </p:cNvSpPr>
          <p:nvPr/>
        </p:nvSpPr>
        <p:spPr bwMode="auto">
          <a:xfrm>
            <a:off x="5791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0" name="AutoShape 97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1" name="AutoShape 98"/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2" name="AutoShape 99"/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82"/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83"/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8" name="Text Box 84"/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9" name="Text Box 85"/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48852-45A6-F0E7-D108-377C97776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B5F77-86DD-A58C-6AA4-454B18D0D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FE7E9872-C43D-41B2-22FC-5797AEED4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Stalling on load-to-use dependences</a:t>
            </a:r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F70EAC17-95C7-4978-AF00-0A76FF0D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21863" name="AutoShape 5">
            <a:extLst>
              <a:ext uri="{FF2B5EF4-FFF2-40B4-BE49-F238E27FC236}">
                <a16:creationId xmlns:a16="http://schemas.microsoft.com/office/drawing/2014/main" id="{8B045061-F606-8C29-497C-CD22DA0331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Freeform 6">
            <a:extLst>
              <a:ext uri="{FF2B5EF4-FFF2-40B4-BE49-F238E27FC236}">
                <a16:creationId xmlns:a16="http://schemas.microsoft.com/office/drawing/2014/main" id="{5E57BEB5-A9CF-1940-8360-686D91F88719}"/>
              </a:ext>
            </a:extLst>
          </p:cNvPr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88 h 768"/>
              <a:gd name="T4" fmla="*/ 85 w 384"/>
              <a:gd name="T5" fmla="*/ 386 h 768"/>
              <a:gd name="T6" fmla="*/ 0 w 384"/>
              <a:gd name="T7" fmla="*/ 480 h 768"/>
              <a:gd name="T8" fmla="*/ 0 w 384"/>
              <a:gd name="T9" fmla="*/ 768 h 768"/>
              <a:gd name="T10" fmla="*/ 384 w 384"/>
              <a:gd name="T11" fmla="*/ 576 h 768"/>
              <a:gd name="T12" fmla="*/ 384 w 384"/>
              <a:gd name="T13" fmla="*/ 192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7">
            <a:extLst>
              <a:ext uri="{FF2B5EF4-FFF2-40B4-BE49-F238E27FC236}">
                <a16:creationId xmlns:a16="http://schemas.microsoft.com/office/drawing/2014/main" id="{1E305E4D-91EC-E3F8-7914-80B306E90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8">
            <a:extLst>
              <a:ext uri="{FF2B5EF4-FFF2-40B4-BE49-F238E27FC236}">
                <a16:creationId xmlns:a16="http://schemas.microsoft.com/office/drawing/2014/main" id="{B654D963-7C99-0A2D-11A4-74629B28A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9">
            <a:extLst>
              <a:ext uri="{FF2B5EF4-FFF2-40B4-BE49-F238E27FC236}">
                <a16:creationId xmlns:a16="http://schemas.microsoft.com/office/drawing/2014/main" id="{C0D53A0F-2C38-A347-71F4-BD930DAE7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AutoShape 10">
            <a:extLst>
              <a:ext uri="{FF2B5EF4-FFF2-40B4-BE49-F238E27FC236}">
                <a16:creationId xmlns:a16="http://schemas.microsoft.com/office/drawing/2014/main" id="{393DDCA9-ABE8-CF77-B2D5-69CBA131DA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11">
            <a:extLst>
              <a:ext uri="{FF2B5EF4-FFF2-40B4-BE49-F238E27FC236}">
                <a16:creationId xmlns:a16="http://schemas.microsoft.com/office/drawing/2014/main" id="{7558BB85-C6A9-5424-8D43-1281CB28C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AutoShape 12">
            <a:extLst>
              <a:ext uri="{FF2B5EF4-FFF2-40B4-BE49-F238E27FC236}">
                <a16:creationId xmlns:a16="http://schemas.microsoft.com/office/drawing/2014/main" id="{F266196E-6538-1E94-46CF-1323EAAEF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1871" name="Text Box 13">
            <a:extLst>
              <a:ext uri="{FF2B5EF4-FFF2-40B4-BE49-F238E27FC236}">
                <a16:creationId xmlns:a16="http://schemas.microsoft.com/office/drawing/2014/main" id="{703DD021-8BF9-1F50-E0A1-B5FB12861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21872" name="Text Box 14">
            <a:extLst>
              <a:ext uri="{FF2B5EF4-FFF2-40B4-BE49-F238E27FC236}">
                <a16:creationId xmlns:a16="http://schemas.microsoft.com/office/drawing/2014/main" id="{1AA20CFE-C2A9-2524-DA41-8F023A8F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21873" name="Text Box 15">
            <a:extLst>
              <a:ext uri="{FF2B5EF4-FFF2-40B4-BE49-F238E27FC236}">
                <a16:creationId xmlns:a16="http://schemas.microsoft.com/office/drawing/2014/main" id="{E3F6B39A-9752-6DE2-9FB6-BD4DE2E9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4" name="Rectangle 16">
            <a:extLst>
              <a:ext uri="{FF2B5EF4-FFF2-40B4-BE49-F238E27FC236}">
                <a16:creationId xmlns:a16="http://schemas.microsoft.com/office/drawing/2014/main" id="{AE9063EE-9418-D751-391F-3052E7C78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1875" name="AutoShape 17">
            <a:extLst>
              <a:ext uri="{FF2B5EF4-FFF2-40B4-BE49-F238E27FC236}">
                <a16:creationId xmlns:a16="http://schemas.microsoft.com/office/drawing/2014/main" id="{C9AA3A9D-0D9F-3088-3C4D-70F2965B99A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6" name="Line 18">
            <a:extLst>
              <a:ext uri="{FF2B5EF4-FFF2-40B4-BE49-F238E27FC236}">
                <a16:creationId xmlns:a16="http://schemas.microsoft.com/office/drawing/2014/main" id="{69FA6F99-A2CB-0B6C-1183-6304D1F56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7" name="Text Box 19">
            <a:extLst>
              <a:ext uri="{FF2B5EF4-FFF2-40B4-BE49-F238E27FC236}">
                <a16:creationId xmlns:a16="http://schemas.microsoft.com/office/drawing/2014/main" id="{548E39CA-A0F8-C3AE-887F-6B5228B2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1878" name="Text Box 20">
            <a:extLst>
              <a:ext uri="{FF2B5EF4-FFF2-40B4-BE49-F238E27FC236}">
                <a16:creationId xmlns:a16="http://schemas.microsoft.com/office/drawing/2014/main" id="{F902E78E-3999-073D-4B8D-AD845F3E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9" name="Line 21">
            <a:extLst>
              <a:ext uri="{FF2B5EF4-FFF2-40B4-BE49-F238E27FC236}">
                <a16:creationId xmlns:a16="http://schemas.microsoft.com/office/drawing/2014/main" id="{3DA58850-1390-D166-31BA-B97935F33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0" name="AutoShape 22">
            <a:extLst>
              <a:ext uri="{FF2B5EF4-FFF2-40B4-BE49-F238E27FC236}">
                <a16:creationId xmlns:a16="http://schemas.microsoft.com/office/drawing/2014/main" id="{1E6E9AA4-FC04-2D4C-30B6-EFFD8447B7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1" name="Rectangle 23">
            <a:extLst>
              <a:ext uri="{FF2B5EF4-FFF2-40B4-BE49-F238E27FC236}">
                <a16:creationId xmlns:a16="http://schemas.microsoft.com/office/drawing/2014/main" id="{9DC42D70-1059-73B3-9337-41F79A895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2" name="AutoShape 24">
            <a:extLst>
              <a:ext uri="{FF2B5EF4-FFF2-40B4-BE49-F238E27FC236}">
                <a16:creationId xmlns:a16="http://schemas.microsoft.com/office/drawing/2014/main" id="{D17A8C3C-3291-C3E5-833C-30F2B20053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3" name="Rectangle 25">
            <a:extLst>
              <a:ext uri="{FF2B5EF4-FFF2-40B4-BE49-F238E27FC236}">
                <a16:creationId xmlns:a16="http://schemas.microsoft.com/office/drawing/2014/main" id="{B93317B0-7FDA-1730-57EE-018154411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4" name="AutoShape 26">
            <a:extLst>
              <a:ext uri="{FF2B5EF4-FFF2-40B4-BE49-F238E27FC236}">
                <a16:creationId xmlns:a16="http://schemas.microsoft.com/office/drawing/2014/main" id="{03A855F3-551F-F58C-50CB-3E49DF1666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5" name="Rectangle 27">
            <a:extLst>
              <a:ext uri="{FF2B5EF4-FFF2-40B4-BE49-F238E27FC236}">
                <a16:creationId xmlns:a16="http://schemas.microsoft.com/office/drawing/2014/main" id="{72008204-BAFF-FA2C-E6D4-767FF6FC1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6" name="AutoShape 28">
            <a:extLst>
              <a:ext uri="{FF2B5EF4-FFF2-40B4-BE49-F238E27FC236}">
                <a16:creationId xmlns:a16="http://schemas.microsoft.com/office/drawing/2014/main" id="{095873BC-7998-9D32-5F4E-D353D2CC970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7" name="Line 29">
            <a:extLst>
              <a:ext uri="{FF2B5EF4-FFF2-40B4-BE49-F238E27FC236}">
                <a16:creationId xmlns:a16="http://schemas.microsoft.com/office/drawing/2014/main" id="{4BFAA0BD-ECA3-3297-719E-86762963B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8" name="Rectangle 30">
            <a:extLst>
              <a:ext uri="{FF2B5EF4-FFF2-40B4-BE49-F238E27FC236}">
                <a16:creationId xmlns:a16="http://schemas.microsoft.com/office/drawing/2014/main" id="{31187A04-1AF7-DAEE-1307-AC39F0CF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9" name="AutoShape 31">
            <a:extLst>
              <a:ext uri="{FF2B5EF4-FFF2-40B4-BE49-F238E27FC236}">
                <a16:creationId xmlns:a16="http://schemas.microsoft.com/office/drawing/2014/main" id="{864DDB3B-552C-3F6A-FA7D-D5E5F71009B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0" name="Line 32">
            <a:extLst>
              <a:ext uri="{FF2B5EF4-FFF2-40B4-BE49-F238E27FC236}">
                <a16:creationId xmlns:a16="http://schemas.microsoft.com/office/drawing/2014/main" id="{884603F5-CA84-4873-612A-19FBA5DAA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1" name="Line 33">
            <a:extLst>
              <a:ext uri="{FF2B5EF4-FFF2-40B4-BE49-F238E27FC236}">
                <a16:creationId xmlns:a16="http://schemas.microsoft.com/office/drawing/2014/main" id="{37B3CCCB-953C-4811-240F-F3832CEC2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2" name="Line 34">
            <a:extLst>
              <a:ext uri="{FF2B5EF4-FFF2-40B4-BE49-F238E27FC236}">
                <a16:creationId xmlns:a16="http://schemas.microsoft.com/office/drawing/2014/main" id="{F2E8F4E4-659D-D4F8-5935-D85CAEDF0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3" name="Line 35">
            <a:extLst>
              <a:ext uri="{FF2B5EF4-FFF2-40B4-BE49-F238E27FC236}">
                <a16:creationId xmlns:a16="http://schemas.microsoft.com/office/drawing/2014/main" id="{927DBD4E-7337-D5B0-CCB8-7DDAF5113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4" name="Line 36">
            <a:extLst>
              <a:ext uri="{FF2B5EF4-FFF2-40B4-BE49-F238E27FC236}">
                <a16:creationId xmlns:a16="http://schemas.microsoft.com/office/drawing/2014/main" id="{F228A953-E275-4BDE-4ECB-97709A824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19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5" name="Freeform 37">
            <a:extLst>
              <a:ext uri="{FF2B5EF4-FFF2-40B4-BE49-F238E27FC236}">
                <a16:creationId xmlns:a16="http://schemas.microsoft.com/office/drawing/2014/main" id="{E6E5DCD1-E4E7-2A6E-7BE1-D837D25C2C0D}"/>
              </a:ext>
            </a:extLst>
          </p:cNvPr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6" name="Freeform 38">
            <a:extLst>
              <a:ext uri="{FF2B5EF4-FFF2-40B4-BE49-F238E27FC236}">
                <a16:creationId xmlns:a16="http://schemas.microsoft.com/office/drawing/2014/main" id="{7972E20C-A45D-A386-1147-8C1518C651D0}"/>
              </a:ext>
            </a:extLst>
          </p:cNvPr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7" name="Line 39">
            <a:extLst>
              <a:ext uri="{FF2B5EF4-FFF2-40B4-BE49-F238E27FC236}">
                <a16:creationId xmlns:a16="http://schemas.microsoft.com/office/drawing/2014/main" id="{9E9C89CF-75F5-E543-9693-7C1D79883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8" name="Line 40">
            <a:extLst>
              <a:ext uri="{FF2B5EF4-FFF2-40B4-BE49-F238E27FC236}">
                <a16:creationId xmlns:a16="http://schemas.microsoft.com/office/drawing/2014/main" id="{F68C98BC-37C3-5ED4-1FC3-18113E7C3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9" name="Line 41">
            <a:extLst>
              <a:ext uri="{FF2B5EF4-FFF2-40B4-BE49-F238E27FC236}">
                <a16:creationId xmlns:a16="http://schemas.microsoft.com/office/drawing/2014/main" id="{0435E0D4-AAA7-33A9-8D6B-7C2C49EDC1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0" name="Line 42">
            <a:extLst>
              <a:ext uri="{FF2B5EF4-FFF2-40B4-BE49-F238E27FC236}">
                <a16:creationId xmlns:a16="http://schemas.microsoft.com/office/drawing/2014/main" id="{87DE640A-D58A-C17A-E505-87775EB87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1" name="Line 43">
            <a:extLst>
              <a:ext uri="{FF2B5EF4-FFF2-40B4-BE49-F238E27FC236}">
                <a16:creationId xmlns:a16="http://schemas.microsoft.com/office/drawing/2014/main" id="{6E2F59FA-1199-3A0D-2BF1-3F8631E26D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2" name="Line 44">
            <a:extLst>
              <a:ext uri="{FF2B5EF4-FFF2-40B4-BE49-F238E27FC236}">
                <a16:creationId xmlns:a16="http://schemas.microsoft.com/office/drawing/2014/main" id="{A07A1CBE-9FD1-398B-B087-AD491BF73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3" name="Line 45">
            <a:extLst>
              <a:ext uri="{FF2B5EF4-FFF2-40B4-BE49-F238E27FC236}">
                <a16:creationId xmlns:a16="http://schemas.microsoft.com/office/drawing/2014/main" id="{47DDC242-9C95-2BAD-C080-7CC35FF20B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4" name="Line 46">
            <a:extLst>
              <a:ext uri="{FF2B5EF4-FFF2-40B4-BE49-F238E27FC236}">
                <a16:creationId xmlns:a16="http://schemas.microsoft.com/office/drawing/2014/main" id="{E9FEFD97-675A-773D-179F-44899EB4A9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5" name="Freeform 47">
            <a:extLst>
              <a:ext uri="{FF2B5EF4-FFF2-40B4-BE49-F238E27FC236}">
                <a16:creationId xmlns:a16="http://schemas.microsoft.com/office/drawing/2014/main" id="{65E6E351-A48B-8266-76FA-8AA03B7352FC}"/>
              </a:ext>
            </a:extLst>
          </p:cNvPr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6" name="Line 48">
            <a:extLst>
              <a:ext uri="{FF2B5EF4-FFF2-40B4-BE49-F238E27FC236}">
                <a16:creationId xmlns:a16="http://schemas.microsoft.com/office/drawing/2014/main" id="{0267BC73-2966-B1A7-A044-518E406BD3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1" name="AutoShape 54">
            <a:extLst>
              <a:ext uri="{FF2B5EF4-FFF2-40B4-BE49-F238E27FC236}">
                <a16:creationId xmlns:a16="http://schemas.microsoft.com/office/drawing/2014/main" id="{C940599A-B4E8-EF26-5002-6375EF795A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2" name="Line 55">
            <a:extLst>
              <a:ext uri="{FF2B5EF4-FFF2-40B4-BE49-F238E27FC236}">
                <a16:creationId xmlns:a16="http://schemas.microsoft.com/office/drawing/2014/main" id="{19D47377-CEA7-6459-F3A4-DAD5C01E9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3" name="Freeform 56">
            <a:extLst>
              <a:ext uri="{FF2B5EF4-FFF2-40B4-BE49-F238E27FC236}">
                <a16:creationId xmlns:a16="http://schemas.microsoft.com/office/drawing/2014/main" id="{5197115F-EEF3-E1ED-0079-5318F5A233F3}"/>
              </a:ext>
            </a:extLst>
          </p:cNvPr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4" name="Freeform 57">
            <a:extLst>
              <a:ext uri="{FF2B5EF4-FFF2-40B4-BE49-F238E27FC236}">
                <a16:creationId xmlns:a16="http://schemas.microsoft.com/office/drawing/2014/main" id="{C9989732-7A94-34FF-0D07-2442F9ED0D47}"/>
              </a:ext>
            </a:extLst>
          </p:cNvPr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1008 w 1008"/>
              <a:gd name="T1" fmla="*/ 288 h 288"/>
              <a:gd name="T2" fmla="*/ 1008 w 1008"/>
              <a:gd name="T3" fmla="*/ 0 h 288"/>
              <a:gd name="T4" fmla="*/ 0 w 1008"/>
              <a:gd name="T5" fmla="*/ 0 h 288"/>
              <a:gd name="T6" fmla="*/ 0 w 1008"/>
              <a:gd name="T7" fmla="*/ 144 h 288"/>
              <a:gd name="T8" fmla="*/ 144 w 1008"/>
              <a:gd name="T9" fmla="*/ 144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5" name="AutoShape 60">
            <a:extLst>
              <a:ext uri="{FF2B5EF4-FFF2-40B4-BE49-F238E27FC236}">
                <a16:creationId xmlns:a16="http://schemas.microsoft.com/office/drawing/2014/main" id="{81B648C1-6245-107F-73FC-9C776DC5BA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19800" y="26670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6" name="Line 61">
            <a:extLst>
              <a:ext uri="{FF2B5EF4-FFF2-40B4-BE49-F238E27FC236}">
                <a16:creationId xmlns:a16="http://schemas.microsoft.com/office/drawing/2014/main" id="{5E44BDE3-6A4F-976F-1AE7-B219020C8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19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7" name="Freeform 62">
            <a:extLst>
              <a:ext uri="{FF2B5EF4-FFF2-40B4-BE49-F238E27FC236}">
                <a16:creationId xmlns:a16="http://schemas.microsoft.com/office/drawing/2014/main" id="{98A5E4F8-7CEB-07BC-54E4-F7614A115772}"/>
              </a:ext>
            </a:extLst>
          </p:cNvPr>
          <p:cNvSpPr>
            <a:spLocks/>
          </p:cNvSpPr>
          <p:nvPr/>
        </p:nvSpPr>
        <p:spPr bwMode="auto">
          <a:xfrm>
            <a:off x="5867400" y="1066800"/>
            <a:ext cx="228600" cy="16002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8" name="Freeform 63">
            <a:extLst>
              <a:ext uri="{FF2B5EF4-FFF2-40B4-BE49-F238E27FC236}">
                <a16:creationId xmlns:a16="http://schemas.microsoft.com/office/drawing/2014/main" id="{0AF33609-6577-36FA-0B79-E11A14DA0123}"/>
              </a:ext>
            </a:extLst>
          </p:cNvPr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4128 w 4272"/>
              <a:gd name="T1" fmla="*/ 528 h 528"/>
              <a:gd name="T2" fmla="*/ 4272 w 4272"/>
              <a:gd name="T3" fmla="*/ 528 h 528"/>
              <a:gd name="T4" fmla="*/ 4272 w 4272"/>
              <a:gd name="T5" fmla="*/ 0 h 528"/>
              <a:gd name="T6" fmla="*/ 0 w 4272"/>
              <a:gd name="T7" fmla="*/ 0 h 528"/>
              <a:gd name="T8" fmla="*/ 0 w 4272"/>
              <a:gd name="T9" fmla="*/ 432 h 528"/>
              <a:gd name="T10" fmla="*/ 144 w 4272"/>
              <a:gd name="T11" fmla="*/ 432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9" name="Freeform 64">
            <a:extLst>
              <a:ext uri="{FF2B5EF4-FFF2-40B4-BE49-F238E27FC236}">
                <a16:creationId xmlns:a16="http://schemas.microsoft.com/office/drawing/2014/main" id="{9EDB6FC3-CD57-901F-A762-C6D68274FE08}"/>
              </a:ext>
            </a:extLst>
          </p:cNvPr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3072 w 3456"/>
              <a:gd name="T1" fmla="*/ 0 h 192"/>
              <a:gd name="T2" fmla="*/ 3456 w 3456"/>
              <a:gd name="T3" fmla="*/ 0 h 192"/>
              <a:gd name="T4" fmla="*/ 3456 w 3456"/>
              <a:gd name="T5" fmla="*/ 192 h 192"/>
              <a:gd name="T6" fmla="*/ 0 w 345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0" name="AutoShape 65">
            <a:extLst>
              <a:ext uri="{FF2B5EF4-FFF2-40B4-BE49-F238E27FC236}">
                <a16:creationId xmlns:a16="http://schemas.microsoft.com/office/drawing/2014/main" id="{531477F5-486F-0694-30B6-CBC9983BC8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1" name="Freeform 67">
            <a:extLst>
              <a:ext uri="{FF2B5EF4-FFF2-40B4-BE49-F238E27FC236}">
                <a16:creationId xmlns:a16="http://schemas.microsoft.com/office/drawing/2014/main" id="{175C6BCF-6A25-C233-C97B-205C8E59686B}"/>
              </a:ext>
            </a:extLst>
          </p:cNvPr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2" name="Freeform 69">
            <a:extLst>
              <a:ext uri="{FF2B5EF4-FFF2-40B4-BE49-F238E27FC236}">
                <a16:creationId xmlns:a16="http://schemas.microsoft.com/office/drawing/2014/main" id="{52B166FF-4385-3976-D278-00617D0555E5}"/>
              </a:ext>
            </a:extLst>
          </p:cNvPr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192 w 192"/>
              <a:gd name="T1" fmla="*/ 0 h 624"/>
              <a:gd name="T2" fmla="*/ 0 w 192"/>
              <a:gd name="T3" fmla="*/ 0 h 624"/>
              <a:gd name="T4" fmla="*/ 0 w 192"/>
              <a:gd name="T5" fmla="*/ 624 h 624"/>
              <a:gd name="T6" fmla="*/ 96 w 192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3" name="Line 70">
            <a:extLst>
              <a:ext uri="{FF2B5EF4-FFF2-40B4-BE49-F238E27FC236}">
                <a16:creationId xmlns:a16="http://schemas.microsoft.com/office/drawing/2014/main" id="{4BED7190-7553-755E-D61D-5898DB8CE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4" name="Freeform 71">
            <a:extLst>
              <a:ext uri="{FF2B5EF4-FFF2-40B4-BE49-F238E27FC236}">
                <a16:creationId xmlns:a16="http://schemas.microsoft.com/office/drawing/2014/main" id="{80F08492-1C3E-BD00-AD25-BB093657A556}"/>
              </a:ext>
            </a:extLst>
          </p:cNvPr>
          <p:cNvSpPr>
            <a:spLocks/>
          </p:cNvSpPr>
          <p:nvPr/>
        </p:nvSpPr>
        <p:spPr bwMode="auto">
          <a:xfrm>
            <a:off x="1905000" y="3581400"/>
            <a:ext cx="3886200" cy="685800"/>
          </a:xfrm>
          <a:custGeom>
            <a:avLst/>
            <a:gdLst>
              <a:gd name="T0" fmla="*/ 912 w 912"/>
              <a:gd name="T1" fmla="*/ 0 h 432"/>
              <a:gd name="T2" fmla="*/ 912 w 912"/>
              <a:gd name="T3" fmla="*/ 336 h 432"/>
              <a:gd name="T4" fmla="*/ 0 w 912"/>
              <a:gd name="T5" fmla="*/ 336 h 432"/>
              <a:gd name="T6" fmla="*/ 0 w 912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5" name="Freeform 72">
            <a:extLst>
              <a:ext uri="{FF2B5EF4-FFF2-40B4-BE49-F238E27FC236}">
                <a16:creationId xmlns:a16="http://schemas.microsoft.com/office/drawing/2014/main" id="{0CC154E6-1A1B-2958-41D0-3B064120F426}"/>
              </a:ext>
            </a:extLst>
          </p:cNvPr>
          <p:cNvSpPr>
            <a:spLocks/>
          </p:cNvSpPr>
          <p:nvPr/>
        </p:nvSpPr>
        <p:spPr bwMode="auto">
          <a:xfrm>
            <a:off x="1676400" y="3581400"/>
            <a:ext cx="2133600" cy="685800"/>
          </a:xfrm>
          <a:custGeom>
            <a:avLst/>
            <a:gdLst>
              <a:gd name="T0" fmla="*/ 1056 w 1056"/>
              <a:gd name="T1" fmla="*/ 0 h 432"/>
              <a:gd name="T2" fmla="*/ 1056 w 1056"/>
              <a:gd name="T3" fmla="*/ 288 h 432"/>
              <a:gd name="T4" fmla="*/ 0 w 1056"/>
              <a:gd name="T5" fmla="*/ 288 h 432"/>
              <a:gd name="T6" fmla="*/ 0 w 1056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6" name="Text Box 73">
            <a:extLst>
              <a:ext uri="{FF2B5EF4-FFF2-40B4-BE49-F238E27FC236}">
                <a16:creationId xmlns:a16="http://schemas.microsoft.com/office/drawing/2014/main" id="{D96A21D5-DC9C-3D41-0AF7-05E8FEFE6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189" y="4756666"/>
            <a:ext cx="14189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121927" name="Freeform 74">
            <a:extLst>
              <a:ext uri="{FF2B5EF4-FFF2-40B4-BE49-F238E27FC236}">
                <a16:creationId xmlns:a16="http://schemas.microsoft.com/office/drawing/2014/main" id="{8213960F-752A-CD71-3D2D-5A2D41B49DBF}"/>
              </a:ext>
            </a:extLst>
          </p:cNvPr>
          <p:cNvSpPr>
            <a:spLocks/>
          </p:cNvSpPr>
          <p:nvPr/>
        </p:nvSpPr>
        <p:spPr bwMode="auto">
          <a:xfrm>
            <a:off x="2133600" y="3810000"/>
            <a:ext cx="838200" cy="609600"/>
          </a:xfrm>
          <a:custGeom>
            <a:avLst/>
            <a:gdLst>
              <a:gd name="T0" fmla="*/ 0 w 480"/>
              <a:gd name="T1" fmla="*/ 480 h 480"/>
              <a:gd name="T2" fmla="*/ 480 w 480"/>
              <a:gd name="T3" fmla="*/ 480 h 480"/>
              <a:gd name="T4" fmla="*/ 480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8" name="Line 75">
            <a:extLst>
              <a:ext uri="{FF2B5EF4-FFF2-40B4-BE49-F238E27FC236}">
                <a16:creationId xmlns:a16="http://schemas.microsoft.com/office/drawing/2014/main" id="{987AA440-7680-8D0E-E88C-44D80D3B8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9" name="AutoShape 76">
            <a:extLst>
              <a:ext uri="{FF2B5EF4-FFF2-40B4-BE49-F238E27FC236}">
                <a16:creationId xmlns:a16="http://schemas.microsoft.com/office/drawing/2014/main" id="{3DE56807-8016-58B8-4CC2-47206FB64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stall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21930" name="Freeform 77">
            <a:extLst>
              <a:ext uri="{FF2B5EF4-FFF2-40B4-BE49-F238E27FC236}">
                <a16:creationId xmlns:a16="http://schemas.microsoft.com/office/drawing/2014/main" id="{E7D17405-BFB0-76E2-DF0D-339CE25EE3DD}"/>
              </a:ext>
            </a:extLst>
          </p:cNvPr>
          <p:cNvSpPr>
            <a:spLocks/>
          </p:cNvSpPr>
          <p:nvPr/>
        </p:nvSpPr>
        <p:spPr bwMode="auto">
          <a:xfrm>
            <a:off x="1143000" y="3733800"/>
            <a:ext cx="1828800" cy="914400"/>
          </a:xfrm>
          <a:custGeom>
            <a:avLst/>
            <a:gdLst>
              <a:gd name="T0" fmla="*/ 1392 w 1392"/>
              <a:gd name="T1" fmla="*/ 480 h 720"/>
              <a:gd name="T2" fmla="*/ 1392 w 1392"/>
              <a:gd name="T3" fmla="*/ 720 h 720"/>
              <a:gd name="T4" fmla="*/ 0 w 1392"/>
              <a:gd name="T5" fmla="*/ 720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1" name="Freeform 78">
            <a:extLst>
              <a:ext uri="{FF2B5EF4-FFF2-40B4-BE49-F238E27FC236}">
                <a16:creationId xmlns:a16="http://schemas.microsoft.com/office/drawing/2014/main" id="{A2ADD5FE-756E-5182-F6AA-3F7AA53C3FA6}"/>
              </a:ext>
            </a:extLst>
          </p:cNvPr>
          <p:cNvSpPr>
            <a:spLocks/>
          </p:cNvSpPr>
          <p:nvPr/>
        </p:nvSpPr>
        <p:spPr bwMode="auto">
          <a:xfrm>
            <a:off x="381000" y="3733800"/>
            <a:ext cx="838200" cy="914400"/>
          </a:xfrm>
          <a:custGeom>
            <a:avLst/>
            <a:gdLst>
              <a:gd name="T0" fmla="*/ 624 w 624"/>
              <a:gd name="T1" fmla="*/ 672 h 672"/>
              <a:gd name="T2" fmla="*/ 0 w 624"/>
              <a:gd name="T3" fmla="*/ 672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2" name="Line 79">
            <a:extLst>
              <a:ext uri="{FF2B5EF4-FFF2-40B4-BE49-F238E27FC236}">
                <a16:creationId xmlns:a16="http://schemas.microsoft.com/office/drawing/2014/main" id="{53259993-703F-E21E-D6CE-1EED55B7D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814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3" name="AutoShape 80">
            <a:extLst>
              <a:ext uri="{FF2B5EF4-FFF2-40B4-BE49-F238E27FC236}">
                <a16:creationId xmlns:a16="http://schemas.microsoft.com/office/drawing/2014/main" id="{8A80B830-9F51-B991-EDD7-1F880AC3E5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9400" y="3581400"/>
            <a:ext cx="304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4" name="Line 81">
            <a:extLst>
              <a:ext uri="{FF2B5EF4-FFF2-40B4-BE49-F238E27FC236}">
                <a16:creationId xmlns:a16="http://schemas.microsoft.com/office/drawing/2014/main" id="{D8415CBA-5301-9018-2446-E5DD769FF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5" name="Text Box 82">
            <a:extLst>
              <a:ext uri="{FF2B5EF4-FFF2-40B4-BE49-F238E27FC236}">
                <a16:creationId xmlns:a16="http://schemas.microsoft.com/office/drawing/2014/main" id="{F39CA80E-3491-A737-8D2E-9EF83968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443" y="35194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1936" name="AutoShape 83">
            <a:extLst>
              <a:ext uri="{FF2B5EF4-FFF2-40B4-BE49-F238E27FC236}">
                <a16:creationId xmlns:a16="http://schemas.microsoft.com/office/drawing/2014/main" id="{7C9F5B9B-1C48-AD66-0C51-56F9033A691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247900" y="45339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7" name="AutoShape 84">
            <a:extLst>
              <a:ext uri="{FF2B5EF4-FFF2-40B4-BE49-F238E27FC236}">
                <a16:creationId xmlns:a16="http://schemas.microsoft.com/office/drawing/2014/main" id="{2A59E67A-7C74-30FC-53E2-27ABD800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8" name="Text Box 85">
            <a:extLst>
              <a:ext uri="{FF2B5EF4-FFF2-40B4-BE49-F238E27FC236}">
                <a16:creationId xmlns:a16="http://schemas.microsoft.com/office/drawing/2014/main" id="{476D939D-0569-5FDF-D633-A3FC0D02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86" y="4756666"/>
            <a:ext cx="1531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x4,x2,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</a:p>
        </p:txBody>
      </p:sp>
      <p:sp>
        <p:nvSpPr>
          <p:cNvPr id="121943" name="Line 90">
            <a:extLst>
              <a:ext uri="{FF2B5EF4-FFF2-40B4-BE49-F238E27FC236}">
                <a16:creationId xmlns:a16="http://schemas.microsoft.com/office/drawing/2014/main" id="{671536DF-B584-E182-2552-FCDBD555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581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4" name="AutoShape 91">
            <a:extLst>
              <a:ext uri="{FF2B5EF4-FFF2-40B4-BE49-F238E27FC236}">
                <a16:creationId xmlns:a16="http://schemas.microsoft.com/office/drawing/2014/main" id="{214EBEC8-5A54-7A2B-A074-9066F5F82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5" name="AutoShape 92">
            <a:extLst>
              <a:ext uri="{FF2B5EF4-FFF2-40B4-BE49-F238E27FC236}">
                <a16:creationId xmlns:a16="http://schemas.microsoft.com/office/drawing/2014/main" id="{A9492032-E921-9AD6-A349-9A0672871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6" name="AutoShape 93">
            <a:extLst>
              <a:ext uri="{FF2B5EF4-FFF2-40B4-BE49-F238E27FC236}">
                <a16:creationId xmlns:a16="http://schemas.microsoft.com/office/drawing/2014/main" id="{F0609520-C6F6-A4FC-D315-9B63F79B9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7" name="AutoShape 94">
            <a:extLst>
              <a:ext uri="{FF2B5EF4-FFF2-40B4-BE49-F238E27FC236}">
                <a16:creationId xmlns:a16="http://schemas.microsoft.com/office/drawing/2014/main" id="{BC61AC45-0027-90A4-5762-7430D63C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8" name="AutoShape 95">
            <a:extLst>
              <a:ext uri="{FF2B5EF4-FFF2-40B4-BE49-F238E27FC236}">
                <a16:creationId xmlns:a16="http://schemas.microsoft.com/office/drawing/2014/main" id="{3B0D492D-5F9C-1F4E-E072-F86BFEC8C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9" name="AutoShape 96">
            <a:extLst>
              <a:ext uri="{FF2B5EF4-FFF2-40B4-BE49-F238E27FC236}">
                <a16:creationId xmlns:a16="http://schemas.microsoft.com/office/drawing/2014/main" id="{071765AC-D434-05EB-F9EF-0587AF1A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0" name="AutoShape 97">
            <a:extLst>
              <a:ext uri="{FF2B5EF4-FFF2-40B4-BE49-F238E27FC236}">
                <a16:creationId xmlns:a16="http://schemas.microsoft.com/office/drawing/2014/main" id="{286B5071-226A-453E-9FC3-98CA24823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1" name="AutoShape 98">
            <a:extLst>
              <a:ext uri="{FF2B5EF4-FFF2-40B4-BE49-F238E27FC236}">
                <a16:creationId xmlns:a16="http://schemas.microsoft.com/office/drawing/2014/main" id="{981AE59B-E164-18BB-7A6E-5FF47863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2" name="AutoShape 99">
            <a:extLst>
              <a:ext uri="{FF2B5EF4-FFF2-40B4-BE49-F238E27FC236}">
                <a16:creationId xmlns:a16="http://schemas.microsoft.com/office/drawing/2014/main" id="{E05BEE00-E2D0-5814-3E0C-8A12F50EB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82">
            <a:extLst>
              <a:ext uri="{FF2B5EF4-FFF2-40B4-BE49-F238E27FC236}">
                <a16:creationId xmlns:a16="http://schemas.microsoft.com/office/drawing/2014/main" id="{50DD79D2-2287-83F3-2C09-35EC156B5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83">
            <a:extLst>
              <a:ext uri="{FF2B5EF4-FFF2-40B4-BE49-F238E27FC236}">
                <a16:creationId xmlns:a16="http://schemas.microsoft.com/office/drawing/2014/main" id="{354BAB7B-0852-8799-CA57-0A64EC031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8" name="Text Box 84">
            <a:extLst>
              <a:ext uri="{FF2B5EF4-FFF2-40B4-BE49-F238E27FC236}">
                <a16:creationId xmlns:a16="http://schemas.microsoft.com/office/drawing/2014/main" id="{5EA59775-4314-912F-AA2E-7ED1F6CAA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9" name="Text Box 85">
            <a:extLst>
              <a:ext uri="{FF2B5EF4-FFF2-40B4-BE49-F238E27FC236}">
                <a16:creationId xmlns:a16="http://schemas.microsoft.com/office/drawing/2014/main" id="{8319AAD9-EB14-6A5C-A92A-6AAE63EF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C8C491A-7BD2-4AE1-C1E6-E5039D86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59376"/>
            <a:ext cx="8534400" cy="108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800" b="0" i="0">
                <a:solidFill>
                  <a:srgbClr val="03030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200" b="0" i="0">
                <a:solidFill>
                  <a:srgbClr val="03030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200" b="0" i="0">
                <a:solidFill>
                  <a:srgbClr val="03030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200" b="0" i="0">
                <a:solidFill>
                  <a:srgbClr val="03030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200" b="0" i="0">
                <a:solidFill>
                  <a:srgbClr val="03030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30305"/>
              </a:buClr>
              <a:buChar char="•"/>
              <a:defRPr sz="2000">
                <a:solidFill>
                  <a:srgbClr val="030305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dirty="0"/>
              <a:t>Prevent Decode </a:t>
            </a:r>
            <a:r>
              <a:rPr lang="en-US" kern="0" dirty="0" err="1"/>
              <a:t>insn</a:t>
            </a:r>
            <a:r>
              <a:rPr lang="en-US" kern="0" dirty="0"/>
              <a:t> from advancing this cycle</a:t>
            </a:r>
          </a:p>
          <a:p>
            <a:pPr lvl="1">
              <a:lnSpc>
                <a:spcPct val="90000"/>
              </a:lnSpc>
            </a:pPr>
            <a:r>
              <a:rPr lang="en-US" kern="0" dirty="0">
                <a:ea typeface="ＭＳ Ｐゴシック" pitchFamily="-65" charset="-128"/>
              </a:rPr>
              <a:t>Write </a:t>
            </a:r>
            <a:r>
              <a:rPr lang="en-US" b="1" kern="0" dirty="0" err="1">
                <a:solidFill>
                  <a:srgbClr val="00A2FF"/>
                </a:solidFill>
                <a:latin typeface="Courier New" pitchFamily="-65" charset="0"/>
                <a:ea typeface="ＭＳ Ｐゴシック" pitchFamily="-65" charset="-128"/>
              </a:rPr>
              <a:t>nop</a:t>
            </a:r>
            <a:r>
              <a:rPr lang="en-US" kern="0" dirty="0">
                <a:ea typeface="ＭＳ Ｐゴシック" pitchFamily="-65" charset="-128"/>
              </a:rPr>
              <a:t> into X.IN (effectively, insert </a:t>
            </a:r>
            <a:r>
              <a:rPr lang="en-US" b="1" kern="0" dirty="0" err="1">
                <a:solidFill>
                  <a:srgbClr val="00A2FF"/>
                </a:solidFill>
                <a:latin typeface="Courier New" pitchFamily="-65" charset="0"/>
                <a:ea typeface="ＭＳ Ｐゴシック" pitchFamily="-65" charset="-128"/>
              </a:rPr>
              <a:t>nop</a:t>
            </a:r>
            <a:r>
              <a:rPr lang="en-US" kern="0" dirty="0">
                <a:ea typeface="ＭＳ Ｐゴシック" pitchFamily="-65" charset="-128"/>
              </a:rPr>
              <a:t> in hardware)</a:t>
            </a:r>
          </a:p>
          <a:p>
            <a:pPr lvl="1">
              <a:lnSpc>
                <a:spcPct val="90000"/>
              </a:lnSpc>
            </a:pPr>
            <a:r>
              <a:rPr lang="en-US" kern="0" dirty="0">
                <a:ea typeface="ＭＳ Ｐゴシック" pitchFamily="-65" charset="-128"/>
              </a:rPr>
              <a:t>Keep same “D </a:t>
            </a:r>
            <a:r>
              <a:rPr lang="en-US" kern="0" dirty="0" err="1">
                <a:ea typeface="ＭＳ Ｐゴシック" pitchFamily="-65" charset="-128"/>
              </a:rPr>
              <a:t>insn</a:t>
            </a:r>
            <a:r>
              <a:rPr lang="en-US" kern="0" dirty="0">
                <a:ea typeface="ＭＳ Ｐゴシック" pitchFamily="-65" charset="-128"/>
              </a:rPr>
              <a:t>”, same PC next cycle</a:t>
            </a:r>
          </a:p>
          <a:p>
            <a:pPr lvl="1">
              <a:lnSpc>
                <a:spcPct val="90000"/>
              </a:lnSpc>
            </a:pPr>
            <a:r>
              <a:rPr lang="en-US" kern="0" dirty="0"/>
              <a:t>Re-evaluate situation next cycle</a:t>
            </a:r>
          </a:p>
          <a:p>
            <a:pPr>
              <a:buFontTx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710916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01377-D880-B6B3-B3AB-CCEE3F21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28861CF-A279-C3BB-BF47-3974066202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5204936"/>
            <a:ext cx="8534400" cy="10434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/>
              <a:t>Stall = (</a:t>
            </a:r>
            <a:r>
              <a:rPr lang="en-US" sz="2000" dirty="0" err="1"/>
              <a:t>X.IN.Operation</a:t>
            </a:r>
            <a:r>
              <a:rPr lang="en-US" sz="2000" dirty="0"/>
              <a:t> == LOAD) &amp;&amp;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(   (D.IN.RegSrc1 == </a:t>
            </a:r>
            <a:r>
              <a:rPr lang="en-US" sz="2000" dirty="0" err="1"/>
              <a:t>X.IN.RegDest</a:t>
            </a:r>
            <a:r>
              <a:rPr lang="en-US" sz="2000" dirty="0"/>
              <a:t>) || 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     (</a:t>
            </a:r>
            <a:r>
              <a:rPr lang="en-US" sz="2000" dirty="0">
                <a:solidFill>
                  <a:srgbClr val="00A2FF"/>
                </a:solidFill>
              </a:rPr>
              <a:t>(D.IN.RegSrc2 == </a:t>
            </a:r>
            <a:r>
              <a:rPr lang="en-US" sz="2000" dirty="0" err="1">
                <a:solidFill>
                  <a:srgbClr val="00A2FF"/>
                </a:solidFill>
              </a:rPr>
              <a:t>X.IN.RegDest</a:t>
            </a:r>
            <a:r>
              <a:rPr lang="en-US" sz="2000" dirty="0">
                <a:solidFill>
                  <a:srgbClr val="00A2FF"/>
                </a:solidFill>
              </a:rPr>
              <a:t>)</a:t>
            </a:r>
            <a:r>
              <a:rPr lang="en-US" sz="2000" dirty="0"/>
              <a:t>)  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1BF47-2B52-8073-3985-024CFE743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642DE186-FCF8-D81D-E34B-AB5A8EDD9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Stalling on load-to-use dependences</a:t>
            </a:r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A3F8F6D8-3984-DF12-C04C-DA1FE557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21863" name="AutoShape 5">
            <a:extLst>
              <a:ext uri="{FF2B5EF4-FFF2-40B4-BE49-F238E27FC236}">
                <a16:creationId xmlns:a16="http://schemas.microsoft.com/office/drawing/2014/main" id="{0E0C8376-E2AF-BC51-EADF-59D4FA137A8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Freeform 6">
            <a:extLst>
              <a:ext uri="{FF2B5EF4-FFF2-40B4-BE49-F238E27FC236}">
                <a16:creationId xmlns:a16="http://schemas.microsoft.com/office/drawing/2014/main" id="{546F61FF-CE70-E349-6B05-D77CECCCE6B7}"/>
              </a:ext>
            </a:extLst>
          </p:cNvPr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88 h 768"/>
              <a:gd name="T4" fmla="*/ 85 w 384"/>
              <a:gd name="T5" fmla="*/ 386 h 768"/>
              <a:gd name="T6" fmla="*/ 0 w 384"/>
              <a:gd name="T7" fmla="*/ 480 h 768"/>
              <a:gd name="T8" fmla="*/ 0 w 384"/>
              <a:gd name="T9" fmla="*/ 768 h 768"/>
              <a:gd name="T10" fmla="*/ 384 w 384"/>
              <a:gd name="T11" fmla="*/ 576 h 768"/>
              <a:gd name="T12" fmla="*/ 384 w 384"/>
              <a:gd name="T13" fmla="*/ 192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7">
            <a:extLst>
              <a:ext uri="{FF2B5EF4-FFF2-40B4-BE49-F238E27FC236}">
                <a16:creationId xmlns:a16="http://schemas.microsoft.com/office/drawing/2014/main" id="{B5B12ED9-DB30-557D-26D6-78A959966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8">
            <a:extLst>
              <a:ext uri="{FF2B5EF4-FFF2-40B4-BE49-F238E27FC236}">
                <a16:creationId xmlns:a16="http://schemas.microsoft.com/office/drawing/2014/main" id="{B1C84C54-DA4A-6EAD-EAC4-4A67BA9B9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9">
            <a:extLst>
              <a:ext uri="{FF2B5EF4-FFF2-40B4-BE49-F238E27FC236}">
                <a16:creationId xmlns:a16="http://schemas.microsoft.com/office/drawing/2014/main" id="{4684AE43-AFC0-5B4B-94ED-BC3F8CDAC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AutoShape 10">
            <a:extLst>
              <a:ext uri="{FF2B5EF4-FFF2-40B4-BE49-F238E27FC236}">
                <a16:creationId xmlns:a16="http://schemas.microsoft.com/office/drawing/2014/main" id="{6FCFAA6D-282B-6776-F2E5-7DE6DB1F31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11">
            <a:extLst>
              <a:ext uri="{FF2B5EF4-FFF2-40B4-BE49-F238E27FC236}">
                <a16:creationId xmlns:a16="http://schemas.microsoft.com/office/drawing/2014/main" id="{9DC863A4-48A4-3CA7-5DAE-9819C7A0D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AutoShape 12">
            <a:extLst>
              <a:ext uri="{FF2B5EF4-FFF2-40B4-BE49-F238E27FC236}">
                <a16:creationId xmlns:a16="http://schemas.microsoft.com/office/drawing/2014/main" id="{C741B851-3E22-F78A-703D-7948F2FE7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1871" name="Text Box 13">
            <a:extLst>
              <a:ext uri="{FF2B5EF4-FFF2-40B4-BE49-F238E27FC236}">
                <a16:creationId xmlns:a16="http://schemas.microsoft.com/office/drawing/2014/main" id="{F1E8E378-DB71-640A-404D-07585D17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21872" name="Text Box 14">
            <a:extLst>
              <a:ext uri="{FF2B5EF4-FFF2-40B4-BE49-F238E27FC236}">
                <a16:creationId xmlns:a16="http://schemas.microsoft.com/office/drawing/2014/main" id="{78DA6EB3-7EDB-6957-B4EC-1EA885B74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21873" name="Text Box 15">
            <a:extLst>
              <a:ext uri="{FF2B5EF4-FFF2-40B4-BE49-F238E27FC236}">
                <a16:creationId xmlns:a16="http://schemas.microsoft.com/office/drawing/2014/main" id="{0873E239-9A01-77ED-81B9-4CDF1F77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4" name="Rectangle 16">
            <a:extLst>
              <a:ext uri="{FF2B5EF4-FFF2-40B4-BE49-F238E27FC236}">
                <a16:creationId xmlns:a16="http://schemas.microsoft.com/office/drawing/2014/main" id="{A078A574-AE4F-1F2E-A7AF-FA4639FF6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1875" name="AutoShape 17">
            <a:extLst>
              <a:ext uri="{FF2B5EF4-FFF2-40B4-BE49-F238E27FC236}">
                <a16:creationId xmlns:a16="http://schemas.microsoft.com/office/drawing/2014/main" id="{C9391EED-0ECA-D8AC-EA4D-CA6648A5D5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6" name="Line 18">
            <a:extLst>
              <a:ext uri="{FF2B5EF4-FFF2-40B4-BE49-F238E27FC236}">
                <a16:creationId xmlns:a16="http://schemas.microsoft.com/office/drawing/2014/main" id="{FC86049E-1C3D-54FA-6554-C551F6DA0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7" name="Text Box 19">
            <a:extLst>
              <a:ext uri="{FF2B5EF4-FFF2-40B4-BE49-F238E27FC236}">
                <a16:creationId xmlns:a16="http://schemas.microsoft.com/office/drawing/2014/main" id="{1BFB068E-DC68-9562-097E-A14FB0B79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1878" name="Text Box 20">
            <a:extLst>
              <a:ext uri="{FF2B5EF4-FFF2-40B4-BE49-F238E27FC236}">
                <a16:creationId xmlns:a16="http://schemas.microsoft.com/office/drawing/2014/main" id="{26C7A786-B7BE-1ADC-F0B8-0CCF19F2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9" name="Line 21">
            <a:extLst>
              <a:ext uri="{FF2B5EF4-FFF2-40B4-BE49-F238E27FC236}">
                <a16:creationId xmlns:a16="http://schemas.microsoft.com/office/drawing/2014/main" id="{1506C2D1-520C-C051-5E00-62CA36FA7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0" name="AutoShape 22">
            <a:extLst>
              <a:ext uri="{FF2B5EF4-FFF2-40B4-BE49-F238E27FC236}">
                <a16:creationId xmlns:a16="http://schemas.microsoft.com/office/drawing/2014/main" id="{0F42D47F-2B1A-F984-1534-B34C476F207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1" name="Rectangle 23">
            <a:extLst>
              <a:ext uri="{FF2B5EF4-FFF2-40B4-BE49-F238E27FC236}">
                <a16:creationId xmlns:a16="http://schemas.microsoft.com/office/drawing/2014/main" id="{E94301C9-F829-DEC5-B1D4-E14DBB4F1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2" name="AutoShape 24">
            <a:extLst>
              <a:ext uri="{FF2B5EF4-FFF2-40B4-BE49-F238E27FC236}">
                <a16:creationId xmlns:a16="http://schemas.microsoft.com/office/drawing/2014/main" id="{6D4BA62C-D8CA-704E-81FE-EBFCCC0881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3" name="Rectangle 25">
            <a:extLst>
              <a:ext uri="{FF2B5EF4-FFF2-40B4-BE49-F238E27FC236}">
                <a16:creationId xmlns:a16="http://schemas.microsoft.com/office/drawing/2014/main" id="{E0606061-CAB9-A51B-7A35-08A0A37B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4" name="AutoShape 26">
            <a:extLst>
              <a:ext uri="{FF2B5EF4-FFF2-40B4-BE49-F238E27FC236}">
                <a16:creationId xmlns:a16="http://schemas.microsoft.com/office/drawing/2014/main" id="{FC6A3A5C-6FE9-D297-7521-3E8229355A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5" name="Rectangle 27">
            <a:extLst>
              <a:ext uri="{FF2B5EF4-FFF2-40B4-BE49-F238E27FC236}">
                <a16:creationId xmlns:a16="http://schemas.microsoft.com/office/drawing/2014/main" id="{4AD515E7-A43F-C159-3DCF-DD472564E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6" name="AutoShape 28">
            <a:extLst>
              <a:ext uri="{FF2B5EF4-FFF2-40B4-BE49-F238E27FC236}">
                <a16:creationId xmlns:a16="http://schemas.microsoft.com/office/drawing/2014/main" id="{0A5B3D70-154F-8685-6A61-2158780AFD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7" name="Line 29">
            <a:extLst>
              <a:ext uri="{FF2B5EF4-FFF2-40B4-BE49-F238E27FC236}">
                <a16:creationId xmlns:a16="http://schemas.microsoft.com/office/drawing/2014/main" id="{EA61B269-BF41-4DD8-2524-F81428B02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8" name="Rectangle 30">
            <a:extLst>
              <a:ext uri="{FF2B5EF4-FFF2-40B4-BE49-F238E27FC236}">
                <a16:creationId xmlns:a16="http://schemas.microsoft.com/office/drawing/2014/main" id="{1E0BAA9E-475D-60AB-DCB8-869C6F57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9" name="AutoShape 31">
            <a:extLst>
              <a:ext uri="{FF2B5EF4-FFF2-40B4-BE49-F238E27FC236}">
                <a16:creationId xmlns:a16="http://schemas.microsoft.com/office/drawing/2014/main" id="{78B937E4-7B33-0080-9157-17E7D32078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0" name="Line 32">
            <a:extLst>
              <a:ext uri="{FF2B5EF4-FFF2-40B4-BE49-F238E27FC236}">
                <a16:creationId xmlns:a16="http://schemas.microsoft.com/office/drawing/2014/main" id="{40A3FD45-D88C-0F69-3610-5E32DC432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1" name="Line 33">
            <a:extLst>
              <a:ext uri="{FF2B5EF4-FFF2-40B4-BE49-F238E27FC236}">
                <a16:creationId xmlns:a16="http://schemas.microsoft.com/office/drawing/2014/main" id="{C5FBEF29-DA89-FDE3-933A-A5F498DFAA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2" name="Line 34">
            <a:extLst>
              <a:ext uri="{FF2B5EF4-FFF2-40B4-BE49-F238E27FC236}">
                <a16:creationId xmlns:a16="http://schemas.microsoft.com/office/drawing/2014/main" id="{452D0657-2B54-DCDC-E942-175FA3901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3" name="Line 35">
            <a:extLst>
              <a:ext uri="{FF2B5EF4-FFF2-40B4-BE49-F238E27FC236}">
                <a16:creationId xmlns:a16="http://schemas.microsoft.com/office/drawing/2014/main" id="{73FD6684-2F32-8584-5C9C-04F64EAE4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4" name="Line 36">
            <a:extLst>
              <a:ext uri="{FF2B5EF4-FFF2-40B4-BE49-F238E27FC236}">
                <a16:creationId xmlns:a16="http://schemas.microsoft.com/office/drawing/2014/main" id="{F42C4675-608E-3FB5-A98C-756B5FB05C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19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5" name="Freeform 37">
            <a:extLst>
              <a:ext uri="{FF2B5EF4-FFF2-40B4-BE49-F238E27FC236}">
                <a16:creationId xmlns:a16="http://schemas.microsoft.com/office/drawing/2014/main" id="{949D2813-BD81-2909-504D-716C87A05FC0}"/>
              </a:ext>
            </a:extLst>
          </p:cNvPr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6" name="Freeform 38">
            <a:extLst>
              <a:ext uri="{FF2B5EF4-FFF2-40B4-BE49-F238E27FC236}">
                <a16:creationId xmlns:a16="http://schemas.microsoft.com/office/drawing/2014/main" id="{DCE81EF1-BC8E-F35C-A357-55ACDA297B3B}"/>
              </a:ext>
            </a:extLst>
          </p:cNvPr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7" name="Line 39">
            <a:extLst>
              <a:ext uri="{FF2B5EF4-FFF2-40B4-BE49-F238E27FC236}">
                <a16:creationId xmlns:a16="http://schemas.microsoft.com/office/drawing/2014/main" id="{1F20C7A2-BF90-03E8-6239-3A869B95C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8" name="Line 40">
            <a:extLst>
              <a:ext uri="{FF2B5EF4-FFF2-40B4-BE49-F238E27FC236}">
                <a16:creationId xmlns:a16="http://schemas.microsoft.com/office/drawing/2014/main" id="{F1DB0390-5C1E-147D-2F46-5CE7356A9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9" name="Line 41">
            <a:extLst>
              <a:ext uri="{FF2B5EF4-FFF2-40B4-BE49-F238E27FC236}">
                <a16:creationId xmlns:a16="http://schemas.microsoft.com/office/drawing/2014/main" id="{9F881A92-6233-86BA-D97A-3061EA32B1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0" name="Line 42">
            <a:extLst>
              <a:ext uri="{FF2B5EF4-FFF2-40B4-BE49-F238E27FC236}">
                <a16:creationId xmlns:a16="http://schemas.microsoft.com/office/drawing/2014/main" id="{DB5D91BC-6AA4-5266-CBDF-48963635CF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1" name="Line 43">
            <a:extLst>
              <a:ext uri="{FF2B5EF4-FFF2-40B4-BE49-F238E27FC236}">
                <a16:creationId xmlns:a16="http://schemas.microsoft.com/office/drawing/2014/main" id="{0489C37E-03D0-CB5B-8A6D-FCB153D2F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2" name="Line 44">
            <a:extLst>
              <a:ext uri="{FF2B5EF4-FFF2-40B4-BE49-F238E27FC236}">
                <a16:creationId xmlns:a16="http://schemas.microsoft.com/office/drawing/2014/main" id="{06DC2DF0-6CA1-8AF1-744F-F269662160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3" name="Line 45">
            <a:extLst>
              <a:ext uri="{FF2B5EF4-FFF2-40B4-BE49-F238E27FC236}">
                <a16:creationId xmlns:a16="http://schemas.microsoft.com/office/drawing/2014/main" id="{E82EF0F7-C440-BD4A-0A2E-1F64A312C6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4" name="Line 46">
            <a:extLst>
              <a:ext uri="{FF2B5EF4-FFF2-40B4-BE49-F238E27FC236}">
                <a16:creationId xmlns:a16="http://schemas.microsoft.com/office/drawing/2014/main" id="{D1E6FF63-394B-3EF8-8D10-B0A9113527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5" name="Freeform 47">
            <a:extLst>
              <a:ext uri="{FF2B5EF4-FFF2-40B4-BE49-F238E27FC236}">
                <a16:creationId xmlns:a16="http://schemas.microsoft.com/office/drawing/2014/main" id="{DD2AD73A-A53F-3B26-437E-40A22F5E4043}"/>
              </a:ext>
            </a:extLst>
          </p:cNvPr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6" name="Line 48">
            <a:extLst>
              <a:ext uri="{FF2B5EF4-FFF2-40B4-BE49-F238E27FC236}">
                <a16:creationId xmlns:a16="http://schemas.microsoft.com/office/drawing/2014/main" id="{0C8CF4C5-1D12-9ADD-9EDF-B5FB44761C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1" name="AutoShape 54">
            <a:extLst>
              <a:ext uri="{FF2B5EF4-FFF2-40B4-BE49-F238E27FC236}">
                <a16:creationId xmlns:a16="http://schemas.microsoft.com/office/drawing/2014/main" id="{8F798B93-6965-EECC-3E95-892D21F352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2" name="Line 55">
            <a:extLst>
              <a:ext uri="{FF2B5EF4-FFF2-40B4-BE49-F238E27FC236}">
                <a16:creationId xmlns:a16="http://schemas.microsoft.com/office/drawing/2014/main" id="{7A011DAB-73C6-7D5B-C20E-979ED8C0E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3" name="Freeform 56">
            <a:extLst>
              <a:ext uri="{FF2B5EF4-FFF2-40B4-BE49-F238E27FC236}">
                <a16:creationId xmlns:a16="http://schemas.microsoft.com/office/drawing/2014/main" id="{E77F0E90-5B19-42DE-BB67-AD4B468D849C}"/>
              </a:ext>
            </a:extLst>
          </p:cNvPr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4" name="Freeform 57">
            <a:extLst>
              <a:ext uri="{FF2B5EF4-FFF2-40B4-BE49-F238E27FC236}">
                <a16:creationId xmlns:a16="http://schemas.microsoft.com/office/drawing/2014/main" id="{2A1A38EF-8B04-01FD-5935-F53B68810364}"/>
              </a:ext>
            </a:extLst>
          </p:cNvPr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1008 w 1008"/>
              <a:gd name="T1" fmla="*/ 288 h 288"/>
              <a:gd name="T2" fmla="*/ 1008 w 1008"/>
              <a:gd name="T3" fmla="*/ 0 h 288"/>
              <a:gd name="T4" fmla="*/ 0 w 1008"/>
              <a:gd name="T5" fmla="*/ 0 h 288"/>
              <a:gd name="T6" fmla="*/ 0 w 1008"/>
              <a:gd name="T7" fmla="*/ 144 h 288"/>
              <a:gd name="T8" fmla="*/ 144 w 1008"/>
              <a:gd name="T9" fmla="*/ 144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5" name="AutoShape 60">
            <a:extLst>
              <a:ext uri="{FF2B5EF4-FFF2-40B4-BE49-F238E27FC236}">
                <a16:creationId xmlns:a16="http://schemas.microsoft.com/office/drawing/2014/main" id="{A43FC7F7-0ACB-9A9C-7FB1-89FB8627EC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19800" y="26670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6" name="Line 61">
            <a:extLst>
              <a:ext uri="{FF2B5EF4-FFF2-40B4-BE49-F238E27FC236}">
                <a16:creationId xmlns:a16="http://schemas.microsoft.com/office/drawing/2014/main" id="{BD931450-1381-4970-8DFE-FEF341462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19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7" name="Freeform 62">
            <a:extLst>
              <a:ext uri="{FF2B5EF4-FFF2-40B4-BE49-F238E27FC236}">
                <a16:creationId xmlns:a16="http://schemas.microsoft.com/office/drawing/2014/main" id="{386AD5A9-9379-19A4-8FB6-A1B89EE51F3A}"/>
              </a:ext>
            </a:extLst>
          </p:cNvPr>
          <p:cNvSpPr>
            <a:spLocks/>
          </p:cNvSpPr>
          <p:nvPr/>
        </p:nvSpPr>
        <p:spPr bwMode="auto">
          <a:xfrm>
            <a:off x="5867400" y="1066800"/>
            <a:ext cx="228600" cy="16002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8" name="Freeform 63">
            <a:extLst>
              <a:ext uri="{FF2B5EF4-FFF2-40B4-BE49-F238E27FC236}">
                <a16:creationId xmlns:a16="http://schemas.microsoft.com/office/drawing/2014/main" id="{1140AFC2-5EED-DEE8-55F7-C4006A0B7AF7}"/>
              </a:ext>
            </a:extLst>
          </p:cNvPr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4128 w 4272"/>
              <a:gd name="T1" fmla="*/ 528 h 528"/>
              <a:gd name="T2" fmla="*/ 4272 w 4272"/>
              <a:gd name="T3" fmla="*/ 528 h 528"/>
              <a:gd name="T4" fmla="*/ 4272 w 4272"/>
              <a:gd name="T5" fmla="*/ 0 h 528"/>
              <a:gd name="T6" fmla="*/ 0 w 4272"/>
              <a:gd name="T7" fmla="*/ 0 h 528"/>
              <a:gd name="T8" fmla="*/ 0 w 4272"/>
              <a:gd name="T9" fmla="*/ 432 h 528"/>
              <a:gd name="T10" fmla="*/ 144 w 4272"/>
              <a:gd name="T11" fmla="*/ 432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9" name="Freeform 64">
            <a:extLst>
              <a:ext uri="{FF2B5EF4-FFF2-40B4-BE49-F238E27FC236}">
                <a16:creationId xmlns:a16="http://schemas.microsoft.com/office/drawing/2014/main" id="{F694991C-C4CA-F6E0-3171-9B4327C50B53}"/>
              </a:ext>
            </a:extLst>
          </p:cNvPr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3072 w 3456"/>
              <a:gd name="T1" fmla="*/ 0 h 192"/>
              <a:gd name="T2" fmla="*/ 3456 w 3456"/>
              <a:gd name="T3" fmla="*/ 0 h 192"/>
              <a:gd name="T4" fmla="*/ 3456 w 3456"/>
              <a:gd name="T5" fmla="*/ 192 h 192"/>
              <a:gd name="T6" fmla="*/ 0 w 345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0" name="AutoShape 65">
            <a:extLst>
              <a:ext uri="{FF2B5EF4-FFF2-40B4-BE49-F238E27FC236}">
                <a16:creationId xmlns:a16="http://schemas.microsoft.com/office/drawing/2014/main" id="{3C568079-2D16-3600-57E2-33EBDB4CAB7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1" name="Freeform 67">
            <a:extLst>
              <a:ext uri="{FF2B5EF4-FFF2-40B4-BE49-F238E27FC236}">
                <a16:creationId xmlns:a16="http://schemas.microsoft.com/office/drawing/2014/main" id="{81A1EE9E-4BCD-616D-A025-C7270F746A53}"/>
              </a:ext>
            </a:extLst>
          </p:cNvPr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2" name="Freeform 69">
            <a:extLst>
              <a:ext uri="{FF2B5EF4-FFF2-40B4-BE49-F238E27FC236}">
                <a16:creationId xmlns:a16="http://schemas.microsoft.com/office/drawing/2014/main" id="{464EDBD1-AE17-BCBB-4705-258EF1B234D0}"/>
              </a:ext>
            </a:extLst>
          </p:cNvPr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192 w 192"/>
              <a:gd name="T1" fmla="*/ 0 h 624"/>
              <a:gd name="T2" fmla="*/ 0 w 192"/>
              <a:gd name="T3" fmla="*/ 0 h 624"/>
              <a:gd name="T4" fmla="*/ 0 w 192"/>
              <a:gd name="T5" fmla="*/ 624 h 624"/>
              <a:gd name="T6" fmla="*/ 96 w 192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3" name="Line 70">
            <a:extLst>
              <a:ext uri="{FF2B5EF4-FFF2-40B4-BE49-F238E27FC236}">
                <a16:creationId xmlns:a16="http://schemas.microsoft.com/office/drawing/2014/main" id="{7463F221-228E-6DDB-20D0-45262879B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4" name="Freeform 71">
            <a:extLst>
              <a:ext uri="{FF2B5EF4-FFF2-40B4-BE49-F238E27FC236}">
                <a16:creationId xmlns:a16="http://schemas.microsoft.com/office/drawing/2014/main" id="{3083EBCC-4266-9141-D900-87E820F3FC7F}"/>
              </a:ext>
            </a:extLst>
          </p:cNvPr>
          <p:cNvSpPr>
            <a:spLocks/>
          </p:cNvSpPr>
          <p:nvPr/>
        </p:nvSpPr>
        <p:spPr bwMode="auto">
          <a:xfrm>
            <a:off x="1905000" y="3581400"/>
            <a:ext cx="3886200" cy="685800"/>
          </a:xfrm>
          <a:custGeom>
            <a:avLst/>
            <a:gdLst>
              <a:gd name="T0" fmla="*/ 912 w 912"/>
              <a:gd name="T1" fmla="*/ 0 h 432"/>
              <a:gd name="T2" fmla="*/ 912 w 912"/>
              <a:gd name="T3" fmla="*/ 336 h 432"/>
              <a:gd name="T4" fmla="*/ 0 w 912"/>
              <a:gd name="T5" fmla="*/ 336 h 432"/>
              <a:gd name="T6" fmla="*/ 0 w 912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5" name="Freeform 72">
            <a:extLst>
              <a:ext uri="{FF2B5EF4-FFF2-40B4-BE49-F238E27FC236}">
                <a16:creationId xmlns:a16="http://schemas.microsoft.com/office/drawing/2014/main" id="{71365A1C-0361-0854-365B-7E54C1ED5EA3}"/>
              </a:ext>
            </a:extLst>
          </p:cNvPr>
          <p:cNvSpPr>
            <a:spLocks/>
          </p:cNvSpPr>
          <p:nvPr/>
        </p:nvSpPr>
        <p:spPr bwMode="auto">
          <a:xfrm>
            <a:off x="1676400" y="3581400"/>
            <a:ext cx="2133600" cy="685800"/>
          </a:xfrm>
          <a:custGeom>
            <a:avLst/>
            <a:gdLst>
              <a:gd name="T0" fmla="*/ 1056 w 1056"/>
              <a:gd name="T1" fmla="*/ 0 h 432"/>
              <a:gd name="T2" fmla="*/ 1056 w 1056"/>
              <a:gd name="T3" fmla="*/ 288 h 432"/>
              <a:gd name="T4" fmla="*/ 0 w 1056"/>
              <a:gd name="T5" fmla="*/ 288 h 432"/>
              <a:gd name="T6" fmla="*/ 0 w 1056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6" name="Text Box 73">
            <a:extLst>
              <a:ext uri="{FF2B5EF4-FFF2-40B4-BE49-F238E27FC236}">
                <a16:creationId xmlns:a16="http://schemas.microsoft.com/office/drawing/2014/main" id="{DF0C4C34-C4A6-2C66-5CBC-D7578CD0B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189" y="4756666"/>
            <a:ext cx="14189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121927" name="Freeform 74">
            <a:extLst>
              <a:ext uri="{FF2B5EF4-FFF2-40B4-BE49-F238E27FC236}">
                <a16:creationId xmlns:a16="http://schemas.microsoft.com/office/drawing/2014/main" id="{D2DC70F1-30EB-8EC8-AEB3-34427F6B976E}"/>
              </a:ext>
            </a:extLst>
          </p:cNvPr>
          <p:cNvSpPr>
            <a:spLocks/>
          </p:cNvSpPr>
          <p:nvPr/>
        </p:nvSpPr>
        <p:spPr bwMode="auto">
          <a:xfrm>
            <a:off x="2133600" y="3810000"/>
            <a:ext cx="838200" cy="609600"/>
          </a:xfrm>
          <a:custGeom>
            <a:avLst/>
            <a:gdLst>
              <a:gd name="T0" fmla="*/ 0 w 480"/>
              <a:gd name="T1" fmla="*/ 480 h 480"/>
              <a:gd name="T2" fmla="*/ 480 w 480"/>
              <a:gd name="T3" fmla="*/ 480 h 480"/>
              <a:gd name="T4" fmla="*/ 480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8" name="Line 75">
            <a:extLst>
              <a:ext uri="{FF2B5EF4-FFF2-40B4-BE49-F238E27FC236}">
                <a16:creationId xmlns:a16="http://schemas.microsoft.com/office/drawing/2014/main" id="{9E73766F-EC9F-9A44-583B-F5FFA9D39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9" name="AutoShape 76">
            <a:extLst>
              <a:ext uri="{FF2B5EF4-FFF2-40B4-BE49-F238E27FC236}">
                <a16:creationId xmlns:a16="http://schemas.microsoft.com/office/drawing/2014/main" id="{31EA19C7-15A3-8E37-E847-D5BFEF78F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stall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21930" name="Freeform 77">
            <a:extLst>
              <a:ext uri="{FF2B5EF4-FFF2-40B4-BE49-F238E27FC236}">
                <a16:creationId xmlns:a16="http://schemas.microsoft.com/office/drawing/2014/main" id="{4A59221C-5C53-C15B-E056-DBE55B2CFA80}"/>
              </a:ext>
            </a:extLst>
          </p:cNvPr>
          <p:cNvSpPr>
            <a:spLocks/>
          </p:cNvSpPr>
          <p:nvPr/>
        </p:nvSpPr>
        <p:spPr bwMode="auto">
          <a:xfrm>
            <a:off x="1143000" y="3733800"/>
            <a:ext cx="1828800" cy="914400"/>
          </a:xfrm>
          <a:custGeom>
            <a:avLst/>
            <a:gdLst>
              <a:gd name="T0" fmla="*/ 1392 w 1392"/>
              <a:gd name="T1" fmla="*/ 480 h 720"/>
              <a:gd name="T2" fmla="*/ 1392 w 1392"/>
              <a:gd name="T3" fmla="*/ 720 h 720"/>
              <a:gd name="T4" fmla="*/ 0 w 1392"/>
              <a:gd name="T5" fmla="*/ 720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1" name="Freeform 78">
            <a:extLst>
              <a:ext uri="{FF2B5EF4-FFF2-40B4-BE49-F238E27FC236}">
                <a16:creationId xmlns:a16="http://schemas.microsoft.com/office/drawing/2014/main" id="{91CC9B91-1B03-9B5E-5DD7-7CBEEF15B8F8}"/>
              </a:ext>
            </a:extLst>
          </p:cNvPr>
          <p:cNvSpPr>
            <a:spLocks/>
          </p:cNvSpPr>
          <p:nvPr/>
        </p:nvSpPr>
        <p:spPr bwMode="auto">
          <a:xfrm>
            <a:off x="381000" y="3733800"/>
            <a:ext cx="838200" cy="914400"/>
          </a:xfrm>
          <a:custGeom>
            <a:avLst/>
            <a:gdLst>
              <a:gd name="T0" fmla="*/ 624 w 624"/>
              <a:gd name="T1" fmla="*/ 672 h 672"/>
              <a:gd name="T2" fmla="*/ 0 w 624"/>
              <a:gd name="T3" fmla="*/ 672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2" name="Line 79">
            <a:extLst>
              <a:ext uri="{FF2B5EF4-FFF2-40B4-BE49-F238E27FC236}">
                <a16:creationId xmlns:a16="http://schemas.microsoft.com/office/drawing/2014/main" id="{727F59B4-D1A5-3D96-3742-F78DB393CA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814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3" name="AutoShape 80">
            <a:extLst>
              <a:ext uri="{FF2B5EF4-FFF2-40B4-BE49-F238E27FC236}">
                <a16:creationId xmlns:a16="http://schemas.microsoft.com/office/drawing/2014/main" id="{65149FF9-DBAC-64A2-603C-7E7A9CF6DC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9400" y="3581400"/>
            <a:ext cx="304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4" name="Line 81">
            <a:extLst>
              <a:ext uri="{FF2B5EF4-FFF2-40B4-BE49-F238E27FC236}">
                <a16:creationId xmlns:a16="http://schemas.microsoft.com/office/drawing/2014/main" id="{BC6679EC-A785-992F-6437-AC1837810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5" name="Text Box 82">
            <a:extLst>
              <a:ext uri="{FF2B5EF4-FFF2-40B4-BE49-F238E27FC236}">
                <a16:creationId xmlns:a16="http://schemas.microsoft.com/office/drawing/2014/main" id="{CE32D1DC-55BB-4026-6122-7B1ED1FF6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443" y="35194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1936" name="AutoShape 83">
            <a:extLst>
              <a:ext uri="{FF2B5EF4-FFF2-40B4-BE49-F238E27FC236}">
                <a16:creationId xmlns:a16="http://schemas.microsoft.com/office/drawing/2014/main" id="{F5004A09-5B1A-8B1F-3906-FC17F6F4C565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247900" y="45339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7" name="AutoShape 84">
            <a:extLst>
              <a:ext uri="{FF2B5EF4-FFF2-40B4-BE49-F238E27FC236}">
                <a16:creationId xmlns:a16="http://schemas.microsoft.com/office/drawing/2014/main" id="{6DFB4379-F707-2567-5F4B-0B801A94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8" name="Text Box 85">
            <a:extLst>
              <a:ext uri="{FF2B5EF4-FFF2-40B4-BE49-F238E27FC236}">
                <a16:creationId xmlns:a16="http://schemas.microsoft.com/office/drawing/2014/main" id="{8E555206-5548-A5FF-802E-C30F9135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86" y="4756666"/>
            <a:ext cx="1531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x4,x2,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</a:p>
        </p:txBody>
      </p:sp>
      <p:sp>
        <p:nvSpPr>
          <p:cNvPr id="121943" name="Line 90">
            <a:extLst>
              <a:ext uri="{FF2B5EF4-FFF2-40B4-BE49-F238E27FC236}">
                <a16:creationId xmlns:a16="http://schemas.microsoft.com/office/drawing/2014/main" id="{439FC841-383E-3DED-DA12-E21B47ECB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581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4" name="AutoShape 91">
            <a:extLst>
              <a:ext uri="{FF2B5EF4-FFF2-40B4-BE49-F238E27FC236}">
                <a16:creationId xmlns:a16="http://schemas.microsoft.com/office/drawing/2014/main" id="{501839E3-7DA2-43D7-8514-869EB38D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5" name="AutoShape 92">
            <a:extLst>
              <a:ext uri="{FF2B5EF4-FFF2-40B4-BE49-F238E27FC236}">
                <a16:creationId xmlns:a16="http://schemas.microsoft.com/office/drawing/2014/main" id="{16784574-53C3-7A66-9E37-03FBD2CE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6" name="AutoShape 93">
            <a:extLst>
              <a:ext uri="{FF2B5EF4-FFF2-40B4-BE49-F238E27FC236}">
                <a16:creationId xmlns:a16="http://schemas.microsoft.com/office/drawing/2014/main" id="{AFB522B5-2148-CE31-801A-F26FFAE4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7" name="AutoShape 94">
            <a:extLst>
              <a:ext uri="{FF2B5EF4-FFF2-40B4-BE49-F238E27FC236}">
                <a16:creationId xmlns:a16="http://schemas.microsoft.com/office/drawing/2014/main" id="{04A1B535-9AE9-CE2E-6B1A-19331DB1E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8" name="AutoShape 95">
            <a:extLst>
              <a:ext uri="{FF2B5EF4-FFF2-40B4-BE49-F238E27FC236}">
                <a16:creationId xmlns:a16="http://schemas.microsoft.com/office/drawing/2014/main" id="{6C97B604-FD48-7498-15EB-495A7930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9" name="AutoShape 96">
            <a:extLst>
              <a:ext uri="{FF2B5EF4-FFF2-40B4-BE49-F238E27FC236}">
                <a16:creationId xmlns:a16="http://schemas.microsoft.com/office/drawing/2014/main" id="{ED57C2DA-8E45-61A8-3477-0EB840767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0" name="AutoShape 97">
            <a:extLst>
              <a:ext uri="{FF2B5EF4-FFF2-40B4-BE49-F238E27FC236}">
                <a16:creationId xmlns:a16="http://schemas.microsoft.com/office/drawing/2014/main" id="{C98B72D3-B620-D74D-BD46-D4272F140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1" name="AutoShape 98">
            <a:extLst>
              <a:ext uri="{FF2B5EF4-FFF2-40B4-BE49-F238E27FC236}">
                <a16:creationId xmlns:a16="http://schemas.microsoft.com/office/drawing/2014/main" id="{DD30C327-A417-B253-7E2A-78463EBA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2" name="AutoShape 99">
            <a:extLst>
              <a:ext uri="{FF2B5EF4-FFF2-40B4-BE49-F238E27FC236}">
                <a16:creationId xmlns:a16="http://schemas.microsoft.com/office/drawing/2014/main" id="{1B7953E7-7A37-C350-E558-3EFEE29E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82">
            <a:extLst>
              <a:ext uri="{FF2B5EF4-FFF2-40B4-BE49-F238E27FC236}">
                <a16:creationId xmlns:a16="http://schemas.microsoft.com/office/drawing/2014/main" id="{49499663-3D04-7D56-E73B-3B98089D1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83">
            <a:extLst>
              <a:ext uri="{FF2B5EF4-FFF2-40B4-BE49-F238E27FC236}">
                <a16:creationId xmlns:a16="http://schemas.microsoft.com/office/drawing/2014/main" id="{5E3F73E0-37FC-2F9D-6C53-D462B3C71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8" name="Text Box 84">
            <a:extLst>
              <a:ext uri="{FF2B5EF4-FFF2-40B4-BE49-F238E27FC236}">
                <a16:creationId xmlns:a16="http://schemas.microsoft.com/office/drawing/2014/main" id="{5B1C2907-C65E-D905-C1BE-A86E00087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9" name="Text Box 85">
            <a:extLst>
              <a:ext uri="{FF2B5EF4-FFF2-40B4-BE49-F238E27FC236}">
                <a16:creationId xmlns:a16="http://schemas.microsoft.com/office/drawing/2014/main" id="{D8B7064C-080D-0456-A52F-F4452D2FD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3659533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9D39B-AA36-4F2C-A33F-B1822735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449631A-BDC2-2E08-1E92-569E130D7F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5204936"/>
            <a:ext cx="8534400" cy="10434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/>
              <a:t>Stall = (</a:t>
            </a:r>
            <a:r>
              <a:rPr lang="en-US" sz="2000" dirty="0" err="1"/>
              <a:t>X.IN.Operation</a:t>
            </a:r>
            <a:r>
              <a:rPr lang="en-US" sz="2000" dirty="0"/>
              <a:t> == LOAD) &amp;&amp;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(   (D.IN.RegSrc1 == </a:t>
            </a:r>
            <a:r>
              <a:rPr lang="en-US" sz="2000" dirty="0" err="1"/>
              <a:t>X.IN.RegDest</a:t>
            </a:r>
            <a:r>
              <a:rPr lang="en-US" sz="2000" dirty="0"/>
              <a:t>) || 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     (</a:t>
            </a:r>
            <a:r>
              <a:rPr lang="en-US" sz="2000" dirty="0">
                <a:solidFill>
                  <a:srgbClr val="000000"/>
                </a:solidFill>
              </a:rPr>
              <a:t>(D.IN.RegSrc2 == </a:t>
            </a:r>
            <a:r>
              <a:rPr lang="en-US" sz="2000" dirty="0" err="1">
                <a:solidFill>
                  <a:srgbClr val="000000"/>
                </a:solidFill>
              </a:rPr>
              <a:t>X.IN.RegDest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/>
              <a:t>)  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87414-EA27-EEF5-A0E1-3DD7915C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3AB2F850-745A-46E2-2687-3469F3263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Stalling on load-to-use dependences</a:t>
            </a:r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3C8F9E7F-8AC7-06A8-B5EA-8204C037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21863" name="AutoShape 5">
            <a:extLst>
              <a:ext uri="{FF2B5EF4-FFF2-40B4-BE49-F238E27FC236}">
                <a16:creationId xmlns:a16="http://schemas.microsoft.com/office/drawing/2014/main" id="{60DB1516-32F3-2851-637C-F0CA5B54A7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Freeform 6">
            <a:extLst>
              <a:ext uri="{FF2B5EF4-FFF2-40B4-BE49-F238E27FC236}">
                <a16:creationId xmlns:a16="http://schemas.microsoft.com/office/drawing/2014/main" id="{D5647B23-1620-8927-9ADA-E8C11A33EA46}"/>
              </a:ext>
            </a:extLst>
          </p:cNvPr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88 h 768"/>
              <a:gd name="T4" fmla="*/ 85 w 384"/>
              <a:gd name="T5" fmla="*/ 386 h 768"/>
              <a:gd name="T6" fmla="*/ 0 w 384"/>
              <a:gd name="T7" fmla="*/ 480 h 768"/>
              <a:gd name="T8" fmla="*/ 0 w 384"/>
              <a:gd name="T9" fmla="*/ 768 h 768"/>
              <a:gd name="T10" fmla="*/ 384 w 384"/>
              <a:gd name="T11" fmla="*/ 576 h 768"/>
              <a:gd name="T12" fmla="*/ 384 w 384"/>
              <a:gd name="T13" fmla="*/ 192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7">
            <a:extLst>
              <a:ext uri="{FF2B5EF4-FFF2-40B4-BE49-F238E27FC236}">
                <a16:creationId xmlns:a16="http://schemas.microsoft.com/office/drawing/2014/main" id="{DA536C88-1DE5-4433-96B8-C2832ABF2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8">
            <a:extLst>
              <a:ext uri="{FF2B5EF4-FFF2-40B4-BE49-F238E27FC236}">
                <a16:creationId xmlns:a16="http://schemas.microsoft.com/office/drawing/2014/main" id="{CBDB9A5F-1335-5FF6-72DA-E79ADA02B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9">
            <a:extLst>
              <a:ext uri="{FF2B5EF4-FFF2-40B4-BE49-F238E27FC236}">
                <a16:creationId xmlns:a16="http://schemas.microsoft.com/office/drawing/2014/main" id="{FD4E2FDB-9577-CD54-166F-5981CB091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AutoShape 10">
            <a:extLst>
              <a:ext uri="{FF2B5EF4-FFF2-40B4-BE49-F238E27FC236}">
                <a16:creationId xmlns:a16="http://schemas.microsoft.com/office/drawing/2014/main" id="{2E50BAF4-EA31-7CFA-0650-88BA97F073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11">
            <a:extLst>
              <a:ext uri="{FF2B5EF4-FFF2-40B4-BE49-F238E27FC236}">
                <a16:creationId xmlns:a16="http://schemas.microsoft.com/office/drawing/2014/main" id="{78CFD8CC-4117-9C2C-29D5-9D22ED233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AutoShape 12">
            <a:extLst>
              <a:ext uri="{FF2B5EF4-FFF2-40B4-BE49-F238E27FC236}">
                <a16:creationId xmlns:a16="http://schemas.microsoft.com/office/drawing/2014/main" id="{AC9D0B32-A3C0-D81B-3020-CD8846884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1871" name="Text Box 13">
            <a:extLst>
              <a:ext uri="{FF2B5EF4-FFF2-40B4-BE49-F238E27FC236}">
                <a16:creationId xmlns:a16="http://schemas.microsoft.com/office/drawing/2014/main" id="{FE02A214-8763-B948-10BB-1B3D48C9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21872" name="Text Box 14">
            <a:extLst>
              <a:ext uri="{FF2B5EF4-FFF2-40B4-BE49-F238E27FC236}">
                <a16:creationId xmlns:a16="http://schemas.microsoft.com/office/drawing/2014/main" id="{090E35F1-A164-3AC4-DD4E-E452671C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21873" name="Text Box 15">
            <a:extLst>
              <a:ext uri="{FF2B5EF4-FFF2-40B4-BE49-F238E27FC236}">
                <a16:creationId xmlns:a16="http://schemas.microsoft.com/office/drawing/2014/main" id="{5CAC946C-8EC3-D03E-F53C-2CEA6F76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4" name="Rectangle 16">
            <a:extLst>
              <a:ext uri="{FF2B5EF4-FFF2-40B4-BE49-F238E27FC236}">
                <a16:creationId xmlns:a16="http://schemas.microsoft.com/office/drawing/2014/main" id="{E03EF902-48D5-C923-E8BB-E0718DFD6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1875" name="AutoShape 17">
            <a:extLst>
              <a:ext uri="{FF2B5EF4-FFF2-40B4-BE49-F238E27FC236}">
                <a16:creationId xmlns:a16="http://schemas.microsoft.com/office/drawing/2014/main" id="{104A91D3-94D6-B5EE-173C-128D8A72CA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6" name="Line 18">
            <a:extLst>
              <a:ext uri="{FF2B5EF4-FFF2-40B4-BE49-F238E27FC236}">
                <a16:creationId xmlns:a16="http://schemas.microsoft.com/office/drawing/2014/main" id="{1ACBEBA5-95A5-F3B8-3480-E9E3FDA58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7" name="Text Box 19">
            <a:extLst>
              <a:ext uri="{FF2B5EF4-FFF2-40B4-BE49-F238E27FC236}">
                <a16:creationId xmlns:a16="http://schemas.microsoft.com/office/drawing/2014/main" id="{95578CEE-60AE-DC40-6244-E148DEA6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1878" name="Text Box 20">
            <a:extLst>
              <a:ext uri="{FF2B5EF4-FFF2-40B4-BE49-F238E27FC236}">
                <a16:creationId xmlns:a16="http://schemas.microsoft.com/office/drawing/2014/main" id="{A0F73829-FCA2-6472-78FA-9D8BDF0F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9" name="Line 21">
            <a:extLst>
              <a:ext uri="{FF2B5EF4-FFF2-40B4-BE49-F238E27FC236}">
                <a16:creationId xmlns:a16="http://schemas.microsoft.com/office/drawing/2014/main" id="{9B6D227B-F90B-F053-4B76-2CC4C4826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0" name="AutoShape 22">
            <a:extLst>
              <a:ext uri="{FF2B5EF4-FFF2-40B4-BE49-F238E27FC236}">
                <a16:creationId xmlns:a16="http://schemas.microsoft.com/office/drawing/2014/main" id="{F11713F6-9012-BC86-B10D-BF4EBA1A49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1" name="Rectangle 23">
            <a:extLst>
              <a:ext uri="{FF2B5EF4-FFF2-40B4-BE49-F238E27FC236}">
                <a16:creationId xmlns:a16="http://schemas.microsoft.com/office/drawing/2014/main" id="{73C56E2D-519E-3A87-A394-6DF5DC1D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2" name="AutoShape 24">
            <a:extLst>
              <a:ext uri="{FF2B5EF4-FFF2-40B4-BE49-F238E27FC236}">
                <a16:creationId xmlns:a16="http://schemas.microsoft.com/office/drawing/2014/main" id="{E6B2C41E-007F-A7BE-D3A4-1FABCD353D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3" name="Rectangle 25">
            <a:extLst>
              <a:ext uri="{FF2B5EF4-FFF2-40B4-BE49-F238E27FC236}">
                <a16:creationId xmlns:a16="http://schemas.microsoft.com/office/drawing/2014/main" id="{A949640B-C10D-B225-B571-97403CB88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4" name="AutoShape 26">
            <a:extLst>
              <a:ext uri="{FF2B5EF4-FFF2-40B4-BE49-F238E27FC236}">
                <a16:creationId xmlns:a16="http://schemas.microsoft.com/office/drawing/2014/main" id="{7BC244D7-4DD3-A492-2D84-4823137DFB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5" name="Rectangle 27">
            <a:extLst>
              <a:ext uri="{FF2B5EF4-FFF2-40B4-BE49-F238E27FC236}">
                <a16:creationId xmlns:a16="http://schemas.microsoft.com/office/drawing/2014/main" id="{F089704A-7DF8-8E10-6FA4-B83BC0CD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6" name="AutoShape 28">
            <a:extLst>
              <a:ext uri="{FF2B5EF4-FFF2-40B4-BE49-F238E27FC236}">
                <a16:creationId xmlns:a16="http://schemas.microsoft.com/office/drawing/2014/main" id="{03B3963A-A45B-7089-BD49-FB8435CF539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7" name="Line 29">
            <a:extLst>
              <a:ext uri="{FF2B5EF4-FFF2-40B4-BE49-F238E27FC236}">
                <a16:creationId xmlns:a16="http://schemas.microsoft.com/office/drawing/2014/main" id="{D10E6FA2-7D3F-910A-124A-64297CBB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8" name="Rectangle 30">
            <a:extLst>
              <a:ext uri="{FF2B5EF4-FFF2-40B4-BE49-F238E27FC236}">
                <a16:creationId xmlns:a16="http://schemas.microsoft.com/office/drawing/2014/main" id="{3DAE0EA9-DE96-1AAD-9B56-E6A0C1235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9" name="AutoShape 31">
            <a:extLst>
              <a:ext uri="{FF2B5EF4-FFF2-40B4-BE49-F238E27FC236}">
                <a16:creationId xmlns:a16="http://schemas.microsoft.com/office/drawing/2014/main" id="{457424D5-B9DB-CBE0-E64A-CEC45A0B9C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0" name="Line 32">
            <a:extLst>
              <a:ext uri="{FF2B5EF4-FFF2-40B4-BE49-F238E27FC236}">
                <a16:creationId xmlns:a16="http://schemas.microsoft.com/office/drawing/2014/main" id="{5613148D-9251-A3AC-BA6A-D1D629997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1" name="Line 33">
            <a:extLst>
              <a:ext uri="{FF2B5EF4-FFF2-40B4-BE49-F238E27FC236}">
                <a16:creationId xmlns:a16="http://schemas.microsoft.com/office/drawing/2014/main" id="{A71FEBC7-11ED-D963-6D94-6853906EA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2" name="Line 34">
            <a:extLst>
              <a:ext uri="{FF2B5EF4-FFF2-40B4-BE49-F238E27FC236}">
                <a16:creationId xmlns:a16="http://schemas.microsoft.com/office/drawing/2014/main" id="{E3480D0B-25A8-EBBE-01AA-A382C9CA7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3" name="Line 35">
            <a:extLst>
              <a:ext uri="{FF2B5EF4-FFF2-40B4-BE49-F238E27FC236}">
                <a16:creationId xmlns:a16="http://schemas.microsoft.com/office/drawing/2014/main" id="{B17C0868-F798-FDBC-F92F-382BFC326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4" name="Line 36">
            <a:extLst>
              <a:ext uri="{FF2B5EF4-FFF2-40B4-BE49-F238E27FC236}">
                <a16:creationId xmlns:a16="http://schemas.microsoft.com/office/drawing/2014/main" id="{DAEBB6A1-A13F-5EBC-64AC-A71396807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19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5" name="Freeform 37">
            <a:extLst>
              <a:ext uri="{FF2B5EF4-FFF2-40B4-BE49-F238E27FC236}">
                <a16:creationId xmlns:a16="http://schemas.microsoft.com/office/drawing/2014/main" id="{D419CDA5-B30F-DB5E-3355-F27D54312F4F}"/>
              </a:ext>
            </a:extLst>
          </p:cNvPr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6" name="Freeform 38">
            <a:extLst>
              <a:ext uri="{FF2B5EF4-FFF2-40B4-BE49-F238E27FC236}">
                <a16:creationId xmlns:a16="http://schemas.microsoft.com/office/drawing/2014/main" id="{94032DA2-3751-E2BF-9782-9C7E5F5A4CAF}"/>
              </a:ext>
            </a:extLst>
          </p:cNvPr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7" name="Line 39">
            <a:extLst>
              <a:ext uri="{FF2B5EF4-FFF2-40B4-BE49-F238E27FC236}">
                <a16:creationId xmlns:a16="http://schemas.microsoft.com/office/drawing/2014/main" id="{89B8AD40-98EF-6D72-C502-3AAFF9D2F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8" name="Line 40">
            <a:extLst>
              <a:ext uri="{FF2B5EF4-FFF2-40B4-BE49-F238E27FC236}">
                <a16:creationId xmlns:a16="http://schemas.microsoft.com/office/drawing/2014/main" id="{0DF60B8C-C0BB-36D8-0021-6C167836E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9" name="Line 41">
            <a:extLst>
              <a:ext uri="{FF2B5EF4-FFF2-40B4-BE49-F238E27FC236}">
                <a16:creationId xmlns:a16="http://schemas.microsoft.com/office/drawing/2014/main" id="{657E8DF8-4E81-9F71-7161-A649ACDAF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0" name="Line 42">
            <a:extLst>
              <a:ext uri="{FF2B5EF4-FFF2-40B4-BE49-F238E27FC236}">
                <a16:creationId xmlns:a16="http://schemas.microsoft.com/office/drawing/2014/main" id="{ABDE5F9A-3BAD-02A0-E8AA-71C0B4CC0A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1" name="Line 43">
            <a:extLst>
              <a:ext uri="{FF2B5EF4-FFF2-40B4-BE49-F238E27FC236}">
                <a16:creationId xmlns:a16="http://schemas.microsoft.com/office/drawing/2014/main" id="{A404F92D-B0C2-020F-BD8E-1155988A31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2" name="Line 44">
            <a:extLst>
              <a:ext uri="{FF2B5EF4-FFF2-40B4-BE49-F238E27FC236}">
                <a16:creationId xmlns:a16="http://schemas.microsoft.com/office/drawing/2014/main" id="{E6859EA7-70B8-5F80-66E0-47E0C3AE3E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3" name="Line 45">
            <a:extLst>
              <a:ext uri="{FF2B5EF4-FFF2-40B4-BE49-F238E27FC236}">
                <a16:creationId xmlns:a16="http://schemas.microsoft.com/office/drawing/2014/main" id="{BFEEC159-1721-D8CD-C8C0-E5BAA37349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4" name="Line 46">
            <a:extLst>
              <a:ext uri="{FF2B5EF4-FFF2-40B4-BE49-F238E27FC236}">
                <a16:creationId xmlns:a16="http://schemas.microsoft.com/office/drawing/2014/main" id="{F801D402-29F8-2E75-16B6-71E5DD309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5" name="Freeform 47">
            <a:extLst>
              <a:ext uri="{FF2B5EF4-FFF2-40B4-BE49-F238E27FC236}">
                <a16:creationId xmlns:a16="http://schemas.microsoft.com/office/drawing/2014/main" id="{BFC21910-7F70-EA81-E5D1-F2B292C34512}"/>
              </a:ext>
            </a:extLst>
          </p:cNvPr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6" name="Line 48">
            <a:extLst>
              <a:ext uri="{FF2B5EF4-FFF2-40B4-BE49-F238E27FC236}">
                <a16:creationId xmlns:a16="http://schemas.microsoft.com/office/drawing/2014/main" id="{A1EF5B27-CB8A-FFC8-F7E1-C39589756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1" name="AutoShape 54">
            <a:extLst>
              <a:ext uri="{FF2B5EF4-FFF2-40B4-BE49-F238E27FC236}">
                <a16:creationId xmlns:a16="http://schemas.microsoft.com/office/drawing/2014/main" id="{7FD99385-1C10-BB32-D52C-1856586E8EE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2" name="Line 55">
            <a:extLst>
              <a:ext uri="{FF2B5EF4-FFF2-40B4-BE49-F238E27FC236}">
                <a16:creationId xmlns:a16="http://schemas.microsoft.com/office/drawing/2014/main" id="{84D7B27F-3258-E0F8-EECA-1E2EA460A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3" name="Freeform 56">
            <a:extLst>
              <a:ext uri="{FF2B5EF4-FFF2-40B4-BE49-F238E27FC236}">
                <a16:creationId xmlns:a16="http://schemas.microsoft.com/office/drawing/2014/main" id="{19BBED5D-9CB8-B135-F8F6-8B07E52CB849}"/>
              </a:ext>
            </a:extLst>
          </p:cNvPr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4" name="Freeform 57">
            <a:extLst>
              <a:ext uri="{FF2B5EF4-FFF2-40B4-BE49-F238E27FC236}">
                <a16:creationId xmlns:a16="http://schemas.microsoft.com/office/drawing/2014/main" id="{2DBD4E2A-71BB-C289-C37A-D0226ACB17C5}"/>
              </a:ext>
            </a:extLst>
          </p:cNvPr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1008 w 1008"/>
              <a:gd name="T1" fmla="*/ 288 h 288"/>
              <a:gd name="T2" fmla="*/ 1008 w 1008"/>
              <a:gd name="T3" fmla="*/ 0 h 288"/>
              <a:gd name="T4" fmla="*/ 0 w 1008"/>
              <a:gd name="T5" fmla="*/ 0 h 288"/>
              <a:gd name="T6" fmla="*/ 0 w 1008"/>
              <a:gd name="T7" fmla="*/ 144 h 288"/>
              <a:gd name="T8" fmla="*/ 144 w 1008"/>
              <a:gd name="T9" fmla="*/ 144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5" name="AutoShape 60">
            <a:extLst>
              <a:ext uri="{FF2B5EF4-FFF2-40B4-BE49-F238E27FC236}">
                <a16:creationId xmlns:a16="http://schemas.microsoft.com/office/drawing/2014/main" id="{52FCEB7F-7A80-175D-B923-44F402DC59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19800" y="26670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6" name="Line 61">
            <a:extLst>
              <a:ext uri="{FF2B5EF4-FFF2-40B4-BE49-F238E27FC236}">
                <a16:creationId xmlns:a16="http://schemas.microsoft.com/office/drawing/2014/main" id="{B9DDFF00-C176-2E7D-9C18-12CA79FCF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19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7" name="Freeform 62">
            <a:extLst>
              <a:ext uri="{FF2B5EF4-FFF2-40B4-BE49-F238E27FC236}">
                <a16:creationId xmlns:a16="http://schemas.microsoft.com/office/drawing/2014/main" id="{87D49A06-1399-F7E3-BBD4-76F60781A4A8}"/>
              </a:ext>
            </a:extLst>
          </p:cNvPr>
          <p:cNvSpPr>
            <a:spLocks/>
          </p:cNvSpPr>
          <p:nvPr/>
        </p:nvSpPr>
        <p:spPr bwMode="auto">
          <a:xfrm>
            <a:off x="5867400" y="1066800"/>
            <a:ext cx="228600" cy="16002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8" name="Freeform 63">
            <a:extLst>
              <a:ext uri="{FF2B5EF4-FFF2-40B4-BE49-F238E27FC236}">
                <a16:creationId xmlns:a16="http://schemas.microsoft.com/office/drawing/2014/main" id="{B07C4F01-14F4-18DD-D90B-E5BBFEBFD218}"/>
              </a:ext>
            </a:extLst>
          </p:cNvPr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4128 w 4272"/>
              <a:gd name="T1" fmla="*/ 528 h 528"/>
              <a:gd name="T2" fmla="*/ 4272 w 4272"/>
              <a:gd name="T3" fmla="*/ 528 h 528"/>
              <a:gd name="T4" fmla="*/ 4272 w 4272"/>
              <a:gd name="T5" fmla="*/ 0 h 528"/>
              <a:gd name="T6" fmla="*/ 0 w 4272"/>
              <a:gd name="T7" fmla="*/ 0 h 528"/>
              <a:gd name="T8" fmla="*/ 0 w 4272"/>
              <a:gd name="T9" fmla="*/ 432 h 528"/>
              <a:gd name="T10" fmla="*/ 144 w 4272"/>
              <a:gd name="T11" fmla="*/ 432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9" name="Freeform 64">
            <a:extLst>
              <a:ext uri="{FF2B5EF4-FFF2-40B4-BE49-F238E27FC236}">
                <a16:creationId xmlns:a16="http://schemas.microsoft.com/office/drawing/2014/main" id="{B5DFA89C-7BAA-9F10-4F46-B35F5D898A5C}"/>
              </a:ext>
            </a:extLst>
          </p:cNvPr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3072 w 3456"/>
              <a:gd name="T1" fmla="*/ 0 h 192"/>
              <a:gd name="T2" fmla="*/ 3456 w 3456"/>
              <a:gd name="T3" fmla="*/ 0 h 192"/>
              <a:gd name="T4" fmla="*/ 3456 w 3456"/>
              <a:gd name="T5" fmla="*/ 192 h 192"/>
              <a:gd name="T6" fmla="*/ 0 w 345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0" name="AutoShape 65">
            <a:extLst>
              <a:ext uri="{FF2B5EF4-FFF2-40B4-BE49-F238E27FC236}">
                <a16:creationId xmlns:a16="http://schemas.microsoft.com/office/drawing/2014/main" id="{24271DD6-60EE-14F6-57CA-C145ED666F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1" name="Freeform 67">
            <a:extLst>
              <a:ext uri="{FF2B5EF4-FFF2-40B4-BE49-F238E27FC236}">
                <a16:creationId xmlns:a16="http://schemas.microsoft.com/office/drawing/2014/main" id="{890EE22E-612D-4614-49F3-7E14C8D720B7}"/>
              </a:ext>
            </a:extLst>
          </p:cNvPr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2" name="Freeform 69">
            <a:extLst>
              <a:ext uri="{FF2B5EF4-FFF2-40B4-BE49-F238E27FC236}">
                <a16:creationId xmlns:a16="http://schemas.microsoft.com/office/drawing/2014/main" id="{A65ECAA6-9460-D804-E35B-8315991A4538}"/>
              </a:ext>
            </a:extLst>
          </p:cNvPr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192 w 192"/>
              <a:gd name="T1" fmla="*/ 0 h 624"/>
              <a:gd name="T2" fmla="*/ 0 w 192"/>
              <a:gd name="T3" fmla="*/ 0 h 624"/>
              <a:gd name="T4" fmla="*/ 0 w 192"/>
              <a:gd name="T5" fmla="*/ 624 h 624"/>
              <a:gd name="T6" fmla="*/ 96 w 192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3" name="Line 70">
            <a:extLst>
              <a:ext uri="{FF2B5EF4-FFF2-40B4-BE49-F238E27FC236}">
                <a16:creationId xmlns:a16="http://schemas.microsoft.com/office/drawing/2014/main" id="{F38D080D-F672-B8E8-FF43-30145D9FA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4" name="Freeform 71">
            <a:extLst>
              <a:ext uri="{FF2B5EF4-FFF2-40B4-BE49-F238E27FC236}">
                <a16:creationId xmlns:a16="http://schemas.microsoft.com/office/drawing/2014/main" id="{C71B8969-1CDF-D8A3-41C0-854C5B3D21C2}"/>
              </a:ext>
            </a:extLst>
          </p:cNvPr>
          <p:cNvSpPr>
            <a:spLocks/>
          </p:cNvSpPr>
          <p:nvPr/>
        </p:nvSpPr>
        <p:spPr bwMode="auto">
          <a:xfrm>
            <a:off x="1905000" y="3581400"/>
            <a:ext cx="3886200" cy="685800"/>
          </a:xfrm>
          <a:custGeom>
            <a:avLst/>
            <a:gdLst>
              <a:gd name="T0" fmla="*/ 912 w 912"/>
              <a:gd name="T1" fmla="*/ 0 h 432"/>
              <a:gd name="T2" fmla="*/ 912 w 912"/>
              <a:gd name="T3" fmla="*/ 336 h 432"/>
              <a:gd name="T4" fmla="*/ 0 w 912"/>
              <a:gd name="T5" fmla="*/ 336 h 432"/>
              <a:gd name="T6" fmla="*/ 0 w 912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5" name="Freeform 72">
            <a:extLst>
              <a:ext uri="{FF2B5EF4-FFF2-40B4-BE49-F238E27FC236}">
                <a16:creationId xmlns:a16="http://schemas.microsoft.com/office/drawing/2014/main" id="{0D46A3EC-1636-9643-EBDD-4354D81B808B}"/>
              </a:ext>
            </a:extLst>
          </p:cNvPr>
          <p:cNvSpPr>
            <a:spLocks/>
          </p:cNvSpPr>
          <p:nvPr/>
        </p:nvSpPr>
        <p:spPr bwMode="auto">
          <a:xfrm>
            <a:off x="1676400" y="3581400"/>
            <a:ext cx="2133600" cy="685800"/>
          </a:xfrm>
          <a:custGeom>
            <a:avLst/>
            <a:gdLst>
              <a:gd name="T0" fmla="*/ 1056 w 1056"/>
              <a:gd name="T1" fmla="*/ 0 h 432"/>
              <a:gd name="T2" fmla="*/ 1056 w 1056"/>
              <a:gd name="T3" fmla="*/ 288 h 432"/>
              <a:gd name="T4" fmla="*/ 0 w 1056"/>
              <a:gd name="T5" fmla="*/ 288 h 432"/>
              <a:gd name="T6" fmla="*/ 0 w 1056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6" name="Text Box 73">
            <a:extLst>
              <a:ext uri="{FF2B5EF4-FFF2-40B4-BE49-F238E27FC236}">
                <a16:creationId xmlns:a16="http://schemas.microsoft.com/office/drawing/2014/main" id="{AC34B896-ADA4-E805-DBC1-3ED23E6C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822" y="4756666"/>
            <a:ext cx="14189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121927" name="Freeform 74">
            <a:extLst>
              <a:ext uri="{FF2B5EF4-FFF2-40B4-BE49-F238E27FC236}">
                <a16:creationId xmlns:a16="http://schemas.microsoft.com/office/drawing/2014/main" id="{4978A469-1831-CD67-109D-1579B4F3146F}"/>
              </a:ext>
            </a:extLst>
          </p:cNvPr>
          <p:cNvSpPr>
            <a:spLocks/>
          </p:cNvSpPr>
          <p:nvPr/>
        </p:nvSpPr>
        <p:spPr bwMode="auto">
          <a:xfrm>
            <a:off x="2133600" y="3810000"/>
            <a:ext cx="838200" cy="609600"/>
          </a:xfrm>
          <a:custGeom>
            <a:avLst/>
            <a:gdLst>
              <a:gd name="T0" fmla="*/ 0 w 480"/>
              <a:gd name="T1" fmla="*/ 480 h 480"/>
              <a:gd name="T2" fmla="*/ 480 w 480"/>
              <a:gd name="T3" fmla="*/ 480 h 480"/>
              <a:gd name="T4" fmla="*/ 480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8" name="Line 75">
            <a:extLst>
              <a:ext uri="{FF2B5EF4-FFF2-40B4-BE49-F238E27FC236}">
                <a16:creationId xmlns:a16="http://schemas.microsoft.com/office/drawing/2014/main" id="{42AC71BF-2FE8-7958-4044-0A1B56912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9" name="AutoShape 76">
            <a:extLst>
              <a:ext uri="{FF2B5EF4-FFF2-40B4-BE49-F238E27FC236}">
                <a16:creationId xmlns:a16="http://schemas.microsoft.com/office/drawing/2014/main" id="{A67A2788-ED34-0260-32E0-0F9B2C6C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stall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21930" name="Freeform 77">
            <a:extLst>
              <a:ext uri="{FF2B5EF4-FFF2-40B4-BE49-F238E27FC236}">
                <a16:creationId xmlns:a16="http://schemas.microsoft.com/office/drawing/2014/main" id="{D8864741-4FE6-B7C3-48E2-38E4362BC791}"/>
              </a:ext>
            </a:extLst>
          </p:cNvPr>
          <p:cNvSpPr>
            <a:spLocks/>
          </p:cNvSpPr>
          <p:nvPr/>
        </p:nvSpPr>
        <p:spPr bwMode="auto">
          <a:xfrm>
            <a:off x="1143000" y="3733800"/>
            <a:ext cx="1828800" cy="914400"/>
          </a:xfrm>
          <a:custGeom>
            <a:avLst/>
            <a:gdLst>
              <a:gd name="T0" fmla="*/ 1392 w 1392"/>
              <a:gd name="T1" fmla="*/ 480 h 720"/>
              <a:gd name="T2" fmla="*/ 1392 w 1392"/>
              <a:gd name="T3" fmla="*/ 720 h 720"/>
              <a:gd name="T4" fmla="*/ 0 w 1392"/>
              <a:gd name="T5" fmla="*/ 720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1" name="Freeform 78">
            <a:extLst>
              <a:ext uri="{FF2B5EF4-FFF2-40B4-BE49-F238E27FC236}">
                <a16:creationId xmlns:a16="http://schemas.microsoft.com/office/drawing/2014/main" id="{7C433F5A-65A5-7269-0F8E-C48E36CDD0B8}"/>
              </a:ext>
            </a:extLst>
          </p:cNvPr>
          <p:cNvSpPr>
            <a:spLocks/>
          </p:cNvSpPr>
          <p:nvPr/>
        </p:nvSpPr>
        <p:spPr bwMode="auto">
          <a:xfrm>
            <a:off x="381000" y="3733800"/>
            <a:ext cx="838200" cy="914400"/>
          </a:xfrm>
          <a:custGeom>
            <a:avLst/>
            <a:gdLst>
              <a:gd name="T0" fmla="*/ 624 w 624"/>
              <a:gd name="T1" fmla="*/ 672 h 672"/>
              <a:gd name="T2" fmla="*/ 0 w 624"/>
              <a:gd name="T3" fmla="*/ 672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2" name="Line 79">
            <a:extLst>
              <a:ext uri="{FF2B5EF4-FFF2-40B4-BE49-F238E27FC236}">
                <a16:creationId xmlns:a16="http://schemas.microsoft.com/office/drawing/2014/main" id="{72BD5A11-2321-2D0A-1899-A3726AC1F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814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3" name="AutoShape 80">
            <a:extLst>
              <a:ext uri="{FF2B5EF4-FFF2-40B4-BE49-F238E27FC236}">
                <a16:creationId xmlns:a16="http://schemas.microsoft.com/office/drawing/2014/main" id="{FD0807AB-8E79-726E-7F71-58438F6F8A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9400" y="3581400"/>
            <a:ext cx="304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4" name="Line 81">
            <a:extLst>
              <a:ext uri="{FF2B5EF4-FFF2-40B4-BE49-F238E27FC236}">
                <a16:creationId xmlns:a16="http://schemas.microsoft.com/office/drawing/2014/main" id="{9152A901-23C4-9249-E77B-6921AF6BF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5" name="Text Box 82">
            <a:extLst>
              <a:ext uri="{FF2B5EF4-FFF2-40B4-BE49-F238E27FC236}">
                <a16:creationId xmlns:a16="http://schemas.microsoft.com/office/drawing/2014/main" id="{CD4C9B84-B8E4-2F8C-ECF8-03C340E4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443" y="35194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1936" name="AutoShape 83">
            <a:extLst>
              <a:ext uri="{FF2B5EF4-FFF2-40B4-BE49-F238E27FC236}">
                <a16:creationId xmlns:a16="http://schemas.microsoft.com/office/drawing/2014/main" id="{08CB52D3-7391-7EA0-3BBC-D40634C2553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247900" y="45339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7" name="AutoShape 84">
            <a:extLst>
              <a:ext uri="{FF2B5EF4-FFF2-40B4-BE49-F238E27FC236}">
                <a16:creationId xmlns:a16="http://schemas.microsoft.com/office/drawing/2014/main" id="{29690704-9553-92A3-282C-854558BC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8" name="Text Box 85">
            <a:extLst>
              <a:ext uri="{FF2B5EF4-FFF2-40B4-BE49-F238E27FC236}">
                <a16:creationId xmlns:a16="http://schemas.microsoft.com/office/drawing/2014/main" id="{EB1C1C4C-6F40-04C2-D675-9A78BD0C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686" y="4756666"/>
            <a:ext cx="1531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x4,x2,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</a:p>
        </p:txBody>
      </p:sp>
      <p:sp>
        <p:nvSpPr>
          <p:cNvPr id="121943" name="Line 90">
            <a:extLst>
              <a:ext uri="{FF2B5EF4-FFF2-40B4-BE49-F238E27FC236}">
                <a16:creationId xmlns:a16="http://schemas.microsoft.com/office/drawing/2014/main" id="{4DBD2B3E-4268-2B6C-8945-1A3829675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581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4" name="AutoShape 91">
            <a:extLst>
              <a:ext uri="{FF2B5EF4-FFF2-40B4-BE49-F238E27FC236}">
                <a16:creationId xmlns:a16="http://schemas.microsoft.com/office/drawing/2014/main" id="{BBA04F16-14A0-0FFB-DFCB-D085765AE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5" name="AutoShape 92">
            <a:extLst>
              <a:ext uri="{FF2B5EF4-FFF2-40B4-BE49-F238E27FC236}">
                <a16:creationId xmlns:a16="http://schemas.microsoft.com/office/drawing/2014/main" id="{E7E52A6E-897B-9FA8-B06B-346D92237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6" name="AutoShape 93">
            <a:extLst>
              <a:ext uri="{FF2B5EF4-FFF2-40B4-BE49-F238E27FC236}">
                <a16:creationId xmlns:a16="http://schemas.microsoft.com/office/drawing/2014/main" id="{C7C42015-85D5-AC7E-518B-0B260780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7" name="AutoShape 94">
            <a:extLst>
              <a:ext uri="{FF2B5EF4-FFF2-40B4-BE49-F238E27FC236}">
                <a16:creationId xmlns:a16="http://schemas.microsoft.com/office/drawing/2014/main" id="{5049B98E-54CC-13D1-82F5-1A932ED0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8" name="AutoShape 95">
            <a:extLst>
              <a:ext uri="{FF2B5EF4-FFF2-40B4-BE49-F238E27FC236}">
                <a16:creationId xmlns:a16="http://schemas.microsoft.com/office/drawing/2014/main" id="{92CB0D4B-4B42-A432-449A-9491A2851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9" name="AutoShape 96">
            <a:extLst>
              <a:ext uri="{FF2B5EF4-FFF2-40B4-BE49-F238E27FC236}">
                <a16:creationId xmlns:a16="http://schemas.microsoft.com/office/drawing/2014/main" id="{CFA6DB0F-252A-A296-C8E4-EB404369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0" name="AutoShape 97">
            <a:extLst>
              <a:ext uri="{FF2B5EF4-FFF2-40B4-BE49-F238E27FC236}">
                <a16:creationId xmlns:a16="http://schemas.microsoft.com/office/drawing/2014/main" id="{ED6805CC-21D3-2C36-8A8B-65D5043A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1" name="AutoShape 98">
            <a:extLst>
              <a:ext uri="{FF2B5EF4-FFF2-40B4-BE49-F238E27FC236}">
                <a16:creationId xmlns:a16="http://schemas.microsoft.com/office/drawing/2014/main" id="{E47EC522-44B4-E02F-CD8F-541F1A64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2" name="AutoShape 99">
            <a:extLst>
              <a:ext uri="{FF2B5EF4-FFF2-40B4-BE49-F238E27FC236}">
                <a16:creationId xmlns:a16="http://schemas.microsoft.com/office/drawing/2014/main" id="{70B72DA1-172D-088B-0403-44362CB6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82">
            <a:extLst>
              <a:ext uri="{FF2B5EF4-FFF2-40B4-BE49-F238E27FC236}">
                <a16:creationId xmlns:a16="http://schemas.microsoft.com/office/drawing/2014/main" id="{26266880-BF28-76A9-45E2-244F07616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83">
            <a:extLst>
              <a:ext uri="{FF2B5EF4-FFF2-40B4-BE49-F238E27FC236}">
                <a16:creationId xmlns:a16="http://schemas.microsoft.com/office/drawing/2014/main" id="{6D9778B4-3F86-23E4-99B8-C405FF6B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8" name="Text Box 84">
            <a:extLst>
              <a:ext uri="{FF2B5EF4-FFF2-40B4-BE49-F238E27FC236}">
                <a16:creationId xmlns:a16="http://schemas.microsoft.com/office/drawing/2014/main" id="{080B1700-A5A5-9345-AF38-0ADB175F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9" name="Text Box 85">
            <a:extLst>
              <a:ext uri="{FF2B5EF4-FFF2-40B4-BE49-F238E27FC236}">
                <a16:creationId xmlns:a16="http://schemas.microsoft.com/office/drawing/2014/main" id="{64EC06CA-D72C-8115-1E67-44E82FF2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4" name="Text Box 73">
            <a:extLst>
              <a:ext uri="{FF2B5EF4-FFF2-40B4-BE49-F238E27FC236}">
                <a16:creationId xmlns:a16="http://schemas.microsoft.com/office/drawing/2014/main" id="{AE85BC66-C142-A9AD-BB56-74B8212E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412" y="4756666"/>
            <a:ext cx="5212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327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8757-B55A-1494-388E-7C8E4F02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0C266466-08BA-E5EC-001F-D1286FBC85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5204936"/>
            <a:ext cx="8534400" cy="10434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/>
              <a:t>Stall = (</a:t>
            </a:r>
            <a:r>
              <a:rPr lang="en-US" sz="2000" dirty="0" err="1"/>
              <a:t>X.IN.Operation</a:t>
            </a:r>
            <a:r>
              <a:rPr lang="en-US" sz="2000" dirty="0"/>
              <a:t> == LOAD) &amp;&amp;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(   (D.IN.RegSrc1 == </a:t>
            </a:r>
            <a:r>
              <a:rPr lang="en-US" sz="2000" dirty="0" err="1"/>
              <a:t>X.IN.RegDest</a:t>
            </a:r>
            <a:r>
              <a:rPr lang="en-US" sz="2000" dirty="0"/>
              <a:t>) || 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     (</a:t>
            </a:r>
            <a:r>
              <a:rPr lang="en-US" sz="2000" dirty="0">
                <a:solidFill>
                  <a:srgbClr val="000000"/>
                </a:solidFill>
              </a:rPr>
              <a:t>(D.IN.RegSrc2 == </a:t>
            </a:r>
            <a:r>
              <a:rPr lang="en-US" sz="2000" dirty="0" err="1">
                <a:solidFill>
                  <a:srgbClr val="000000"/>
                </a:solidFill>
              </a:rPr>
              <a:t>X.IN.RegDest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/>
              <a:t>)  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F2A20-E062-B6DE-14F9-0163C47E9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E7F12CAE-D9F9-5722-EDD8-BFBA00100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Stalling on load-to-use dependences</a:t>
            </a:r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1DFA9D34-4C23-10EB-AFC8-746476512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21863" name="AutoShape 5">
            <a:extLst>
              <a:ext uri="{FF2B5EF4-FFF2-40B4-BE49-F238E27FC236}">
                <a16:creationId xmlns:a16="http://schemas.microsoft.com/office/drawing/2014/main" id="{B2F1CB24-FE54-0001-F2E8-32EB2D20BBF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Freeform 6">
            <a:extLst>
              <a:ext uri="{FF2B5EF4-FFF2-40B4-BE49-F238E27FC236}">
                <a16:creationId xmlns:a16="http://schemas.microsoft.com/office/drawing/2014/main" id="{BC85668C-C684-B239-3A81-6BFF6DF62E9C}"/>
              </a:ext>
            </a:extLst>
          </p:cNvPr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88 h 768"/>
              <a:gd name="T4" fmla="*/ 85 w 384"/>
              <a:gd name="T5" fmla="*/ 386 h 768"/>
              <a:gd name="T6" fmla="*/ 0 w 384"/>
              <a:gd name="T7" fmla="*/ 480 h 768"/>
              <a:gd name="T8" fmla="*/ 0 w 384"/>
              <a:gd name="T9" fmla="*/ 768 h 768"/>
              <a:gd name="T10" fmla="*/ 384 w 384"/>
              <a:gd name="T11" fmla="*/ 576 h 768"/>
              <a:gd name="T12" fmla="*/ 384 w 384"/>
              <a:gd name="T13" fmla="*/ 192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7">
            <a:extLst>
              <a:ext uri="{FF2B5EF4-FFF2-40B4-BE49-F238E27FC236}">
                <a16:creationId xmlns:a16="http://schemas.microsoft.com/office/drawing/2014/main" id="{F58987EB-4518-9630-A35C-2999086EE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8">
            <a:extLst>
              <a:ext uri="{FF2B5EF4-FFF2-40B4-BE49-F238E27FC236}">
                <a16:creationId xmlns:a16="http://schemas.microsoft.com/office/drawing/2014/main" id="{31F3CFE6-E9A0-8BAD-B8E6-D435016BC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9">
            <a:extLst>
              <a:ext uri="{FF2B5EF4-FFF2-40B4-BE49-F238E27FC236}">
                <a16:creationId xmlns:a16="http://schemas.microsoft.com/office/drawing/2014/main" id="{F8FD170A-9E49-8105-7F0B-1C99A34B8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AutoShape 10">
            <a:extLst>
              <a:ext uri="{FF2B5EF4-FFF2-40B4-BE49-F238E27FC236}">
                <a16:creationId xmlns:a16="http://schemas.microsoft.com/office/drawing/2014/main" id="{00EBF02A-783E-EB1F-84BE-89A1D1854C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11">
            <a:extLst>
              <a:ext uri="{FF2B5EF4-FFF2-40B4-BE49-F238E27FC236}">
                <a16:creationId xmlns:a16="http://schemas.microsoft.com/office/drawing/2014/main" id="{0E7AFD35-D373-F5FB-DE79-9FE07AF14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AutoShape 12">
            <a:extLst>
              <a:ext uri="{FF2B5EF4-FFF2-40B4-BE49-F238E27FC236}">
                <a16:creationId xmlns:a16="http://schemas.microsoft.com/office/drawing/2014/main" id="{8724BFBE-E0B0-9938-4B8F-BD78FA7E5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1871" name="Text Box 13">
            <a:extLst>
              <a:ext uri="{FF2B5EF4-FFF2-40B4-BE49-F238E27FC236}">
                <a16:creationId xmlns:a16="http://schemas.microsoft.com/office/drawing/2014/main" id="{033F6873-8745-4AFC-E7EA-F66CDEAAF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21872" name="Text Box 14">
            <a:extLst>
              <a:ext uri="{FF2B5EF4-FFF2-40B4-BE49-F238E27FC236}">
                <a16:creationId xmlns:a16="http://schemas.microsoft.com/office/drawing/2014/main" id="{1FC76A74-0BCF-E4CA-CD3C-68109344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21873" name="Text Box 15">
            <a:extLst>
              <a:ext uri="{FF2B5EF4-FFF2-40B4-BE49-F238E27FC236}">
                <a16:creationId xmlns:a16="http://schemas.microsoft.com/office/drawing/2014/main" id="{56DF3A35-764F-02A9-6116-2028E2A2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4" name="Rectangle 16">
            <a:extLst>
              <a:ext uri="{FF2B5EF4-FFF2-40B4-BE49-F238E27FC236}">
                <a16:creationId xmlns:a16="http://schemas.microsoft.com/office/drawing/2014/main" id="{6E49EF5D-1C1B-1C1B-47CC-2A838ECEF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1875" name="AutoShape 17">
            <a:extLst>
              <a:ext uri="{FF2B5EF4-FFF2-40B4-BE49-F238E27FC236}">
                <a16:creationId xmlns:a16="http://schemas.microsoft.com/office/drawing/2014/main" id="{4DA1D352-BA46-C864-6963-8FFAA31B290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6" name="Line 18">
            <a:extLst>
              <a:ext uri="{FF2B5EF4-FFF2-40B4-BE49-F238E27FC236}">
                <a16:creationId xmlns:a16="http://schemas.microsoft.com/office/drawing/2014/main" id="{DC3BF6E1-B04B-2BF6-442B-72C975F55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7" name="Text Box 19">
            <a:extLst>
              <a:ext uri="{FF2B5EF4-FFF2-40B4-BE49-F238E27FC236}">
                <a16:creationId xmlns:a16="http://schemas.microsoft.com/office/drawing/2014/main" id="{7FAEA16F-B2CD-8A8A-1C94-4C1765A6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1878" name="Text Box 20">
            <a:extLst>
              <a:ext uri="{FF2B5EF4-FFF2-40B4-BE49-F238E27FC236}">
                <a16:creationId xmlns:a16="http://schemas.microsoft.com/office/drawing/2014/main" id="{8BA988DF-388D-0B2D-7125-590AD8E5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9" name="Line 21">
            <a:extLst>
              <a:ext uri="{FF2B5EF4-FFF2-40B4-BE49-F238E27FC236}">
                <a16:creationId xmlns:a16="http://schemas.microsoft.com/office/drawing/2014/main" id="{B532889C-8DD5-C764-2847-2D2249C4F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0" name="AutoShape 22">
            <a:extLst>
              <a:ext uri="{FF2B5EF4-FFF2-40B4-BE49-F238E27FC236}">
                <a16:creationId xmlns:a16="http://schemas.microsoft.com/office/drawing/2014/main" id="{D995C931-3002-1761-8194-51CAC7B6FB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1" name="Rectangle 23">
            <a:extLst>
              <a:ext uri="{FF2B5EF4-FFF2-40B4-BE49-F238E27FC236}">
                <a16:creationId xmlns:a16="http://schemas.microsoft.com/office/drawing/2014/main" id="{1A231D39-5593-14AF-6169-F6BD3EA9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2" name="AutoShape 24">
            <a:extLst>
              <a:ext uri="{FF2B5EF4-FFF2-40B4-BE49-F238E27FC236}">
                <a16:creationId xmlns:a16="http://schemas.microsoft.com/office/drawing/2014/main" id="{5DDF61FB-AB76-111D-CEE4-633BEE7433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3" name="Rectangle 25">
            <a:extLst>
              <a:ext uri="{FF2B5EF4-FFF2-40B4-BE49-F238E27FC236}">
                <a16:creationId xmlns:a16="http://schemas.microsoft.com/office/drawing/2014/main" id="{1541FBEB-510A-58CA-27FC-5ECFDDAFD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4" name="AutoShape 26">
            <a:extLst>
              <a:ext uri="{FF2B5EF4-FFF2-40B4-BE49-F238E27FC236}">
                <a16:creationId xmlns:a16="http://schemas.microsoft.com/office/drawing/2014/main" id="{A4656AD1-8CB8-F1F0-5D63-69C636D61F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5" name="Rectangle 27">
            <a:extLst>
              <a:ext uri="{FF2B5EF4-FFF2-40B4-BE49-F238E27FC236}">
                <a16:creationId xmlns:a16="http://schemas.microsoft.com/office/drawing/2014/main" id="{77FF5E12-282B-5A1D-4DCB-96C0B87D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6" name="AutoShape 28">
            <a:extLst>
              <a:ext uri="{FF2B5EF4-FFF2-40B4-BE49-F238E27FC236}">
                <a16:creationId xmlns:a16="http://schemas.microsoft.com/office/drawing/2014/main" id="{DFEC634D-35FE-0DF1-91C8-259918107FC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7" name="Line 29">
            <a:extLst>
              <a:ext uri="{FF2B5EF4-FFF2-40B4-BE49-F238E27FC236}">
                <a16:creationId xmlns:a16="http://schemas.microsoft.com/office/drawing/2014/main" id="{40D3CF20-5164-AE33-9F5D-35E4B39CB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8" name="Rectangle 30">
            <a:extLst>
              <a:ext uri="{FF2B5EF4-FFF2-40B4-BE49-F238E27FC236}">
                <a16:creationId xmlns:a16="http://schemas.microsoft.com/office/drawing/2014/main" id="{29D02F58-7E65-A803-B475-E4592254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9" name="AutoShape 31">
            <a:extLst>
              <a:ext uri="{FF2B5EF4-FFF2-40B4-BE49-F238E27FC236}">
                <a16:creationId xmlns:a16="http://schemas.microsoft.com/office/drawing/2014/main" id="{C6F94933-91CE-8625-085B-7E155E49C1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0" name="Line 32">
            <a:extLst>
              <a:ext uri="{FF2B5EF4-FFF2-40B4-BE49-F238E27FC236}">
                <a16:creationId xmlns:a16="http://schemas.microsoft.com/office/drawing/2014/main" id="{C2091E85-65D3-2FEF-F7EE-7F4F70B5E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1" name="Line 33">
            <a:extLst>
              <a:ext uri="{FF2B5EF4-FFF2-40B4-BE49-F238E27FC236}">
                <a16:creationId xmlns:a16="http://schemas.microsoft.com/office/drawing/2014/main" id="{BF31E79C-ACF8-F33D-692F-EFF952D8F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2" name="Line 34">
            <a:extLst>
              <a:ext uri="{FF2B5EF4-FFF2-40B4-BE49-F238E27FC236}">
                <a16:creationId xmlns:a16="http://schemas.microsoft.com/office/drawing/2014/main" id="{93AAA91B-7EA4-91DD-6EA1-A6020E33D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3" name="Line 35">
            <a:extLst>
              <a:ext uri="{FF2B5EF4-FFF2-40B4-BE49-F238E27FC236}">
                <a16:creationId xmlns:a16="http://schemas.microsoft.com/office/drawing/2014/main" id="{9823CDC3-6574-C289-C02F-CB4BF5F43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4" name="Line 36">
            <a:extLst>
              <a:ext uri="{FF2B5EF4-FFF2-40B4-BE49-F238E27FC236}">
                <a16:creationId xmlns:a16="http://schemas.microsoft.com/office/drawing/2014/main" id="{067DF7EB-D19F-4AA5-CA8C-F275C9D03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19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5" name="Freeform 37">
            <a:extLst>
              <a:ext uri="{FF2B5EF4-FFF2-40B4-BE49-F238E27FC236}">
                <a16:creationId xmlns:a16="http://schemas.microsoft.com/office/drawing/2014/main" id="{A2153C0E-7FE2-9006-0A63-792C936849A8}"/>
              </a:ext>
            </a:extLst>
          </p:cNvPr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6" name="Freeform 38">
            <a:extLst>
              <a:ext uri="{FF2B5EF4-FFF2-40B4-BE49-F238E27FC236}">
                <a16:creationId xmlns:a16="http://schemas.microsoft.com/office/drawing/2014/main" id="{76D7727F-1F38-3365-3BC3-03CDCC1CA889}"/>
              </a:ext>
            </a:extLst>
          </p:cNvPr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7" name="Line 39">
            <a:extLst>
              <a:ext uri="{FF2B5EF4-FFF2-40B4-BE49-F238E27FC236}">
                <a16:creationId xmlns:a16="http://schemas.microsoft.com/office/drawing/2014/main" id="{7263DB40-5907-ABFE-77F1-FA904AB48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8" name="Line 40">
            <a:extLst>
              <a:ext uri="{FF2B5EF4-FFF2-40B4-BE49-F238E27FC236}">
                <a16:creationId xmlns:a16="http://schemas.microsoft.com/office/drawing/2014/main" id="{947F912E-778F-841F-F243-194990E8B3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9" name="Line 41">
            <a:extLst>
              <a:ext uri="{FF2B5EF4-FFF2-40B4-BE49-F238E27FC236}">
                <a16:creationId xmlns:a16="http://schemas.microsoft.com/office/drawing/2014/main" id="{F66459D5-8C24-9CAF-377F-540E2AB04E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0" name="Line 42">
            <a:extLst>
              <a:ext uri="{FF2B5EF4-FFF2-40B4-BE49-F238E27FC236}">
                <a16:creationId xmlns:a16="http://schemas.microsoft.com/office/drawing/2014/main" id="{4D625185-9367-30D6-339A-71DBAE5D13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1" name="Line 43">
            <a:extLst>
              <a:ext uri="{FF2B5EF4-FFF2-40B4-BE49-F238E27FC236}">
                <a16:creationId xmlns:a16="http://schemas.microsoft.com/office/drawing/2014/main" id="{92D64E4D-1A6B-4FE2-D7B7-A3B64044F1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2" name="Line 44">
            <a:extLst>
              <a:ext uri="{FF2B5EF4-FFF2-40B4-BE49-F238E27FC236}">
                <a16:creationId xmlns:a16="http://schemas.microsoft.com/office/drawing/2014/main" id="{06438369-42DD-EA19-4256-F1DF34EAAE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3" name="Line 45">
            <a:extLst>
              <a:ext uri="{FF2B5EF4-FFF2-40B4-BE49-F238E27FC236}">
                <a16:creationId xmlns:a16="http://schemas.microsoft.com/office/drawing/2014/main" id="{AF81DF47-7684-B5F4-0A5A-89C5938AA7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4" name="Line 46">
            <a:extLst>
              <a:ext uri="{FF2B5EF4-FFF2-40B4-BE49-F238E27FC236}">
                <a16:creationId xmlns:a16="http://schemas.microsoft.com/office/drawing/2014/main" id="{76A21FD4-8939-64C5-FBC5-E430BA6851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5" name="Freeform 47">
            <a:extLst>
              <a:ext uri="{FF2B5EF4-FFF2-40B4-BE49-F238E27FC236}">
                <a16:creationId xmlns:a16="http://schemas.microsoft.com/office/drawing/2014/main" id="{74CBBDE2-AC6A-DE5E-A5F9-00E88D241013}"/>
              </a:ext>
            </a:extLst>
          </p:cNvPr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6" name="Line 48">
            <a:extLst>
              <a:ext uri="{FF2B5EF4-FFF2-40B4-BE49-F238E27FC236}">
                <a16:creationId xmlns:a16="http://schemas.microsoft.com/office/drawing/2014/main" id="{3F73B5C5-7768-1777-B96E-EA02DA7B39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1" name="AutoShape 54">
            <a:extLst>
              <a:ext uri="{FF2B5EF4-FFF2-40B4-BE49-F238E27FC236}">
                <a16:creationId xmlns:a16="http://schemas.microsoft.com/office/drawing/2014/main" id="{D2C892E9-8368-B6E9-DB28-B6C871AB8D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2" name="Line 55">
            <a:extLst>
              <a:ext uri="{FF2B5EF4-FFF2-40B4-BE49-F238E27FC236}">
                <a16:creationId xmlns:a16="http://schemas.microsoft.com/office/drawing/2014/main" id="{2F01A58D-02CB-5896-32E0-91E7CB209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3" name="Freeform 56">
            <a:extLst>
              <a:ext uri="{FF2B5EF4-FFF2-40B4-BE49-F238E27FC236}">
                <a16:creationId xmlns:a16="http://schemas.microsoft.com/office/drawing/2014/main" id="{3F2CBA60-3870-E9B2-57C6-E1656FD436B6}"/>
              </a:ext>
            </a:extLst>
          </p:cNvPr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4" name="Freeform 57">
            <a:extLst>
              <a:ext uri="{FF2B5EF4-FFF2-40B4-BE49-F238E27FC236}">
                <a16:creationId xmlns:a16="http://schemas.microsoft.com/office/drawing/2014/main" id="{19B675F1-C25C-3704-1C1F-456104FBAD19}"/>
              </a:ext>
            </a:extLst>
          </p:cNvPr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1008 w 1008"/>
              <a:gd name="T1" fmla="*/ 288 h 288"/>
              <a:gd name="T2" fmla="*/ 1008 w 1008"/>
              <a:gd name="T3" fmla="*/ 0 h 288"/>
              <a:gd name="T4" fmla="*/ 0 w 1008"/>
              <a:gd name="T5" fmla="*/ 0 h 288"/>
              <a:gd name="T6" fmla="*/ 0 w 1008"/>
              <a:gd name="T7" fmla="*/ 144 h 288"/>
              <a:gd name="T8" fmla="*/ 144 w 1008"/>
              <a:gd name="T9" fmla="*/ 144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5" name="AutoShape 60">
            <a:extLst>
              <a:ext uri="{FF2B5EF4-FFF2-40B4-BE49-F238E27FC236}">
                <a16:creationId xmlns:a16="http://schemas.microsoft.com/office/drawing/2014/main" id="{3CFAA97D-68D0-C3EC-D65A-0FB54E5E97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19800" y="26670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6" name="Line 61">
            <a:extLst>
              <a:ext uri="{FF2B5EF4-FFF2-40B4-BE49-F238E27FC236}">
                <a16:creationId xmlns:a16="http://schemas.microsoft.com/office/drawing/2014/main" id="{505B57F4-1DC3-86E7-2072-5CBB5A2EC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19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7" name="Freeform 62">
            <a:extLst>
              <a:ext uri="{FF2B5EF4-FFF2-40B4-BE49-F238E27FC236}">
                <a16:creationId xmlns:a16="http://schemas.microsoft.com/office/drawing/2014/main" id="{D63A7A62-2EAB-383D-667A-23A514010440}"/>
              </a:ext>
            </a:extLst>
          </p:cNvPr>
          <p:cNvSpPr>
            <a:spLocks/>
          </p:cNvSpPr>
          <p:nvPr/>
        </p:nvSpPr>
        <p:spPr bwMode="auto">
          <a:xfrm>
            <a:off x="5867400" y="1066800"/>
            <a:ext cx="228600" cy="16002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8" name="Freeform 63">
            <a:extLst>
              <a:ext uri="{FF2B5EF4-FFF2-40B4-BE49-F238E27FC236}">
                <a16:creationId xmlns:a16="http://schemas.microsoft.com/office/drawing/2014/main" id="{882CBD02-F253-BE57-0ABC-D4DA713AB78D}"/>
              </a:ext>
            </a:extLst>
          </p:cNvPr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4128 w 4272"/>
              <a:gd name="T1" fmla="*/ 528 h 528"/>
              <a:gd name="T2" fmla="*/ 4272 w 4272"/>
              <a:gd name="T3" fmla="*/ 528 h 528"/>
              <a:gd name="T4" fmla="*/ 4272 w 4272"/>
              <a:gd name="T5" fmla="*/ 0 h 528"/>
              <a:gd name="T6" fmla="*/ 0 w 4272"/>
              <a:gd name="T7" fmla="*/ 0 h 528"/>
              <a:gd name="T8" fmla="*/ 0 w 4272"/>
              <a:gd name="T9" fmla="*/ 432 h 528"/>
              <a:gd name="T10" fmla="*/ 144 w 4272"/>
              <a:gd name="T11" fmla="*/ 432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9" name="Freeform 64">
            <a:extLst>
              <a:ext uri="{FF2B5EF4-FFF2-40B4-BE49-F238E27FC236}">
                <a16:creationId xmlns:a16="http://schemas.microsoft.com/office/drawing/2014/main" id="{C15DBB40-4A5A-DCB9-B97E-F682165C2501}"/>
              </a:ext>
            </a:extLst>
          </p:cNvPr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3072 w 3456"/>
              <a:gd name="T1" fmla="*/ 0 h 192"/>
              <a:gd name="T2" fmla="*/ 3456 w 3456"/>
              <a:gd name="T3" fmla="*/ 0 h 192"/>
              <a:gd name="T4" fmla="*/ 3456 w 3456"/>
              <a:gd name="T5" fmla="*/ 192 h 192"/>
              <a:gd name="T6" fmla="*/ 0 w 345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0" name="AutoShape 65">
            <a:extLst>
              <a:ext uri="{FF2B5EF4-FFF2-40B4-BE49-F238E27FC236}">
                <a16:creationId xmlns:a16="http://schemas.microsoft.com/office/drawing/2014/main" id="{C9BCE634-677C-EB0D-B7CA-EF110FBBED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1" name="Freeform 67">
            <a:extLst>
              <a:ext uri="{FF2B5EF4-FFF2-40B4-BE49-F238E27FC236}">
                <a16:creationId xmlns:a16="http://schemas.microsoft.com/office/drawing/2014/main" id="{CE836CE4-EE2D-DC8C-4BC4-67B699ABA4C8}"/>
              </a:ext>
            </a:extLst>
          </p:cNvPr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2" name="Freeform 69">
            <a:extLst>
              <a:ext uri="{FF2B5EF4-FFF2-40B4-BE49-F238E27FC236}">
                <a16:creationId xmlns:a16="http://schemas.microsoft.com/office/drawing/2014/main" id="{346E822A-0849-1AFE-F357-BD8FE1F60A87}"/>
              </a:ext>
            </a:extLst>
          </p:cNvPr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192 w 192"/>
              <a:gd name="T1" fmla="*/ 0 h 624"/>
              <a:gd name="T2" fmla="*/ 0 w 192"/>
              <a:gd name="T3" fmla="*/ 0 h 624"/>
              <a:gd name="T4" fmla="*/ 0 w 192"/>
              <a:gd name="T5" fmla="*/ 624 h 624"/>
              <a:gd name="T6" fmla="*/ 96 w 192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3" name="Line 70">
            <a:extLst>
              <a:ext uri="{FF2B5EF4-FFF2-40B4-BE49-F238E27FC236}">
                <a16:creationId xmlns:a16="http://schemas.microsoft.com/office/drawing/2014/main" id="{62ECB63A-D05D-6D92-EE07-4287DB9B4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4" name="Freeform 71">
            <a:extLst>
              <a:ext uri="{FF2B5EF4-FFF2-40B4-BE49-F238E27FC236}">
                <a16:creationId xmlns:a16="http://schemas.microsoft.com/office/drawing/2014/main" id="{2A5FF8BE-BD12-B66D-6AEC-B03ED0AB31B7}"/>
              </a:ext>
            </a:extLst>
          </p:cNvPr>
          <p:cNvSpPr>
            <a:spLocks/>
          </p:cNvSpPr>
          <p:nvPr/>
        </p:nvSpPr>
        <p:spPr bwMode="auto">
          <a:xfrm>
            <a:off x="1905000" y="3581400"/>
            <a:ext cx="3886200" cy="685800"/>
          </a:xfrm>
          <a:custGeom>
            <a:avLst/>
            <a:gdLst>
              <a:gd name="T0" fmla="*/ 912 w 912"/>
              <a:gd name="T1" fmla="*/ 0 h 432"/>
              <a:gd name="T2" fmla="*/ 912 w 912"/>
              <a:gd name="T3" fmla="*/ 336 h 432"/>
              <a:gd name="T4" fmla="*/ 0 w 912"/>
              <a:gd name="T5" fmla="*/ 336 h 432"/>
              <a:gd name="T6" fmla="*/ 0 w 912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5" name="Freeform 72">
            <a:extLst>
              <a:ext uri="{FF2B5EF4-FFF2-40B4-BE49-F238E27FC236}">
                <a16:creationId xmlns:a16="http://schemas.microsoft.com/office/drawing/2014/main" id="{31861F5E-8DAC-23BA-78D7-C769CACAB495}"/>
              </a:ext>
            </a:extLst>
          </p:cNvPr>
          <p:cNvSpPr>
            <a:spLocks/>
          </p:cNvSpPr>
          <p:nvPr/>
        </p:nvSpPr>
        <p:spPr bwMode="auto">
          <a:xfrm>
            <a:off x="1676400" y="3581400"/>
            <a:ext cx="2133600" cy="685800"/>
          </a:xfrm>
          <a:custGeom>
            <a:avLst/>
            <a:gdLst>
              <a:gd name="T0" fmla="*/ 1056 w 1056"/>
              <a:gd name="T1" fmla="*/ 0 h 432"/>
              <a:gd name="T2" fmla="*/ 1056 w 1056"/>
              <a:gd name="T3" fmla="*/ 288 h 432"/>
              <a:gd name="T4" fmla="*/ 0 w 1056"/>
              <a:gd name="T5" fmla="*/ 288 h 432"/>
              <a:gd name="T6" fmla="*/ 0 w 1056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6" name="Text Box 73">
            <a:extLst>
              <a:ext uri="{FF2B5EF4-FFF2-40B4-BE49-F238E27FC236}">
                <a16:creationId xmlns:a16="http://schemas.microsoft.com/office/drawing/2014/main" id="{B1B02ADF-D0D2-7C60-F45D-350055B0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5022" y="4756666"/>
            <a:ext cx="14189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121927" name="Freeform 74">
            <a:extLst>
              <a:ext uri="{FF2B5EF4-FFF2-40B4-BE49-F238E27FC236}">
                <a16:creationId xmlns:a16="http://schemas.microsoft.com/office/drawing/2014/main" id="{F7EA640E-F817-B54C-EEA3-7C6E128376FC}"/>
              </a:ext>
            </a:extLst>
          </p:cNvPr>
          <p:cNvSpPr>
            <a:spLocks/>
          </p:cNvSpPr>
          <p:nvPr/>
        </p:nvSpPr>
        <p:spPr bwMode="auto">
          <a:xfrm>
            <a:off x="2133600" y="3810000"/>
            <a:ext cx="838200" cy="609600"/>
          </a:xfrm>
          <a:custGeom>
            <a:avLst/>
            <a:gdLst>
              <a:gd name="T0" fmla="*/ 0 w 480"/>
              <a:gd name="T1" fmla="*/ 480 h 480"/>
              <a:gd name="T2" fmla="*/ 480 w 480"/>
              <a:gd name="T3" fmla="*/ 480 h 480"/>
              <a:gd name="T4" fmla="*/ 480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8" name="Line 75">
            <a:extLst>
              <a:ext uri="{FF2B5EF4-FFF2-40B4-BE49-F238E27FC236}">
                <a16:creationId xmlns:a16="http://schemas.microsoft.com/office/drawing/2014/main" id="{9D013D9B-F0F7-32C9-740E-9C338B74F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9" name="AutoShape 76">
            <a:extLst>
              <a:ext uri="{FF2B5EF4-FFF2-40B4-BE49-F238E27FC236}">
                <a16:creationId xmlns:a16="http://schemas.microsoft.com/office/drawing/2014/main" id="{7F9C7748-CCC5-FB1C-73A6-136B6B514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stall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21930" name="Freeform 77">
            <a:extLst>
              <a:ext uri="{FF2B5EF4-FFF2-40B4-BE49-F238E27FC236}">
                <a16:creationId xmlns:a16="http://schemas.microsoft.com/office/drawing/2014/main" id="{0299DBA1-EAD3-3F0F-2C72-DE4FDCE6DBB2}"/>
              </a:ext>
            </a:extLst>
          </p:cNvPr>
          <p:cNvSpPr>
            <a:spLocks/>
          </p:cNvSpPr>
          <p:nvPr/>
        </p:nvSpPr>
        <p:spPr bwMode="auto">
          <a:xfrm>
            <a:off x="1143000" y="3733800"/>
            <a:ext cx="1828800" cy="914400"/>
          </a:xfrm>
          <a:custGeom>
            <a:avLst/>
            <a:gdLst>
              <a:gd name="T0" fmla="*/ 1392 w 1392"/>
              <a:gd name="T1" fmla="*/ 480 h 720"/>
              <a:gd name="T2" fmla="*/ 1392 w 1392"/>
              <a:gd name="T3" fmla="*/ 720 h 720"/>
              <a:gd name="T4" fmla="*/ 0 w 1392"/>
              <a:gd name="T5" fmla="*/ 720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1" name="Freeform 78">
            <a:extLst>
              <a:ext uri="{FF2B5EF4-FFF2-40B4-BE49-F238E27FC236}">
                <a16:creationId xmlns:a16="http://schemas.microsoft.com/office/drawing/2014/main" id="{D23F1EF7-C64B-C2E1-1318-B790FF9DB694}"/>
              </a:ext>
            </a:extLst>
          </p:cNvPr>
          <p:cNvSpPr>
            <a:spLocks/>
          </p:cNvSpPr>
          <p:nvPr/>
        </p:nvSpPr>
        <p:spPr bwMode="auto">
          <a:xfrm>
            <a:off x="381000" y="3733800"/>
            <a:ext cx="838200" cy="914400"/>
          </a:xfrm>
          <a:custGeom>
            <a:avLst/>
            <a:gdLst>
              <a:gd name="T0" fmla="*/ 624 w 624"/>
              <a:gd name="T1" fmla="*/ 672 h 672"/>
              <a:gd name="T2" fmla="*/ 0 w 624"/>
              <a:gd name="T3" fmla="*/ 672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2" name="Line 79">
            <a:extLst>
              <a:ext uri="{FF2B5EF4-FFF2-40B4-BE49-F238E27FC236}">
                <a16:creationId xmlns:a16="http://schemas.microsoft.com/office/drawing/2014/main" id="{410C447A-E9F2-574F-0F83-F320B0D07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814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3" name="AutoShape 80">
            <a:extLst>
              <a:ext uri="{FF2B5EF4-FFF2-40B4-BE49-F238E27FC236}">
                <a16:creationId xmlns:a16="http://schemas.microsoft.com/office/drawing/2014/main" id="{5B0B0060-DD9F-F861-A6F7-B006D4B6FF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9400" y="3581400"/>
            <a:ext cx="304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4" name="Line 81">
            <a:extLst>
              <a:ext uri="{FF2B5EF4-FFF2-40B4-BE49-F238E27FC236}">
                <a16:creationId xmlns:a16="http://schemas.microsoft.com/office/drawing/2014/main" id="{5412A558-CDBC-4937-2AC3-7CB73B08F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5" name="Text Box 82">
            <a:extLst>
              <a:ext uri="{FF2B5EF4-FFF2-40B4-BE49-F238E27FC236}">
                <a16:creationId xmlns:a16="http://schemas.microsoft.com/office/drawing/2014/main" id="{9554D0B0-FB81-CD05-20B4-810C9FF8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443" y="35194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1936" name="AutoShape 83">
            <a:extLst>
              <a:ext uri="{FF2B5EF4-FFF2-40B4-BE49-F238E27FC236}">
                <a16:creationId xmlns:a16="http://schemas.microsoft.com/office/drawing/2014/main" id="{BA41E4BD-5820-8B6D-2465-425715D94017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247900" y="45339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7" name="AutoShape 84">
            <a:extLst>
              <a:ext uri="{FF2B5EF4-FFF2-40B4-BE49-F238E27FC236}">
                <a16:creationId xmlns:a16="http://schemas.microsoft.com/office/drawing/2014/main" id="{7FCCD559-39AD-7AA8-C392-752FB93F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8" name="Text Box 85">
            <a:extLst>
              <a:ext uri="{FF2B5EF4-FFF2-40B4-BE49-F238E27FC236}">
                <a16:creationId xmlns:a16="http://schemas.microsoft.com/office/drawing/2014/main" id="{44A1BCC2-4E18-A538-0FD1-DD30C008D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86" y="4756666"/>
            <a:ext cx="15311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x4,x2,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</a:p>
        </p:txBody>
      </p:sp>
      <p:sp>
        <p:nvSpPr>
          <p:cNvPr id="121943" name="Line 90">
            <a:extLst>
              <a:ext uri="{FF2B5EF4-FFF2-40B4-BE49-F238E27FC236}">
                <a16:creationId xmlns:a16="http://schemas.microsoft.com/office/drawing/2014/main" id="{F77F0494-DAC9-3FAB-376E-DAD3DEC56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581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4" name="AutoShape 91">
            <a:extLst>
              <a:ext uri="{FF2B5EF4-FFF2-40B4-BE49-F238E27FC236}">
                <a16:creationId xmlns:a16="http://schemas.microsoft.com/office/drawing/2014/main" id="{FF255CE7-2AB8-253A-E5F0-15C9F857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5" name="AutoShape 92">
            <a:extLst>
              <a:ext uri="{FF2B5EF4-FFF2-40B4-BE49-F238E27FC236}">
                <a16:creationId xmlns:a16="http://schemas.microsoft.com/office/drawing/2014/main" id="{AB0650F6-86D2-58B2-335B-37DDD8C1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6" name="AutoShape 93">
            <a:extLst>
              <a:ext uri="{FF2B5EF4-FFF2-40B4-BE49-F238E27FC236}">
                <a16:creationId xmlns:a16="http://schemas.microsoft.com/office/drawing/2014/main" id="{15A4AD41-4715-59DE-508D-EDCE9FD6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7" name="AutoShape 94">
            <a:extLst>
              <a:ext uri="{FF2B5EF4-FFF2-40B4-BE49-F238E27FC236}">
                <a16:creationId xmlns:a16="http://schemas.microsoft.com/office/drawing/2014/main" id="{C6A51100-1743-C72E-BAA7-992D11B03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8" name="AutoShape 95">
            <a:extLst>
              <a:ext uri="{FF2B5EF4-FFF2-40B4-BE49-F238E27FC236}">
                <a16:creationId xmlns:a16="http://schemas.microsoft.com/office/drawing/2014/main" id="{D6BDCBCA-5E96-92E8-6098-BEF50BAA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9" name="AutoShape 96">
            <a:extLst>
              <a:ext uri="{FF2B5EF4-FFF2-40B4-BE49-F238E27FC236}">
                <a16:creationId xmlns:a16="http://schemas.microsoft.com/office/drawing/2014/main" id="{D5023D00-29A6-5D32-9FE9-0CC1102EC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0" name="AutoShape 97">
            <a:extLst>
              <a:ext uri="{FF2B5EF4-FFF2-40B4-BE49-F238E27FC236}">
                <a16:creationId xmlns:a16="http://schemas.microsoft.com/office/drawing/2014/main" id="{D4A18A5A-62FE-D4B1-2A6D-89C61F367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1" name="AutoShape 98">
            <a:extLst>
              <a:ext uri="{FF2B5EF4-FFF2-40B4-BE49-F238E27FC236}">
                <a16:creationId xmlns:a16="http://schemas.microsoft.com/office/drawing/2014/main" id="{A9AD6F34-6539-D4EF-4A6B-6A9971F4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2" name="AutoShape 99">
            <a:extLst>
              <a:ext uri="{FF2B5EF4-FFF2-40B4-BE49-F238E27FC236}">
                <a16:creationId xmlns:a16="http://schemas.microsoft.com/office/drawing/2014/main" id="{B9DE7BA4-0662-F2D1-1BB7-8BEC033B7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82">
            <a:extLst>
              <a:ext uri="{FF2B5EF4-FFF2-40B4-BE49-F238E27FC236}">
                <a16:creationId xmlns:a16="http://schemas.microsoft.com/office/drawing/2014/main" id="{AEA79D7F-C737-5FF3-196A-43CE1EA1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83">
            <a:extLst>
              <a:ext uri="{FF2B5EF4-FFF2-40B4-BE49-F238E27FC236}">
                <a16:creationId xmlns:a16="http://schemas.microsoft.com/office/drawing/2014/main" id="{F1B3D09C-7F7F-A974-E559-F255EC23D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8" name="Text Box 84">
            <a:extLst>
              <a:ext uri="{FF2B5EF4-FFF2-40B4-BE49-F238E27FC236}">
                <a16:creationId xmlns:a16="http://schemas.microsoft.com/office/drawing/2014/main" id="{391F8824-1AD1-EB73-E0A2-36AE6E38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9" name="Text Box 85">
            <a:extLst>
              <a:ext uri="{FF2B5EF4-FFF2-40B4-BE49-F238E27FC236}">
                <a16:creationId xmlns:a16="http://schemas.microsoft.com/office/drawing/2014/main" id="{0CC2A51B-C898-E50D-CD44-022FDA11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4" name="Text Box 73">
            <a:extLst>
              <a:ext uri="{FF2B5EF4-FFF2-40B4-BE49-F238E27FC236}">
                <a16:creationId xmlns:a16="http://schemas.microsoft.com/office/drawing/2014/main" id="{D665EDC8-7448-4A61-0196-F1172180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612" y="4756666"/>
            <a:ext cx="5212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530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9D39B-AA36-4F2C-A33F-B1822735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449631A-BDC2-2E08-1E92-569E130D7F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5204936"/>
            <a:ext cx="8534400" cy="10434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/>
              <a:t>Stall = (</a:t>
            </a:r>
            <a:r>
              <a:rPr lang="en-US" sz="2000" dirty="0" err="1"/>
              <a:t>X.IN.Operation</a:t>
            </a:r>
            <a:r>
              <a:rPr lang="en-US" sz="2000" dirty="0"/>
              <a:t> == LOAD) &amp;&amp;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(   (D.IN.RegSrc1 == </a:t>
            </a:r>
            <a:r>
              <a:rPr lang="en-US" sz="2000" dirty="0" err="1"/>
              <a:t>X.IN.RegDest</a:t>
            </a:r>
            <a:r>
              <a:rPr lang="en-US" sz="2000" dirty="0"/>
              <a:t>) || </a:t>
            </a:r>
          </a:p>
          <a:p>
            <a:pPr eaLnBrk="1" hangingPunct="1">
              <a:buFontTx/>
              <a:buNone/>
            </a:pPr>
            <a:r>
              <a:rPr lang="en-US" sz="2000" dirty="0"/>
              <a:t>               (</a:t>
            </a:r>
            <a:r>
              <a:rPr lang="en-US" sz="2000" dirty="0">
                <a:solidFill>
                  <a:srgbClr val="000000"/>
                </a:solidFill>
              </a:rPr>
              <a:t>(D.IN.RegSrc2 == </a:t>
            </a:r>
            <a:r>
              <a:rPr lang="en-US" sz="2000" dirty="0" err="1">
                <a:solidFill>
                  <a:srgbClr val="000000"/>
                </a:solidFill>
              </a:rPr>
              <a:t>X.IN.RegDest</a:t>
            </a:r>
            <a:r>
              <a:rPr lang="en-US" sz="2000" dirty="0">
                <a:solidFill>
                  <a:srgbClr val="000000"/>
                </a:solidFill>
              </a:rPr>
              <a:t>) &amp;&amp; </a:t>
            </a:r>
            <a:r>
              <a:rPr lang="en-US" sz="2000" dirty="0">
                <a:solidFill>
                  <a:srgbClr val="00A2FF"/>
                </a:solidFill>
              </a:rPr>
              <a:t>(</a:t>
            </a:r>
            <a:r>
              <a:rPr lang="en-US" sz="2000" dirty="0" err="1">
                <a:solidFill>
                  <a:srgbClr val="00A2FF"/>
                </a:solidFill>
              </a:rPr>
              <a:t>D.IN.Op</a:t>
            </a:r>
            <a:r>
              <a:rPr lang="en-US" sz="2000" dirty="0">
                <a:solidFill>
                  <a:srgbClr val="00A2FF"/>
                </a:solidFill>
              </a:rPr>
              <a:t> != STORE)</a:t>
            </a:r>
            <a:r>
              <a:rPr lang="en-US" sz="2000" dirty="0"/>
              <a:t>)  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87414-EA27-EEF5-A0E1-3DD7915CD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3AB2F850-745A-46E2-2687-3469F3263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Load-to-store-data dependences</a:t>
            </a:r>
          </a:p>
        </p:txBody>
      </p:sp>
      <p:sp>
        <p:nvSpPr>
          <p:cNvPr id="121862" name="Rectangle 4">
            <a:extLst>
              <a:ext uri="{FF2B5EF4-FFF2-40B4-BE49-F238E27FC236}">
                <a16:creationId xmlns:a16="http://schemas.microsoft.com/office/drawing/2014/main" id="{3C8F9E7F-8AC7-06A8-B5EA-8204C0376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21863" name="AutoShape 5">
            <a:extLst>
              <a:ext uri="{FF2B5EF4-FFF2-40B4-BE49-F238E27FC236}">
                <a16:creationId xmlns:a16="http://schemas.microsoft.com/office/drawing/2014/main" id="{60DB1516-32F3-2851-637C-F0CA5B54A7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4" name="Freeform 6">
            <a:extLst>
              <a:ext uri="{FF2B5EF4-FFF2-40B4-BE49-F238E27FC236}">
                <a16:creationId xmlns:a16="http://schemas.microsoft.com/office/drawing/2014/main" id="{D5647B23-1620-8927-9ADA-E8C11A33EA46}"/>
              </a:ext>
            </a:extLst>
          </p:cNvPr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88 h 768"/>
              <a:gd name="T4" fmla="*/ 85 w 384"/>
              <a:gd name="T5" fmla="*/ 386 h 768"/>
              <a:gd name="T6" fmla="*/ 0 w 384"/>
              <a:gd name="T7" fmla="*/ 480 h 768"/>
              <a:gd name="T8" fmla="*/ 0 w 384"/>
              <a:gd name="T9" fmla="*/ 768 h 768"/>
              <a:gd name="T10" fmla="*/ 384 w 384"/>
              <a:gd name="T11" fmla="*/ 576 h 768"/>
              <a:gd name="T12" fmla="*/ 384 w 384"/>
              <a:gd name="T13" fmla="*/ 192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5" name="Line 7">
            <a:extLst>
              <a:ext uri="{FF2B5EF4-FFF2-40B4-BE49-F238E27FC236}">
                <a16:creationId xmlns:a16="http://schemas.microsoft.com/office/drawing/2014/main" id="{DA536C88-1DE5-4433-96B8-C2832ABF2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6" name="Line 8">
            <a:extLst>
              <a:ext uri="{FF2B5EF4-FFF2-40B4-BE49-F238E27FC236}">
                <a16:creationId xmlns:a16="http://schemas.microsoft.com/office/drawing/2014/main" id="{CBDB9A5F-1335-5FF6-72DA-E79ADA02B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7" name="Line 9">
            <a:extLst>
              <a:ext uri="{FF2B5EF4-FFF2-40B4-BE49-F238E27FC236}">
                <a16:creationId xmlns:a16="http://schemas.microsoft.com/office/drawing/2014/main" id="{FD4E2FDB-9577-CD54-166F-5981CB091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8" name="AutoShape 10">
            <a:extLst>
              <a:ext uri="{FF2B5EF4-FFF2-40B4-BE49-F238E27FC236}">
                <a16:creationId xmlns:a16="http://schemas.microsoft.com/office/drawing/2014/main" id="{2E50BAF4-EA31-7CFA-0650-88BA97F073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69" name="Line 11">
            <a:extLst>
              <a:ext uri="{FF2B5EF4-FFF2-40B4-BE49-F238E27FC236}">
                <a16:creationId xmlns:a16="http://schemas.microsoft.com/office/drawing/2014/main" id="{78CFD8CC-4117-9C2C-29D5-9D22ED233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0" name="AutoShape 12">
            <a:extLst>
              <a:ext uri="{FF2B5EF4-FFF2-40B4-BE49-F238E27FC236}">
                <a16:creationId xmlns:a16="http://schemas.microsoft.com/office/drawing/2014/main" id="{AC9D0B32-A3C0-D81B-3020-CD8846884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21871" name="Text Box 13">
            <a:extLst>
              <a:ext uri="{FF2B5EF4-FFF2-40B4-BE49-F238E27FC236}">
                <a16:creationId xmlns:a16="http://schemas.microsoft.com/office/drawing/2014/main" id="{FE02A214-8763-B948-10BB-1B3D48C9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21872" name="Text Box 14">
            <a:extLst>
              <a:ext uri="{FF2B5EF4-FFF2-40B4-BE49-F238E27FC236}">
                <a16:creationId xmlns:a16="http://schemas.microsoft.com/office/drawing/2014/main" id="{090E35F1-A164-3AC4-DD4E-E452671C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21873" name="Text Box 15">
            <a:extLst>
              <a:ext uri="{FF2B5EF4-FFF2-40B4-BE49-F238E27FC236}">
                <a16:creationId xmlns:a16="http://schemas.microsoft.com/office/drawing/2014/main" id="{5CAC946C-8EC3-D03E-F53C-2CEA6F76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4" name="Rectangle 16">
            <a:extLst>
              <a:ext uri="{FF2B5EF4-FFF2-40B4-BE49-F238E27FC236}">
                <a16:creationId xmlns:a16="http://schemas.microsoft.com/office/drawing/2014/main" id="{E03EF902-48D5-C923-E8BB-E0718DFD6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21875" name="AutoShape 17">
            <a:extLst>
              <a:ext uri="{FF2B5EF4-FFF2-40B4-BE49-F238E27FC236}">
                <a16:creationId xmlns:a16="http://schemas.microsoft.com/office/drawing/2014/main" id="{104A91D3-94D6-B5EE-173C-128D8A72CA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6" name="Line 18">
            <a:extLst>
              <a:ext uri="{FF2B5EF4-FFF2-40B4-BE49-F238E27FC236}">
                <a16:creationId xmlns:a16="http://schemas.microsoft.com/office/drawing/2014/main" id="{1ACBEBA5-95A5-F3B8-3480-E9E3FDA584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77" name="Text Box 19">
            <a:extLst>
              <a:ext uri="{FF2B5EF4-FFF2-40B4-BE49-F238E27FC236}">
                <a16:creationId xmlns:a16="http://schemas.microsoft.com/office/drawing/2014/main" id="{95578CEE-60AE-DC40-6244-E148DEA6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1878" name="Text Box 20">
            <a:extLst>
              <a:ext uri="{FF2B5EF4-FFF2-40B4-BE49-F238E27FC236}">
                <a16:creationId xmlns:a16="http://schemas.microsoft.com/office/drawing/2014/main" id="{A0F73829-FCA2-6472-78FA-9D8BDF0FC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1879" name="Line 21">
            <a:extLst>
              <a:ext uri="{FF2B5EF4-FFF2-40B4-BE49-F238E27FC236}">
                <a16:creationId xmlns:a16="http://schemas.microsoft.com/office/drawing/2014/main" id="{9B6D227B-F90B-F053-4B76-2CC4C4826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0" name="AutoShape 22">
            <a:extLst>
              <a:ext uri="{FF2B5EF4-FFF2-40B4-BE49-F238E27FC236}">
                <a16:creationId xmlns:a16="http://schemas.microsoft.com/office/drawing/2014/main" id="{F11713F6-9012-BC86-B10D-BF4EBA1A49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1" name="Rectangle 23">
            <a:extLst>
              <a:ext uri="{FF2B5EF4-FFF2-40B4-BE49-F238E27FC236}">
                <a16:creationId xmlns:a16="http://schemas.microsoft.com/office/drawing/2014/main" id="{73C56E2D-519E-3A87-A394-6DF5DC1D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2" name="AutoShape 24">
            <a:extLst>
              <a:ext uri="{FF2B5EF4-FFF2-40B4-BE49-F238E27FC236}">
                <a16:creationId xmlns:a16="http://schemas.microsoft.com/office/drawing/2014/main" id="{E6B2C41E-007F-A7BE-D3A4-1FABCD353D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3" name="Rectangle 25">
            <a:extLst>
              <a:ext uri="{FF2B5EF4-FFF2-40B4-BE49-F238E27FC236}">
                <a16:creationId xmlns:a16="http://schemas.microsoft.com/office/drawing/2014/main" id="{A949640B-C10D-B225-B571-97403CB88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4" name="AutoShape 26">
            <a:extLst>
              <a:ext uri="{FF2B5EF4-FFF2-40B4-BE49-F238E27FC236}">
                <a16:creationId xmlns:a16="http://schemas.microsoft.com/office/drawing/2014/main" id="{7BC244D7-4DD3-A492-2D84-4823137DFB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5" name="Rectangle 27">
            <a:extLst>
              <a:ext uri="{FF2B5EF4-FFF2-40B4-BE49-F238E27FC236}">
                <a16:creationId xmlns:a16="http://schemas.microsoft.com/office/drawing/2014/main" id="{F089704A-7DF8-8E10-6FA4-B83BC0CD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6" name="AutoShape 28">
            <a:extLst>
              <a:ext uri="{FF2B5EF4-FFF2-40B4-BE49-F238E27FC236}">
                <a16:creationId xmlns:a16="http://schemas.microsoft.com/office/drawing/2014/main" id="{03B3963A-A45B-7089-BD49-FB8435CF539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7" name="Line 29">
            <a:extLst>
              <a:ext uri="{FF2B5EF4-FFF2-40B4-BE49-F238E27FC236}">
                <a16:creationId xmlns:a16="http://schemas.microsoft.com/office/drawing/2014/main" id="{D10E6FA2-7D3F-910A-124A-64297CBB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88" name="Rectangle 30">
            <a:extLst>
              <a:ext uri="{FF2B5EF4-FFF2-40B4-BE49-F238E27FC236}">
                <a16:creationId xmlns:a16="http://schemas.microsoft.com/office/drawing/2014/main" id="{3DAE0EA9-DE96-1AAD-9B56-E6A0C1235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21889" name="AutoShape 31">
            <a:extLst>
              <a:ext uri="{FF2B5EF4-FFF2-40B4-BE49-F238E27FC236}">
                <a16:creationId xmlns:a16="http://schemas.microsoft.com/office/drawing/2014/main" id="{457424D5-B9DB-CBE0-E64A-CEC45A0B9C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0" name="Line 32">
            <a:extLst>
              <a:ext uri="{FF2B5EF4-FFF2-40B4-BE49-F238E27FC236}">
                <a16:creationId xmlns:a16="http://schemas.microsoft.com/office/drawing/2014/main" id="{5613148D-9251-A3AC-BA6A-D1D629997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1" name="Line 33">
            <a:extLst>
              <a:ext uri="{FF2B5EF4-FFF2-40B4-BE49-F238E27FC236}">
                <a16:creationId xmlns:a16="http://schemas.microsoft.com/office/drawing/2014/main" id="{A71FEBC7-11ED-D963-6D94-6853906EA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2" name="Line 34">
            <a:extLst>
              <a:ext uri="{FF2B5EF4-FFF2-40B4-BE49-F238E27FC236}">
                <a16:creationId xmlns:a16="http://schemas.microsoft.com/office/drawing/2014/main" id="{E3480D0B-25A8-EBBE-01AA-A382C9CA7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3" name="Line 35">
            <a:extLst>
              <a:ext uri="{FF2B5EF4-FFF2-40B4-BE49-F238E27FC236}">
                <a16:creationId xmlns:a16="http://schemas.microsoft.com/office/drawing/2014/main" id="{B17C0868-F798-FDBC-F92F-382BFC326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4" name="Line 36">
            <a:extLst>
              <a:ext uri="{FF2B5EF4-FFF2-40B4-BE49-F238E27FC236}">
                <a16:creationId xmlns:a16="http://schemas.microsoft.com/office/drawing/2014/main" id="{DAEBB6A1-A13F-5EBC-64AC-A71396807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19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5" name="Freeform 37">
            <a:extLst>
              <a:ext uri="{FF2B5EF4-FFF2-40B4-BE49-F238E27FC236}">
                <a16:creationId xmlns:a16="http://schemas.microsoft.com/office/drawing/2014/main" id="{D419CDA5-B30F-DB5E-3355-F27D54312F4F}"/>
              </a:ext>
            </a:extLst>
          </p:cNvPr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6" name="Freeform 38">
            <a:extLst>
              <a:ext uri="{FF2B5EF4-FFF2-40B4-BE49-F238E27FC236}">
                <a16:creationId xmlns:a16="http://schemas.microsoft.com/office/drawing/2014/main" id="{94032DA2-3751-E2BF-9782-9C7E5F5A4CAF}"/>
              </a:ext>
            </a:extLst>
          </p:cNvPr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144 h 144"/>
              <a:gd name="T4" fmla="*/ 960 w 960"/>
              <a:gd name="T5" fmla="*/ 144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7" name="Line 39">
            <a:extLst>
              <a:ext uri="{FF2B5EF4-FFF2-40B4-BE49-F238E27FC236}">
                <a16:creationId xmlns:a16="http://schemas.microsoft.com/office/drawing/2014/main" id="{89B8AD40-98EF-6D72-C502-3AAFF9D2F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8" name="Line 40">
            <a:extLst>
              <a:ext uri="{FF2B5EF4-FFF2-40B4-BE49-F238E27FC236}">
                <a16:creationId xmlns:a16="http://schemas.microsoft.com/office/drawing/2014/main" id="{0DF60B8C-C0BB-36D8-0021-6C167836E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99" name="Line 41">
            <a:extLst>
              <a:ext uri="{FF2B5EF4-FFF2-40B4-BE49-F238E27FC236}">
                <a16:creationId xmlns:a16="http://schemas.microsoft.com/office/drawing/2014/main" id="{657E8DF8-4E81-9F71-7161-A649ACDAF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0" name="Line 42">
            <a:extLst>
              <a:ext uri="{FF2B5EF4-FFF2-40B4-BE49-F238E27FC236}">
                <a16:creationId xmlns:a16="http://schemas.microsoft.com/office/drawing/2014/main" id="{ABDE5F9A-3BAD-02A0-E8AA-71C0B4CC0A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1" name="Line 43">
            <a:extLst>
              <a:ext uri="{FF2B5EF4-FFF2-40B4-BE49-F238E27FC236}">
                <a16:creationId xmlns:a16="http://schemas.microsoft.com/office/drawing/2014/main" id="{A404F92D-B0C2-020F-BD8E-1155988A31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2" name="Line 44">
            <a:extLst>
              <a:ext uri="{FF2B5EF4-FFF2-40B4-BE49-F238E27FC236}">
                <a16:creationId xmlns:a16="http://schemas.microsoft.com/office/drawing/2014/main" id="{E6859EA7-70B8-5F80-66E0-47E0C3AE3E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3" name="Line 45">
            <a:extLst>
              <a:ext uri="{FF2B5EF4-FFF2-40B4-BE49-F238E27FC236}">
                <a16:creationId xmlns:a16="http://schemas.microsoft.com/office/drawing/2014/main" id="{BFEEC159-1721-D8CD-C8C0-E5BAA37349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4" name="Line 46">
            <a:extLst>
              <a:ext uri="{FF2B5EF4-FFF2-40B4-BE49-F238E27FC236}">
                <a16:creationId xmlns:a16="http://schemas.microsoft.com/office/drawing/2014/main" id="{F801D402-29F8-2E75-16B6-71E5DD309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5" name="Freeform 47">
            <a:extLst>
              <a:ext uri="{FF2B5EF4-FFF2-40B4-BE49-F238E27FC236}">
                <a16:creationId xmlns:a16="http://schemas.microsoft.com/office/drawing/2014/main" id="{BFC21910-7F70-EA81-E5D1-F2B292C34512}"/>
              </a:ext>
            </a:extLst>
          </p:cNvPr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88 h 288"/>
              <a:gd name="T2" fmla="*/ 0 w 288"/>
              <a:gd name="T3" fmla="*/ 0 h 288"/>
              <a:gd name="T4" fmla="*/ 288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06" name="Line 48">
            <a:extLst>
              <a:ext uri="{FF2B5EF4-FFF2-40B4-BE49-F238E27FC236}">
                <a16:creationId xmlns:a16="http://schemas.microsoft.com/office/drawing/2014/main" id="{A1EF5B27-CB8A-FFC8-F7E1-C39589756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1" name="AutoShape 54">
            <a:extLst>
              <a:ext uri="{FF2B5EF4-FFF2-40B4-BE49-F238E27FC236}">
                <a16:creationId xmlns:a16="http://schemas.microsoft.com/office/drawing/2014/main" id="{7FD99385-1C10-BB32-D52C-1856586E8EE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2" name="Line 55">
            <a:extLst>
              <a:ext uri="{FF2B5EF4-FFF2-40B4-BE49-F238E27FC236}">
                <a16:creationId xmlns:a16="http://schemas.microsoft.com/office/drawing/2014/main" id="{84D7B27F-3258-E0F8-EECA-1E2EA460A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3" name="Freeform 56">
            <a:extLst>
              <a:ext uri="{FF2B5EF4-FFF2-40B4-BE49-F238E27FC236}">
                <a16:creationId xmlns:a16="http://schemas.microsoft.com/office/drawing/2014/main" id="{19BBED5D-9CB8-B135-F8F6-8B07E52CB849}"/>
              </a:ext>
            </a:extLst>
          </p:cNvPr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4" name="Freeform 57">
            <a:extLst>
              <a:ext uri="{FF2B5EF4-FFF2-40B4-BE49-F238E27FC236}">
                <a16:creationId xmlns:a16="http://schemas.microsoft.com/office/drawing/2014/main" id="{2DBD4E2A-71BB-C289-C37A-D0226ACB17C5}"/>
              </a:ext>
            </a:extLst>
          </p:cNvPr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1008 w 1008"/>
              <a:gd name="T1" fmla="*/ 288 h 288"/>
              <a:gd name="T2" fmla="*/ 1008 w 1008"/>
              <a:gd name="T3" fmla="*/ 0 h 288"/>
              <a:gd name="T4" fmla="*/ 0 w 1008"/>
              <a:gd name="T5" fmla="*/ 0 h 288"/>
              <a:gd name="T6" fmla="*/ 0 w 1008"/>
              <a:gd name="T7" fmla="*/ 144 h 288"/>
              <a:gd name="T8" fmla="*/ 144 w 1008"/>
              <a:gd name="T9" fmla="*/ 144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5" name="AutoShape 60">
            <a:extLst>
              <a:ext uri="{FF2B5EF4-FFF2-40B4-BE49-F238E27FC236}">
                <a16:creationId xmlns:a16="http://schemas.microsoft.com/office/drawing/2014/main" id="{52FCEB7F-7A80-175D-B923-44F402DC59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19800" y="26670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6" name="Line 61">
            <a:extLst>
              <a:ext uri="{FF2B5EF4-FFF2-40B4-BE49-F238E27FC236}">
                <a16:creationId xmlns:a16="http://schemas.microsoft.com/office/drawing/2014/main" id="{B9DDFF00-C176-2E7D-9C18-12CA79FCF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19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7" name="Freeform 62">
            <a:extLst>
              <a:ext uri="{FF2B5EF4-FFF2-40B4-BE49-F238E27FC236}">
                <a16:creationId xmlns:a16="http://schemas.microsoft.com/office/drawing/2014/main" id="{87D49A06-1399-F7E3-BBD4-76F60781A4A8}"/>
              </a:ext>
            </a:extLst>
          </p:cNvPr>
          <p:cNvSpPr>
            <a:spLocks/>
          </p:cNvSpPr>
          <p:nvPr/>
        </p:nvSpPr>
        <p:spPr bwMode="auto">
          <a:xfrm>
            <a:off x="5867400" y="1066800"/>
            <a:ext cx="228600" cy="16002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8" name="Freeform 63">
            <a:extLst>
              <a:ext uri="{FF2B5EF4-FFF2-40B4-BE49-F238E27FC236}">
                <a16:creationId xmlns:a16="http://schemas.microsoft.com/office/drawing/2014/main" id="{B07C4F01-14F4-18DD-D90B-E5BBFEBFD218}"/>
              </a:ext>
            </a:extLst>
          </p:cNvPr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4128 w 4272"/>
              <a:gd name="T1" fmla="*/ 528 h 528"/>
              <a:gd name="T2" fmla="*/ 4272 w 4272"/>
              <a:gd name="T3" fmla="*/ 528 h 528"/>
              <a:gd name="T4" fmla="*/ 4272 w 4272"/>
              <a:gd name="T5" fmla="*/ 0 h 528"/>
              <a:gd name="T6" fmla="*/ 0 w 4272"/>
              <a:gd name="T7" fmla="*/ 0 h 528"/>
              <a:gd name="T8" fmla="*/ 0 w 4272"/>
              <a:gd name="T9" fmla="*/ 432 h 528"/>
              <a:gd name="T10" fmla="*/ 144 w 4272"/>
              <a:gd name="T11" fmla="*/ 432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19" name="Freeform 64">
            <a:extLst>
              <a:ext uri="{FF2B5EF4-FFF2-40B4-BE49-F238E27FC236}">
                <a16:creationId xmlns:a16="http://schemas.microsoft.com/office/drawing/2014/main" id="{B5DFA89C-7BAA-9F10-4F46-B35F5D898A5C}"/>
              </a:ext>
            </a:extLst>
          </p:cNvPr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3072 w 3456"/>
              <a:gd name="T1" fmla="*/ 0 h 192"/>
              <a:gd name="T2" fmla="*/ 3456 w 3456"/>
              <a:gd name="T3" fmla="*/ 0 h 192"/>
              <a:gd name="T4" fmla="*/ 3456 w 3456"/>
              <a:gd name="T5" fmla="*/ 192 h 192"/>
              <a:gd name="T6" fmla="*/ 0 w 3456"/>
              <a:gd name="T7" fmla="*/ 192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0" name="AutoShape 65">
            <a:extLst>
              <a:ext uri="{FF2B5EF4-FFF2-40B4-BE49-F238E27FC236}">
                <a16:creationId xmlns:a16="http://schemas.microsoft.com/office/drawing/2014/main" id="{24271DD6-60EE-14F6-57CA-C145ED666F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1" name="Freeform 67">
            <a:extLst>
              <a:ext uri="{FF2B5EF4-FFF2-40B4-BE49-F238E27FC236}">
                <a16:creationId xmlns:a16="http://schemas.microsoft.com/office/drawing/2014/main" id="{890EE22E-612D-4614-49F3-7E14C8D720B7}"/>
              </a:ext>
            </a:extLst>
          </p:cNvPr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432 h 432"/>
              <a:gd name="T4" fmla="*/ 336 w 336"/>
              <a:gd name="T5" fmla="*/ 432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2" name="Freeform 69">
            <a:extLst>
              <a:ext uri="{FF2B5EF4-FFF2-40B4-BE49-F238E27FC236}">
                <a16:creationId xmlns:a16="http://schemas.microsoft.com/office/drawing/2014/main" id="{A65ECAA6-9460-D804-E35B-8315991A4538}"/>
              </a:ext>
            </a:extLst>
          </p:cNvPr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192 w 192"/>
              <a:gd name="T1" fmla="*/ 0 h 624"/>
              <a:gd name="T2" fmla="*/ 0 w 192"/>
              <a:gd name="T3" fmla="*/ 0 h 624"/>
              <a:gd name="T4" fmla="*/ 0 w 192"/>
              <a:gd name="T5" fmla="*/ 624 h 624"/>
              <a:gd name="T6" fmla="*/ 96 w 192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3" name="Line 70">
            <a:extLst>
              <a:ext uri="{FF2B5EF4-FFF2-40B4-BE49-F238E27FC236}">
                <a16:creationId xmlns:a16="http://schemas.microsoft.com/office/drawing/2014/main" id="{F38D080D-F672-B8E8-FF43-30145D9FA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4" name="Freeform 71">
            <a:extLst>
              <a:ext uri="{FF2B5EF4-FFF2-40B4-BE49-F238E27FC236}">
                <a16:creationId xmlns:a16="http://schemas.microsoft.com/office/drawing/2014/main" id="{C71B8969-1CDF-D8A3-41C0-854C5B3D21C2}"/>
              </a:ext>
            </a:extLst>
          </p:cNvPr>
          <p:cNvSpPr>
            <a:spLocks/>
          </p:cNvSpPr>
          <p:nvPr/>
        </p:nvSpPr>
        <p:spPr bwMode="auto">
          <a:xfrm>
            <a:off x="1905000" y="3581400"/>
            <a:ext cx="3886200" cy="685800"/>
          </a:xfrm>
          <a:custGeom>
            <a:avLst/>
            <a:gdLst>
              <a:gd name="T0" fmla="*/ 912 w 912"/>
              <a:gd name="T1" fmla="*/ 0 h 432"/>
              <a:gd name="T2" fmla="*/ 912 w 912"/>
              <a:gd name="T3" fmla="*/ 336 h 432"/>
              <a:gd name="T4" fmla="*/ 0 w 912"/>
              <a:gd name="T5" fmla="*/ 336 h 432"/>
              <a:gd name="T6" fmla="*/ 0 w 912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432"/>
              <a:gd name="T14" fmla="*/ 912 w 91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432">
                <a:moveTo>
                  <a:pt x="912" y="0"/>
                </a:moveTo>
                <a:lnTo>
                  <a:pt x="912" y="336"/>
                </a:lnTo>
                <a:lnTo>
                  <a:pt x="0" y="336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5" name="Freeform 72">
            <a:extLst>
              <a:ext uri="{FF2B5EF4-FFF2-40B4-BE49-F238E27FC236}">
                <a16:creationId xmlns:a16="http://schemas.microsoft.com/office/drawing/2014/main" id="{0D46A3EC-1636-9643-EBDD-4354D81B808B}"/>
              </a:ext>
            </a:extLst>
          </p:cNvPr>
          <p:cNvSpPr>
            <a:spLocks/>
          </p:cNvSpPr>
          <p:nvPr/>
        </p:nvSpPr>
        <p:spPr bwMode="auto">
          <a:xfrm>
            <a:off x="1676400" y="3581400"/>
            <a:ext cx="2133600" cy="685800"/>
          </a:xfrm>
          <a:custGeom>
            <a:avLst/>
            <a:gdLst>
              <a:gd name="T0" fmla="*/ 1056 w 1056"/>
              <a:gd name="T1" fmla="*/ 0 h 432"/>
              <a:gd name="T2" fmla="*/ 1056 w 1056"/>
              <a:gd name="T3" fmla="*/ 288 h 432"/>
              <a:gd name="T4" fmla="*/ 0 w 1056"/>
              <a:gd name="T5" fmla="*/ 288 h 432"/>
              <a:gd name="T6" fmla="*/ 0 w 1056"/>
              <a:gd name="T7" fmla="*/ 432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432"/>
              <a:gd name="T14" fmla="*/ 1056 w 105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432">
                <a:moveTo>
                  <a:pt x="1056" y="0"/>
                </a:moveTo>
                <a:lnTo>
                  <a:pt x="1056" y="288"/>
                </a:lnTo>
                <a:lnTo>
                  <a:pt x="0" y="288"/>
                </a:lnTo>
                <a:lnTo>
                  <a:pt x="0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6" name="Text Box 73">
            <a:extLst>
              <a:ext uri="{FF2B5EF4-FFF2-40B4-BE49-F238E27FC236}">
                <a16:creationId xmlns:a16="http://schemas.microsoft.com/office/drawing/2014/main" id="{AC34B896-ADA4-E805-DBC1-3ED23E6C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756666"/>
            <a:ext cx="141897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121927" name="Freeform 74">
            <a:extLst>
              <a:ext uri="{FF2B5EF4-FFF2-40B4-BE49-F238E27FC236}">
                <a16:creationId xmlns:a16="http://schemas.microsoft.com/office/drawing/2014/main" id="{4978A469-1831-CD67-109D-1579B4F3146F}"/>
              </a:ext>
            </a:extLst>
          </p:cNvPr>
          <p:cNvSpPr>
            <a:spLocks/>
          </p:cNvSpPr>
          <p:nvPr/>
        </p:nvSpPr>
        <p:spPr bwMode="auto">
          <a:xfrm>
            <a:off x="2133600" y="3810000"/>
            <a:ext cx="838200" cy="609600"/>
          </a:xfrm>
          <a:custGeom>
            <a:avLst/>
            <a:gdLst>
              <a:gd name="T0" fmla="*/ 0 w 480"/>
              <a:gd name="T1" fmla="*/ 480 h 480"/>
              <a:gd name="T2" fmla="*/ 480 w 480"/>
              <a:gd name="T3" fmla="*/ 480 h 480"/>
              <a:gd name="T4" fmla="*/ 480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480" y="480"/>
                </a:lnTo>
                <a:lnTo>
                  <a:pt x="48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8" name="Line 75">
            <a:extLst>
              <a:ext uri="{FF2B5EF4-FFF2-40B4-BE49-F238E27FC236}">
                <a16:creationId xmlns:a16="http://schemas.microsoft.com/office/drawing/2014/main" id="{42AC71BF-2FE8-7958-4044-0A1B56912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581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29" name="AutoShape 76">
            <a:extLst>
              <a:ext uri="{FF2B5EF4-FFF2-40B4-BE49-F238E27FC236}">
                <a16:creationId xmlns:a16="http://schemas.microsoft.com/office/drawing/2014/main" id="{A67A2788-ED34-0260-32E0-0F9B2C6C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9144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</a:rPr>
              <a:t>stall</a:t>
            </a:r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121930" name="Freeform 77">
            <a:extLst>
              <a:ext uri="{FF2B5EF4-FFF2-40B4-BE49-F238E27FC236}">
                <a16:creationId xmlns:a16="http://schemas.microsoft.com/office/drawing/2014/main" id="{D8864741-4FE6-B7C3-48E2-38E4362BC791}"/>
              </a:ext>
            </a:extLst>
          </p:cNvPr>
          <p:cNvSpPr>
            <a:spLocks/>
          </p:cNvSpPr>
          <p:nvPr/>
        </p:nvSpPr>
        <p:spPr bwMode="auto">
          <a:xfrm>
            <a:off x="1143000" y="3733800"/>
            <a:ext cx="1828800" cy="914400"/>
          </a:xfrm>
          <a:custGeom>
            <a:avLst/>
            <a:gdLst>
              <a:gd name="T0" fmla="*/ 1392 w 1392"/>
              <a:gd name="T1" fmla="*/ 480 h 720"/>
              <a:gd name="T2" fmla="*/ 1392 w 1392"/>
              <a:gd name="T3" fmla="*/ 720 h 720"/>
              <a:gd name="T4" fmla="*/ 0 w 1392"/>
              <a:gd name="T5" fmla="*/ 720 h 720"/>
              <a:gd name="T6" fmla="*/ 0 w 1392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720"/>
              <a:gd name="T14" fmla="*/ 1392 w 139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720">
                <a:moveTo>
                  <a:pt x="1392" y="480"/>
                </a:moveTo>
                <a:lnTo>
                  <a:pt x="1392" y="720"/>
                </a:lnTo>
                <a:lnTo>
                  <a:pt x="0" y="7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1" name="Freeform 78">
            <a:extLst>
              <a:ext uri="{FF2B5EF4-FFF2-40B4-BE49-F238E27FC236}">
                <a16:creationId xmlns:a16="http://schemas.microsoft.com/office/drawing/2014/main" id="{7C433F5A-65A5-7269-0F8E-C48E36CDD0B8}"/>
              </a:ext>
            </a:extLst>
          </p:cNvPr>
          <p:cNvSpPr>
            <a:spLocks/>
          </p:cNvSpPr>
          <p:nvPr/>
        </p:nvSpPr>
        <p:spPr bwMode="auto">
          <a:xfrm>
            <a:off x="381000" y="3733800"/>
            <a:ext cx="838200" cy="914400"/>
          </a:xfrm>
          <a:custGeom>
            <a:avLst/>
            <a:gdLst>
              <a:gd name="T0" fmla="*/ 624 w 624"/>
              <a:gd name="T1" fmla="*/ 672 h 672"/>
              <a:gd name="T2" fmla="*/ 0 w 624"/>
              <a:gd name="T3" fmla="*/ 672 h 672"/>
              <a:gd name="T4" fmla="*/ 0 w 624"/>
              <a:gd name="T5" fmla="*/ 0 h 672"/>
              <a:gd name="T6" fmla="*/ 0 60000 65536"/>
              <a:gd name="T7" fmla="*/ 0 60000 65536"/>
              <a:gd name="T8" fmla="*/ 0 60000 65536"/>
              <a:gd name="T9" fmla="*/ 0 w 624"/>
              <a:gd name="T10" fmla="*/ 0 h 672"/>
              <a:gd name="T11" fmla="*/ 624 w 62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672">
                <a:moveTo>
                  <a:pt x="624" y="672"/>
                </a:moveTo>
                <a:lnTo>
                  <a:pt x="0" y="67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2" name="Line 79">
            <a:extLst>
              <a:ext uri="{FF2B5EF4-FFF2-40B4-BE49-F238E27FC236}">
                <a16:creationId xmlns:a16="http://schemas.microsoft.com/office/drawing/2014/main" id="{72BD5A11-2321-2D0A-1899-A3726AC1F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5814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3" name="AutoShape 80">
            <a:extLst>
              <a:ext uri="{FF2B5EF4-FFF2-40B4-BE49-F238E27FC236}">
                <a16:creationId xmlns:a16="http://schemas.microsoft.com/office/drawing/2014/main" id="{FD0807AB-8E79-726E-7F71-58438F6F8A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9400" y="3581400"/>
            <a:ext cx="304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4" name="Line 81">
            <a:extLst>
              <a:ext uri="{FF2B5EF4-FFF2-40B4-BE49-F238E27FC236}">
                <a16:creationId xmlns:a16="http://schemas.microsoft.com/office/drawing/2014/main" id="{9152A901-23C4-9249-E77B-6921AF6BF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5" name="Text Box 82">
            <a:extLst>
              <a:ext uri="{FF2B5EF4-FFF2-40B4-BE49-F238E27FC236}">
                <a16:creationId xmlns:a16="http://schemas.microsoft.com/office/drawing/2014/main" id="{CD4C9B84-B8E4-2F8C-ECF8-03C340E43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443" y="3519488"/>
            <a:ext cx="5645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nop</a:t>
            </a:r>
            <a:endParaRPr lang="en-US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1936" name="AutoShape 83">
            <a:extLst>
              <a:ext uri="{FF2B5EF4-FFF2-40B4-BE49-F238E27FC236}">
                <a16:creationId xmlns:a16="http://schemas.microsoft.com/office/drawing/2014/main" id="{08CB52D3-7391-7EA0-3BBC-D40634C2553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247900" y="4533900"/>
            <a:ext cx="304800" cy="228600"/>
          </a:xfrm>
          <a:prstGeom prst="flowChartExtra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7" name="AutoShape 84">
            <a:extLst>
              <a:ext uri="{FF2B5EF4-FFF2-40B4-BE49-F238E27FC236}">
                <a16:creationId xmlns:a16="http://schemas.microsoft.com/office/drawing/2014/main" id="{29690704-9553-92A3-282C-854558BC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0"/>
            <a:ext cx="152400" cy="1524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38" name="Text Box 85">
            <a:extLst>
              <a:ext uri="{FF2B5EF4-FFF2-40B4-BE49-F238E27FC236}">
                <a16:creationId xmlns:a16="http://schemas.microsoft.com/office/drawing/2014/main" id="{EB1C1C4C-6F40-04C2-D675-9A78BD0CF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791" y="4756666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,2(x4)</a:t>
            </a:r>
            <a:endParaRPr lang="en-US" sz="1600" dirty="0">
              <a:solidFill>
                <a:srgbClr val="00A2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1943" name="Line 90">
            <a:extLst>
              <a:ext uri="{FF2B5EF4-FFF2-40B4-BE49-F238E27FC236}">
                <a16:creationId xmlns:a16="http://schemas.microsoft.com/office/drawing/2014/main" id="{4DBD2B3E-4268-2B6C-8945-1A3829675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581400"/>
            <a:ext cx="1600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4" name="AutoShape 91">
            <a:extLst>
              <a:ext uri="{FF2B5EF4-FFF2-40B4-BE49-F238E27FC236}">
                <a16:creationId xmlns:a16="http://schemas.microsoft.com/office/drawing/2014/main" id="{BBA04F16-14A0-0FFB-DFCB-D085765AE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5" name="AutoShape 92">
            <a:extLst>
              <a:ext uri="{FF2B5EF4-FFF2-40B4-BE49-F238E27FC236}">
                <a16:creationId xmlns:a16="http://schemas.microsoft.com/office/drawing/2014/main" id="{E7E52A6E-897B-9FA8-B06B-346D92237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6" name="AutoShape 93">
            <a:extLst>
              <a:ext uri="{FF2B5EF4-FFF2-40B4-BE49-F238E27FC236}">
                <a16:creationId xmlns:a16="http://schemas.microsoft.com/office/drawing/2014/main" id="{C7C42015-85D5-AC7E-518B-0B260780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052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7" name="AutoShape 94">
            <a:extLst>
              <a:ext uri="{FF2B5EF4-FFF2-40B4-BE49-F238E27FC236}">
                <a16:creationId xmlns:a16="http://schemas.microsoft.com/office/drawing/2014/main" id="{5049B98E-54CC-13D1-82F5-1A932ED0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8" name="AutoShape 95">
            <a:extLst>
              <a:ext uri="{FF2B5EF4-FFF2-40B4-BE49-F238E27FC236}">
                <a16:creationId xmlns:a16="http://schemas.microsoft.com/office/drawing/2014/main" id="{92CB0D4B-4B42-A432-449A-9491A2851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49" name="AutoShape 96">
            <a:extLst>
              <a:ext uri="{FF2B5EF4-FFF2-40B4-BE49-F238E27FC236}">
                <a16:creationId xmlns:a16="http://schemas.microsoft.com/office/drawing/2014/main" id="{CFA6DB0F-252A-A296-C8E4-EB404369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0" name="AutoShape 97">
            <a:extLst>
              <a:ext uri="{FF2B5EF4-FFF2-40B4-BE49-F238E27FC236}">
                <a16:creationId xmlns:a16="http://schemas.microsoft.com/office/drawing/2014/main" id="{ED6805CC-21D3-2C36-8A8B-65D5043A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1" name="AutoShape 98">
            <a:extLst>
              <a:ext uri="{FF2B5EF4-FFF2-40B4-BE49-F238E27FC236}">
                <a16:creationId xmlns:a16="http://schemas.microsoft.com/office/drawing/2014/main" id="{E47EC522-44B4-E02F-CD8F-541F1A64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52" name="AutoShape 99">
            <a:extLst>
              <a:ext uri="{FF2B5EF4-FFF2-40B4-BE49-F238E27FC236}">
                <a16:creationId xmlns:a16="http://schemas.microsoft.com/office/drawing/2014/main" id="{70B72DA1-172D-088B-0403-44362CB6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82">
            <a:extLst>
              <a:ext uri="{FF2B5EF4-FFF2-40B4-BE49-F238E27FC236}">
                <a16:creationId xmlns:a16="http://schemas.microsoft.com/office/drawing/2014/main" id="{26266880-BF28-76A9-45E2-244F07616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83">
            <a:extLst>
              <a:ext uri="{FF2B5EF4-FFF2-40B4-BE49-F238E27FC236}">
                <a16:creationId xmlns:a16="http://schemas.microsoft.com/office/drawing/2014/main" id="{6D9778B4-3F86-23E4-99B8-C405FF6B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8" name="Text Box 84">
            <a:extLst>
              <a:ext uri="{FF2B5EF4-FFF2-40B4-BE49-F238E27FC236}">
                <a16:creationId xmlns:a16="http://schemas.microsoft.com/office/drawing/2014/main" id="{080B1700-A5A5-9345-AF38-0ADB175F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9" name="Text Box 85">
            <a:extLst>
              <a:ext uri="{FF2B5EF4-FFF2-40B4-BE49-F238E27FC236}">
                <a16:creationId xmlns:a16="http://schemas.microsoft.com/office/drawing/2014/main" id="{64EC06CA-D72C-8115-1E67-44E82FF2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0367235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304444"/>
            <a:ext cx="8534400" cy="19439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When is WM bypassing allowed?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Not to the address input (why not?)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But to the store data input, </a:t>
            </a:r>
            <a:r>
              <a:rPr lang="en-US" b="1" dirty="0">
                <a:solidFill>
                  <a:srgbClr val="00A2FF"/>
                </a:solidFill>
              </a:rPr>
              <a:t>yes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77BAB-8404-729E-0C54-4022B1FB0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69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WM Bypassing</a:t>
            </a:r>
          </a:p>
        </p:txBody>
      </p:sp>
      <p:sp>
        <p:nvSpPr>
          <p:cNvPr id="116742" name="Rectangle 4"/>
          <p:cNvSpPr>
            <a:spLocks noChangeArrowheads="1"/>
          </p:cNvSpPr>
          <p:nvPr/>
        </p:nvSpPr>
        <p:spPr bwMode="auto">
          <a:xfrm>
            <a:off x="1676400" y="15240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16743" name="AutoShape 5"/>
          <p:cNvSpPr>
            <a:spLocks noChangeArrowheads="1"/>
          </p:cNvSpPr>
          <p:nvPr/>
        </p:nvSpPr>
        <p:spPr bwMode="auto">
          <a:xfrm rot="5400000">
            <a:off x="16764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4" name="Freeform 6"/>
          <p:cNvSpPr>
            <a:spLocks/>
          </p:cNvSpPr>
          <p:nvPr/>
        </p:nvSpPr>
        <p:spPr bwMode="auto">
          <a:xfrm>
            <a:off x="4724400" y="15240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5" name="Line 7"/>
          <p:cNvSpPr>
            <a:spLocks noChangeShapeType="1"/>
          </p:cNvSpPr>
          <p:nvPr/>
        </p:nvSpPr>
        <p:spPr bwMode="auto">
          <a:xfrm>
            <a:off x="3505200" y="175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6" name="Line 8"/>
          <p:cNvSpPr>
            <a:spLocks noChangeShapeType="1"/>
          </p:cNvSpPr>
          <p:nvPr/>
        </p:nvSpPr>
        <p:spPr bwMode="auto">
          <a:xfrm>
            <a:off x="4114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7" name="Line 9"/>
          <p:cNvSpPr>
            <a:spLocks noChangeShapeType="1"/>
          </p:cNvSpPr>
          <p:nvPr/>
        </p:nvSpPr>
        <p:spPr bwMode="auto">
          <a:xfrm>
            <a:off x="4495800" y="2514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8" name="AutoShape 10"/>
          <p:cNvSpPr>
            <a:spLocks noChangeArrowheads="1"/>
          </p:cNvSpPr>
          <p:nvPr/>
        </p:nvSpPr>
        <p:spPr bwMode="auto">
          <a:xfrm rot="5400000">
            <a:off x="4038600" y="2743200"/>
            <a:ext cx="7620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49" name="Line 11"/>
          <p:cNvSpPr>
            <a:spLocks noChangeShapeType="1"/>
          </p:cNvSpPr>
          <p:nvPr/>
        </p:nvSpPr>
        <p:spPr bwMode="auto">
          <a:xfrm>
            <a:off x="4038600" y="31242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0" name="AutoShape 12"/>
          <p:cNvSpPr>
            <a:spLocks noChangeArrowheads="1"/>
          </p:cNvSpPr>
          <p:nvPr/>
        </p:nvSpPr>
        <p:spPr bwMode="auto">
          <a:xfrm>
            <a:off x="3733800" y="28956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16751" name="Text Box 13"/>
          <p:cNvSpPr txBox="1">
            <a:spLocks noChangeArrowheads="1"/>
          </p:cNvSpPr>
          <p:nvPr/>
        </p:nvSpPr>
        <p:spPr bwMode="auto">
          <a:xfrm>
            <a:off x="19050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16752" name="Text Box 14"/>
          <p:cNvSpPr txBox="1">
            <a:spLocks noChangeArrowheads="1"/>
          </p:cNvSpPr>
          <p:nvPr/>
        </p:nvSpPr>
        <p:spPr bwMode="auto">
          <a:xfrm>
            <a:off x="2209800" y="24526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16753" name="Text Box 15"/>
          <p:cNvSpPr txBox="1">
            <a:spLocks noChangeArrowheads="1"/>
          </p:cNvSpPr>
          <p:nvPr/>
        </p:nvSpPr>
        <p:spPr bwMode="auto">
          <a:xfrm>
            <a:off x="2590800" y="2452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6754" name="Rectangle 16"/>
          <p:cNvSpPr>
            <a:spLocks noChangeArrowheads="1"/>
          </p:cNvSpPr>
          <p:nvPr/>
        </p:nvSpPr>
        <p:spPr bwMode="auto">
          <a:xfrm>
            <a:off x="6477000" y="19050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16755" name="AutoShape 17"/>
          <p:cNvSpPr>
            <a:spLocks noChangeArrowheads="1"/>
          </p:cNvSpPr>
          <p:nvPr/>
        </p:nvSpPr>
        <p:spPr bwMode="auto">
          <a:xfrm rot="5400000">
            <a:off x="6477000" y="28956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6" name="Line 18"/>
          <p:cNvSpPr>
            <a:spLocks noChangeShapeType="1"/>
          </p:cNvSpPr>
          <p:nvPr/>
        </p:nvSpPr>
        <p:spPr bwMode="auto">
          <a:xfrm>
            <a:off x="5562600" y="22098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57" name="Text Box 19"/>
          <p:cNvSpPr txBox="1">
            <a:spLocks noChangeArrowheads="1"/>
          </p:cNvSpPr>
          <p:nvPr/>
        </p:nvSpPr>
        <p:spPr bwMode="auto">
          <a:xfrm>
            <a:off x="6394450" y="1995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6758" name="Text Box 20"/>
          <p:cNvSpPr txBox="1">
            <a:spLocks noChangeArrowheads="1"/>
          </p:cNvSpPr>
          <p:nvPr/>
        </p:nvSpPr>
        <p:spPr bwMode="auto">
          <a:xfrm>
            <a:off x="6394450" y="26050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16759" name="Line 21"/>
          <p:cNvSpPr>
            <a:spLocks noChangeShapeType="1"/>
          </p:cNvSpPr>
          <p:nvPr/>
        </p:nvSpPr>
        <p:spPr bwMode="auto">
          <a:xfrm>
            <a:off x="76200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0" name="AutoShape 22"/>
          <p:cNvSpPr>
            <a:spLocks noChangeArrowheads="1"/>
          </p:cNvSpPr>
          <p:nvPr/>
        </p:nvSpPr>
        <p:spPr bwMode="auto">
          <a:xfrm rot="5400000">
            <a:off x="7581900" y="18669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1" name="Rectangle 23"/>
          <p:cNvSpPr>
            <a:spLocks noChangeArrowheads="1"/>
          </p:cNvSpPr>
          <p:nvPr/>
        </p:nvSpPr>
        <p:spPr bwMode="auto">
          <a:xfrm>
            <a:off x="9906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6762" name="AutoShape 24"/>
          <p:cNvSpPr>
            <a:spLocks noChangeArrowheads="1"/>
          </p:cNvSpPr>
          <p:nvPr/>
        </p:nvSpPr>
        <p:spPr bwMode="auto">
          <a:xfrm rot="5400000">
            <a:off x="990600" y="3352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3" name="Rectangle 25"/>
          <p:cNvSpPr>
            <a:spLocks noChangeArrowheads="1"/>
          </p:cNvSpPr>
          <p:nvPr/>
        </p:nvSpPr>
        <p:spPr bwMode="auto">
          <a:xfrm>
            <a:off x="32004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6764" name="AutoShape 26"/>
          <p:cNvSpPr>
            <a:spLocks noChangeArrowheads="1"/>
          </p:cNvSpPr>
          <p:nvPr/>
        </p:nvSpPr>
        <p:spPr bwMode="auto">
          <a:xfrm rot="5400000">
            <a:off x="3200400" y="3352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5" name="Rectangle 27"/>
          <p:cNvSpPr>
            <a:spLocks noChangeArrowheads="1"/>
          </p:cNvSpPr>
          <p:nvPr/>
        </p:nvSpPr>
        <p:spPr bwMode="auto">
          <a:xfrm>
            <a:off x="52578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6766" name="AutoShape 28"/>
          <p:cNvSpPr>
            <a:spLocks noChangeArrowheads="1"/>
          </p:cNvSpPr>
          <p:nvPr/>
        </p:nvSpPr>
        <p:spPr bwMode="auto">
          <a:xfrm rot="5400000">
            <a:off x="52689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7" name="Line 29"/>
          <p:cNvSpPr>
            <a:spLocks noChangeShapeType="1"/>
          </p:cNvSpPr>
          <p:nvPr/>
        </p:nvSpPr>
        <p:spPr bwMode="auto">
          <a:xfrm>
            <a:off x="49530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68" name="Rectangle 30"/>
          <p:cNvSpPr>
            <a:spLocks noChangeArrowheads="1"/>
          </p:cNvSpPr>
          <p:nvPr/>
        </p:nvSpPr>
        <p:spPr bwMode="auto">
          <a:xfrm>
            <a:off x="7315200" y="15240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16769" name="AutoShape 31"/>
          <p:cNvSpPr>
            <a:spLocks noChangeArrowheads="1"/>
          </p:cNvSpPr>
          <p:nvPr/>
        </p:nvSpPr>
        <p:spPr bwMode="auto">
          <a:xfrm rot="5400000">
            <a:off x="7326312" y="33416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0" name="Line 32"/>
          <p:cNvSpPr>
            <a:spLocks noChangeShapeType="1"/>
          </p:cNvSpPr>
          <p:nvPr/>
        </p:nvSpPr>
        <p:spPr bwMode="auto">
          <a:xfrm>
            <a:off x="70866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1" name="Line 33"/>
          <p:cNvSpPr>
            <a:spLocks noChangeShapeType="1"/>
          </p:cNvSpPr>
          <p:nvPr/>
        </p:nvSpPr>
        <p:spPr bwMode="auto">
          <a:xfrm>
            <a:off x="28956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2" name="Line 34"/>
          <p:cNvSpPr>
            <a:spLocks noChangeShapeType="1"/>
          </p:cNvSpPr>
          <p:nvPr/>
        </p:nvSpPr>
        <p:spPr bwMode="auto">
          <a:xfrm>
            <a:off x="2895600" y="2514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3" name="Line 35"/>
          <p:cNvSpPr>
            <a:spLocks noChangeShapeType="1"/>
          </p:cNvSpPr>
          <p:nvPr/>
        </p:nvSpPr>
        <p:spPr bwMode="auto">
          <a:xfrm>
            <a:off x="35052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4" name="Line 36"/>
          <p:cNvSpPr>
            <a:spLocks noChangeShapeType="1"/>
          </p:cNvSpPr>
          <p:nvPr/>
        </p:nvSpPr>
        <p:spPr bwMode="auto">
          <a:xfrm>
            <a:off x="5562600" y="2819400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5" name="Freeform 37"/>
          <p:cNvSpPr>
            <a:spLocks/>
          </p:cNvSpPr>
          <p:nvPr/>
        </p:nvSpPr>
        <p:spPr bwMode="auto">
          <a:xfrm>
            <a:off x="4191000" y="2514600"/>
            <a:ext cx="10668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6" name="Freeform 38"/>
          <p:cNvSpPr>
            <a:spLocks/>
          </p:cNvSpPr>
          <p:nvPr/>
        </p:nvSpPr>
        <p:spPr bwMode="auto">
          <a:xfrm flipV="1">
            <a:off x="5715000" y="16764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7" name="Line 39"/>
          <p:cNvSpPr>
            <a:spLocks noChangeShapeType="1"/>
          </p:cNvSpPr>
          <p:nvPr/>
        </p:nvSpPr>
        <p:spPr bwMode="auto">
          <a:xfrm>
            <a:off x="5562600" y="35814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8" name="Line 40"/>
          <p:cNvSpPr>
            <a:spLocks noChangeShapeType="1"/>
          </p:cNvSpPr>
          <p:nvPr/>
        </p:nvSpPr>
        <p:spPr bwMode="auto">
          <a:xfrm>
            <a:off x="7620000" y="1676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79" name="Line 41"/>
          <p:cNvSpPr>
            <a:spLocks noChangeShapeType="1"/>
          </p:cNvSpPr>
          <p:nvPr/>
        </p:nvSpPr>
        <p:spPr bwMode="auto">
          <a:xfrm flipV="1">
            <a:off x="21336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0" name="Line 42"/>
          <p:cNvSpPr>
            <a:spLocks noChangeShapeType="1"/>
          </p:cNvSpPr>
          <p:nvPr/>
        </p:nvSpPr>
        <p:spPr bwMode="auto">
          <a:xfrm flipV="1">
            <a:off x="2438400" y="27432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1" name="Line 43"/>
          <p:cNvSpPr>
            <a:spLocks noChangeShapeType="1"/>
          </p:cNvSpPr>
          <p:nvPr/>
        </p:nvSpPr>
        <p:spPr bwMode="auto">
          <a:xfrm flipV="1">
            <a:off x="2743200" y="27432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2" name="Line 44"/>
          <p:cNvSpPr>
            <a:spLocks noChangeShapeType="1"/>
          </p:cNvSpPr>
          <p:nvPr/>
        </p:nvSpPr>
        <p:spPr bwMode="auto">
          <a:xfrm flipH="1">
            <a:off x="19812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3" name="Line 45"/>
          <p:cNvSpPr>
            <a:spLocks noChangeShapeType="1"/>
          </p:cNvSpPr>
          <p:nvPr/>
        </p:nvSpPr>
        <p:spPr bwMode="auto">
          <a:xfrm flipH="1">
            <a:off x="22860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4" name="Line 46"/>
          <p:cNvSpPr>
            <a:spLocks noChangeShapeType="1"/>
          </p:cNvSpPr>
          <p:nvPr/>
        </p:nvSpPr>
        <p:spPr bwMode="auto">
          <a:xfrm flipH="1">
            <a:off x="2590800" y="28194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5" name="Freeform 47"/>
          <p:cNvSpPr>
            <a:spLocks/>
          </p:cNvSpPr>
          <p:nvPr/>
        </p:nvSpPr>
        <p:spPr bwMode="auto">
          <a:xfrm>
            <a:off x="3581400" y="31242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86" name="Line 48"/>
          <p:cNvSpPr>
            <a:spLocks noChangeShapeType="1"/>
          </p:cNvSpPr>
          <p:nvPr/>
        </p:nvSpPr>
        <p:spPr bwMode="auto">
          <a:xfrm flipH="1">
            <a:off x="3505200" y="32766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1" name="Line 56"/>
          <p:cNvSpPr>
            <a:spLocks noChangeShapeType="1"/>
          </p:cNvSpPr>
          <p:nvPr/>
        </p:nvSpPr>
        <p:spPr bwMode="auto">
          <a:xfrm>
            <a:off x="1295400" y="35814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2" name="AutoShape 57"/>
          <p:cNvSpPr>
            <a:spLocks noChangeArrowheads="1"/>
          </p:cNvSpPr>
          <p:nvPr/>
        </p:nvSpPr>
        <p:spPr bwMode="auto">
          <a:xfrm rot="5400000">
            <a:off x="4191000" y="1524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3" name="Line 58"/>
          <p:cNvSpPr>
            <a:spLocks noChangeShapeType="1"/>
          </p:cNvSpPr>
          <p:nvPr/>
        </p:nvSpPr>
        <p:spPr bwMode="auto">
          <a:xfrm>
            <a:off x="4495800" y="1752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4" name="Freeform 59"/>
          <p:cNvSpPr>
            <a:spLocks/>
          </p:cNvSpPr>
          <p:nvPr/>
        </p:nvSpPr>
        <p:spPr bwMode="auto">
          <a:xfrm>
            <a:off x="3962400" y="1066800"/>
            <a:ext cx="381000" cy="533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2147483647 h 432"/>
              <a:gd name="T4" fmla="*/ 2147483647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5" name="Freeform 60"/>
          <p:cNvSpPr>
            <a:spLocks/>
          </p:cNvSpPr>
          <p:nvPr/>
        </p:nvSpPr>
        <p:spPr bwMode="auto">
          <a:xfrm>
            <a:off x="4114800" y="1219200"/>
            <a:ext cx="1600200" cy="457200"/>
          </a:xfrm>
          <a:custGeom>
            <a:avLst/>
            <a:gdLst>
              <a:gd name="T0" fmla="*/ 2147483647 w 1008"/>
              <a:gd name="T1" fmla="*/ 2147483647 h 288"/>
              <a:gd name="T2" fmla="*/ 2147483647 w 1008"/>
              <a:gd name="T3" fmla="*/ 0 h 288"/>
              <a:gd name="T4" fmla="*/ 0 w 1008"/>
              <a:gd name="T5" fmla="*/ 0 h 288"/>
              <a:gd name="T6" fmla="*/ 0 w 1008"/>
              <a:gd name="T7" fmla="*/ 2147483647 h 288"/>
              <a:gd name="T8" fmla="*/ 2147483647 w 1008"/>
              <a:gd name="T9" fmla="*/ 2147483647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8"/>
              <a:gd name="T16" fmla="*/ 0 h 288"/>
              <a:gd name="T17" fmla="*/ 1008 w 1008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8" h="288">
                <a:moveTo>
                  <a:pt x="1008" y="288"/>
                </a:moveTo>
                <a:lnTo>
                  <a:pt x="1008" y="0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6" name="AutoShape 64"/>
          <p:cNvSpPr>
            <a:spLocks noChangeArrowheads="1"/>
          </p:cNvSpPr>
          <p:nvPr/>
        </p:nvSpPr>
        <p:spPr bwMode="auto">
          <a:xfrm rot="5400000">
            <a:off x="6019800" y="2667000"/>
            <a:ext cx="3048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7" name="Line 65"/>
          <p:cNvSpPr>
            <a:spLocks noChangeShapeType="1"/>
          </p:cNvSpPr>
          <p:nvPr/>
        </p:nvSpPr>
        <p:spPr bwMode="auto">
          <a:xfrm>
            <a:off x="6248400" y="2819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8" name="Freeform 66"/>
          <p:cNvSpPr>
            <a:spLocks/>
          </p:cNvSpPr>
          <p:nvPr/>
        </p:nvSpPr>
        <p:spPr bwMode="auto">
          <a:xfrm>
            <a:off x="5867400" y="1066800"/>
            <a:ext cx="228600" cy="16002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2147483647 h 432"/>
              <a:gd name="T4" fmla="*/ 2147483647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99" name="Freeform 67"/>
          <p:cNvSpPr>
            <a:spLocks/>
          </p:cNvSpPr>
          <p:nvPr/>
        </p:nvSpPr>
        <p:spPr bwMode="auto">
          <a:xfrm>
            <a:off x="1447800" y="1066800"/>
            <a:ext cx="6781800" cy="838200"/>
          </a:xfrm>
          <a:custGeom>
            <a:avLst/>
            <a:gdLst>
              <a:gd name="T0" fmla="*/ 2147483647 w 4272"/>
              <a:gd name="T1" fmla="*/ 2147483647 h 528"/>
              <a:gd name="T2" fmla="*/ 2147483647 w 4272"/>
              <a:gd name="T3" fmla="*/ 2147483647 h 528"/>
              <a:gd name="T4" fmla="*/ 2147483647 w 4272"/>
              <a:gd name="T5" fmla="*/ 0 h 528"/>
              <a:gd name="T6" fmla="*/ 0 w 4272"/>
              <a:gd name="T7" fmla="*/ 0 h 528"/>
              <a:gd name="T8" fmla="*/ 0 w 4272"/>
              <a:gd name="T9" fmla="*/ 2147483647 h 528"/>
              <a:gd name="T10" fmla="*/ 2147483647 w 4272"/>
              <a:gd name="T11" fmla="*/ 2147483647 h 5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528"/>
              <a:gd name="T20" fmla="*/ 4272 w 4272"/>
              <a:gd name="T21" fmla="*/ 528 h 5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528">
                <a:moveTo>
                  <a:pt x="4128" y="528"/>
                </a:moveTo>
                <a:lnTo>
                  <a:pt x="4272" y="528"/>
                </a:lnTo>
                <a:lnTo>
                  <a:pt x="4272" y="0"/>
                </a:lnTo>
                <a:lnTo>
                  <a:pt x="0" y="0"/>
                </a:ln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0" name="Freeform 68"/>
          <p:cNvSpPr>
            <a:spLocks/>
          </p:cNvSpPr>
          <p:nvPr/>
        </p:nvSpPr>
        <p:spPr bwMode="auto">
          <a:xfrm>
            <a:off x="2743200" y="35814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1" name="AutoShape 69"/>
          <p:cNvSpPr>
            <a:spLocks noChangeArrowheads="1"/>
          </p:cNvSpPr>
          <p:nvPr/>
        </p:nvSpPr>
        <p:spPr bwMode="auto">
          <a:xfrm rot="5400000">
            <a:off x="3810000" y="2286000"/>
            <a:ext cx="457200" cy="152400"/>
          </a:xfrm>
          <a:prstGeom prst="flowChartTerminator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2" name="Line 72"/>
          <p:cNvSpPr>
            <a:spLocks noChangeShapeType="1"/>
          </p:cNvSpPr>
          <p:nvPr/>
        </p:nvSpPr>
        <p:spPr bwMode="auto">
          <a:xfrm>
            <a:off x="3505200" y="2514600"/>
            <a:ext cx="457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3" name="Freeform 73"/>
          <p:cNvSpPr>
            <a:spLocks/>
          </p:cNvSpPr>
          <p:nvPr/>
        </p:nvSpPr>
        <p:spPr bwMode="auto">
          <a:xfrm>
            <a:off x="3657600" y="1066800"/>
            <a:ext cx="304800" cy="1295400"/>
          </a:xfrm>
          <a:custGeom>
            <a:avLst/>
            <a:gdLst>
              <a:gd name="T0" fmla="*/ 0 w 336"/>
              <a:gd name="T1" fmla="*/ 0 h 432"/>
              <a:gd name="T2" fmla="*/ 0 w 336"/>
              <a:gd name="T3" fmla="*/ 2147483647 h 432"/>
              <a:gd name="T4" fmla="*/ 2147483647 w 336"/>
              <a:gd name="T5" fmla="*/ 2147483647 h 432"/>
              <a:gd name="T6" fmla="*/ 0 60000 65536"/>
              <a:gd name="T7" fmla="*/ 0 60000 65536"/>
              <a:gd name="T8" fmla="*/ 0 60000 65536"/>
              <a:gd name="T9" fmla="*/ 0 w 336"/>
              <a:gd name="T10" fmla="*/ 0 h 432"/>
              <a:gd name="T11" fmla="*/ 336 w 336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432">
                <a:moveTo>
                  <a:pt x="0" y="0"/>
                </a:moveTo>
                <a:lnTo>
                  <a:pt x="0" y="432"/>
                </a:lnTo>
                <a:lnTo>
                  <a:pt x="336" y="432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4" name="Freeform 74"/>
          <p:cNvSpPr>
            <a:spLocks/>
          </p:cNvSpPr>
          <p:nvPr/>
        </p:nvSpPr>
        <p:spPr bwMode="auto">
          <a:xfrm>
            <a:off x="3810000" y="1219200"/>
            <a:ext cx="304800" cy="990600"/>
          </a:xfrm>
          <a:custGeom>
            <a:avLst/>
            <a:gdLst>
              <a:gd name="T0" fmla="*/ 2147483647 w 192"/>
              <a:gd name="T1" fmla="*/ 0 h 624"/>
              <a:gd name="T2" fmla="*/ 0 w 192"/>
              <a:gd name="T3" fmla="*/ 0 h 624"/>
              <a:gd name="T4" fmla="*/ 0 w 192"/>
              <a:gd name="T5" fmla="*/ 2147483647 h 624"/>
              <a:gd name="T6" fmla="*/ 2147483647 w 192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624"/>
              <a:gd name="T14" fmla="*/ 192 w 19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624">
                <a:moveTo>
                  <a:pt x="192" y="0"/>
                </a:moveTo>
                <a:lnTo>
                  <a:pt x="0" y="0"/>
                </a:lnTo>
                <a:lnTo>
                  <a:pt x="0" y="624"/>
                </a:lnTo>
                <a:lnTo>
                  <a:pt x="96" y="624"/>
                </a:lnTo>
              </a:path>
            </a:pathLst>
          </a:custGeom>
          <a:noFill/>
          <a:ln w="28575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5" name="Text Box 75"/>
          <p:cNvSpPr txBox="1">
            <a:spLocks noChangeArrowheads="1"/>
          </p:cNvSpPr>
          <p:nvPr/>
        </p:nvSpPr>
        <p:spPr bwMode="auto">
          <a:xfrm>
            <a:off x="7657443" y="38862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116806" name="Text Box 76"/>
          <p:cNvSpPr txBox="1">
            <a:spLocks noChangeArrowheads="1"/>
          </p:cNvSpPr>
          <p:nvPr/>
        </p:nvSpPr>
        <p:spPr bwMode="auto">
          <a:xfrm>
            <a:off x="5887380" y="38862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,4(x4)</a:t>
            </a:r>
          </a:p>
        </p:txBody>
      </p:sp>
      <p:sp>
        <p:nvSpPr>
          <p:cNvPr id="116807" name="AutoShape 77"/>
          <p:cNvSpPr>
            <a:spLocks noChangeArrowheads="1"/>
          </p:cNvSpPr>
          <p:nvPr/>
        </p:nvSpPr>
        <p:spPr bwMode="auto">
          <a:xfrm>
            <a:off x="5638800" y="16002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8" name="AutoShape 78"/>
          <p:cNvSpPr>
            <a:spLocks noChangeArrowheads="1"/>
          </p:cNvSpPr>
          <p:nvPr/>
        </p:nvSpPr>
        <p:spPr bwMode="auto">
          <a:xfrm>
            <a:off x="5791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09" name="AutoShape 79"/>
          <p:cNvSpPr>
            <a:spLocks noChangeArrowheads="1"/>
          </p:cNvSpPr>
          <p:nvPr/>
        </p:nvSpPr>
        <p:spPr bwMode="auto">
          <a:xfrm>
            <a:off x="4038600" y="11430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0" name="AutoShape 80"/>
          <p:cNvSpPr>
            <a:spLocks noChangeArrowheads="1"/>
          </p:cNvSpPr>
          <p:nvPr/>
        </p:nvSpPr>
        <p:spPr bwMode="auto">
          <a:xfrm>
            <a:off x="38862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1" name="AutoShape 81"/>
          <p:cNvSpPr>
            <a:spLocks noChangeArrowheads="1"/>
          </p:cNvSpPr>
          <p:nvPr/>
        </p:nvSpPr>
        <p:spPr bwMode="auto">
          <a:xfrm>
            <a:off x="3581400" y="990600"/>
            <a:ext cx="152400" cy="152400"/>
          </a:xfrm>
          <a:prstGeom prst="flowChartConnector">
            <a:avLst/>
          </a:prstGeom>
          <a:solidFill>
            <a:srgbClr val="00A2FF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12" name="AutoShape 82"/>
          <p:cNvSpPr>
            <a:spLocks noChangeArrowheads="1"/>
          </p:cNvSpPr>
          <p:nvPr/>
        </p:nvSpPr>
        <p:spPr bwMode="auto">
          <a:xfrm>
            <a:off x="5638800" y="2143125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Text Box 82"/>
          <p:cNvSpPr txBox="1">
            <a:spLocks noChangeArrowheads="1"/>
          </p:cNvSpPr>
          <p:nvPr/>
        </p:nvSpPr>
        <p:spPr bwMode="auto">
          <a:xfrm>
            <a:off x="983742" y="2875002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82" name="Text Box 83"/>
          <p:cNvSpPr txBox="1">
            <a:spLocks noChangeArrowheads="1"/>
          </p:cNvSpPr>
          <p:nvPr/>
        </p:nvSpPr>
        <p:spPr bwMode="auto">
          <a:xfrm>
            <a:off x="3193542" y="2875002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83" name="Text Box 84"/>
          <p:cNvSpPr txBox="1">
            <a:spLocks noChangeArrowheads="1"/>
          </p:cNvSpPr>
          <p:nvPr/>
        </p:nvSpPr>
        <p:spPr bwMode="auto">
          <a:xfrm>
            <a:off x="5208563" y="2875002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84" name="Text Box 85"/>
          <p:cNvSpPr txBox="1">
            <a:spLocks noChangeArrowheads="1"/>
          </p:cNvSpPr>
          <p:nvPr/>
        </p:nvSpPr>
        <p:spPr bwMode="auto">
          <a:xfrm>
            <a:off x="7263891" y="2907268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3390243" y="59436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620180" y="59436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,4(x4)</a:t>
            </a:r>
          </a:p>
        </p:txBody>
      </p:sp>
      <p:sp>
        <p:nvSpPr>
          <p:cNvPr id="79" name="Text Box 75"/>
          <p:cNvSpPr txBox="1">
            <a:spLocks noChangeArrowheads="1"/>
          </p:cNvSpPr>
          <p:nvPr/>
        </p:nvSpPr>
        <p:spPr bwMode="auto">
          <a:xfrm>
            <a:off x="3390243" y="5178623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,8(x2)</a:t>
            </a:r>
          </a:p>
        </p:txBody>
      </p:sp>
      <p:sp>
        <p:nvSpPr>
          <p:cNvPr id="80" name="Text Box 76"/>
          <p:cNvSpPr txBox="1">
            <a:spLocks noChangeArrowheads="1"/>
          </p:cNvSpPr>
          <p:nvPr/>
        </p:nvSpPr>
        <p:spPr bwMode="auto">
          <a:xfrm>
            <a:off x="1620180" y="5178623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x4,4(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x3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5" name="Freeform 84"/>
          <p:cNvSpPr/>
          <p:nvPr/>
        </p:nvSpPr>
        <p:spPr bwMode="auto">
          <a:xfrm>
            <a:off x="2590800" y="5486400"/>
            <a:ext cx="1254816" cy="171878"/>
          </a:xfrm>
          <a:custGeom>
            <a:avLst/>
            <a:gdLst>
              <a:gd name="connsiteX0" fmla="*/ 1316923 w 1398043"/>
              <a:gd name="connsiteY0" fmla="*/ 0 h 201538"/>
              <a:gd name="connsiteX1" fmla="*/ 1210454 w 1398043"/>
              <a:gd name="connsiteY1" fmla="*/ 167315 h 201538"/>
              <a:gd name="connsiteX2" fmla="*/ 191391 w 1398043"/>
              <a:gd name="connsiteY2" fmla="*/ 174920 h 201538"/>
              <a:gd name="connsiteX3" fmla="*/ 62107 w 1398043"/>
              <a:gd name="connsiteY3" fmla="*/ 7605 h 201538"/>
              <a:gd name="connsiteX0" fmla="*/ 1274238 w 1355358"/>
              <a:gd name="connsiteY0" fmla="*/ 0 h 202806"/>
              <a:gd name="connsiteX1" fmla="*/ 1167769 w 1355358"/>
              <a:gd name="connsiteY1" fmla="*/ 167315 h 202806"/>
              <a:gd name="connsiteX2" fmla="*/ 148706 w 1355358"/>
              <a:gd name="connsiteY2" fmla="*/ 174920 h 202806"/>
              <a:gd name="connsiteX3" fmla="*/ 275535 w 1355358"/>
              <a:gd name="connsiteY3" fmla="*/ 174920 h 202806"/>
              <a:gd name="connsiteX4" fmla="*/ 19422 w 1355358"/>
              <a:gd name="connsiteY4" fmla="*/ 7605 h 202806"/>
              <a:gd name="connsiteX0" fmla="*/ 1274238 w 1355358"/>
              <a:gd name="connsiteY0" fmla="*/ 0 h 403076"/>
              <a:gd name="connsiteX1" fmla="*/ 1167769 w 1355358"/>
              <a:gd name="connsiteY1" fmla="*/ 167315 h 403076"/>
              <a:gd name="connsiteX2" fmla="*/ 148706 w 1355358"/>
              <a:gd name="connsiteY2" fmla="*/ 174920 h 403076"/>
              <a:gd name="connsiteX3" fmla="*/ 275535 w 1355358"/>
              <a:gd name="connsiteY3" fmla="*/ 174920 h 403076"/>
              <a:gd name="connsiteX4" fmla="*/ 19422 w 1355358"/>
              <a:gd name="connsiteY4" fmla="*/ 7605 h 403076"/>
              <a:gd name="connsiteX0" fmla="*/ 1254816 w 1314797"/>
              <a:gd name="connsiteY0" fmla="*/ 0 h 201538"/>
              <a:gd name="connsiteX1" fmla="*/ 1148347 w 1314797"/>
              <a:gd name="connsiteY1" fmla="*/ 167315 h 201538"/>
              <a:gd name="connsiteX2" fmla="*/ 256113 w 1314797"/>
              <a:gd name="connsiteY2" fmla="*/ 174920 h 201538"/>
              <a:gd name="connsiteX3" fmla="*/ 0 w 1314797"/>
              <a:gd name="connsiteY3" fmla="*/ 7605 h 201538"/>
              <a:gd name="connsiteX0" fmla="*/ 1254816 w 1357483"/>
              <a:gd name="connsiteY0" fmla="*/ 0 h 168582"/>
              <a:gd name="connsiteX1" fmla="*/ 1148347 w 1357483"/>
              <a:gd name="connsiteY1" fmla="*/ 167315 h 168582"/>
              <a:gd name="connsiteX2" fmla="*/ 0 w 1357483"/>
              <a:gd name="connsiteY2" fmla="*/ 7605 h 168582"/>
              <a:gd name="connsiteX0" fmla="*/ 1254816 w 1295376"/>
              <a:gd name="connsiteY0" fmla="*/ 0 h 168582"/>
              <a:gd name="connsiteX1" fmla="*/ 691147 w 1295376"/>
              <a:gd name="connsiteY1" fmla="*/ 167315 h 168582"/>
              <a:gd name="connsiteX2" fmla="*/ 0 w 1295376"/>
              <a:gd name="connsiteY2" fmla="*/ 7605 h 168582"/>
              <a:gd name="connsiteX0" fmla="*/ 1254816 w 1295376"/>
              <a:gd name="connsiteY0" fmla="*/ 0 h 168582"/>
              <a:gd name="connsiteX1" fmla="*/ 691147 w 1295376"/>
              <a:gd name="connsiteY1" fmla="*/ 167315 h 168582"/>
              <a:gd name="connsiteX2" fmla="*/ 0 w 1295376"/>
              <a:gd name="connsiteY2" fmla="*/ 7605 h 168582"/>
              <a:gd name="connsiteX0" fmla="*/ 1254816 w 1295376"/>
              <a:gd name="connsiteY0" fmla="*/ 0 h 235571"/>
              <a:gd name="connsiteX1" fmla="*/ 691147 w 1295376"/>
              <a:gd name="connsiteY1" fmla="*/ 167315 h 235571"/>
              <a:gd name="connsiteX2" fmla="*/ 0 w 1295376"/>
              <a:gd name="connsiteY2" fmla="*/ 7605 h 235571"/>
              <a:gd name="connsiteX0" fmla="*/ 1254816 w 1295376"/>
              <a:gd name="connsiteY0" fmla="*/ 0 h 171878"/>
              <a:gd name="connsiteX1" fmla="*/ 691147 w 1295376"/>
              <a:gd name="connsiteY1" fmla="*/ 167315 h 171878"/>
              <a:gd name="connsiteX2" fmla="*/ 0 w 1295376"/>
              <a:gd name="connsiteY2" fmla="*/ 7605 h 171878"/>
              <a:gd name="connsiteX0" fmla="*/ 1254816 w 1254816"/>
              <a:gd name="connsiteY0" fmla="*/ 0 h 171878"/>
              <a:gd name="connsiteX1" fmla="*/ 691147 w 1254816"/>
              <a:gd name="connsiteY1" fmla="*/ 167315 h 171878"/>
              <a:gd name="connsiteX2" fmla="*/ 0 w 1254816"/>
              <a:gd name="connsiteY2" fmla="*/ 7605 h 17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816" h="171878">
                <a:moveTo>
                  <a:pt x="1254816" y="0"/>
                </a:moveTo>
                <a:cubicBezTo>
                  <a:pt x="1006190" y="134486"/>
                  <a:pt x="900283" y="166048"/>
                  <a:pt x="691147" y="167315"/>
                </a:cubicBezTo>
                <a:cubicBezTo>
                  <a:pt x="482011" y="168582"/>
                  <a:pt x="244565" y="171878"/>
                  <a:pt x="0" y="760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2133600" y="6228922"/>
            <a:ext cx="1712016" cy="171878"/>
          </a:xfrm>
          <a:custGeom>
            <a:avLst/>
            <a:gdLst>
              <a:gd name="connsiteX0" fmla="*/ 1316923 w 1398043"/>
              <a:gd name="connsiteY0" fmla="*/ 0 h 201538"/>
              <a:gd name="connsiteX1" fmla="*/ 1210454 w 1398043"/>
              <a:gd name="connsiteY1" fmla="*/ 167315 h 201538"/>
              <a:gd name="connsiteX2" fmla="*/ 191391 w 1398043"/>
              <a:gd name="connsiteY2" fmla="*/ 174920 h 201538"/>
              <a:gd name="connsiteX3" fmla="*/ 62107 w 1398043"/>
              <a:gd name="connsiteY3" fmla="*/ 7605 h 201538"/>
              <a:gd name="connsiteX0" fmla="*/ 1274238 w 1355358"/>
              <a:gd name="connsiteY0" fmla="*/ 0 h 202806"/>
              <a:gd name="connsiteX1" fmla="*/ 1167769 w 1355358"/>
              <a:gd name="connsiteY1" fmla="*/ 167315 h 202806"/>
              <a:gd name="connsiteX2" fmla="*/ 148706 w 1355358"/>
              <a:gd name="connsiteY2" fmla="*/ 174920 h 202806"/>
              <a:gd name="connsiteX3" fmla="*/ 275535 w 1355358"/>
              <a:gd name="connsiteY3" fmla="*/ 174920 h 202806"/>
              <a:gd name="connsiteX4" fmla="*/ 19422 w 1355358"/>
              <a:gd name="connsiteY4" fmla="*/ 7605 h 202806"/>
              <a:gd name="connsiteX0" fmla="*/ 1274238 w 1355358"/>
              <a:gd name="connsiteY0" fmla="*/ 0 h 403076"/>
              <a:gd name="connsiteX1" fmla="*/ 1167769 w 1355358"/>
              <a:gd name="connsiteY1" fmla="*/ 167315 h 403076"/>
              <a:gd name="connsiteX2" fmla="*/ 148706 w 1355358"/>
              <a:gd name="connsiteY2" fmla="*/ 174920 h 403076"/>
              <a:gd name="connsiteX3" fmla="*/ 275535 w 1355358"/>
              <a:gd name="connsiteY3" fmla="*/ 174920 h 403076"/>
              <a:gd name="connsiteX4" fmla="*/ 19422 w 1355358"/>
              <a:gd name="connsiteY4" fmla="*/ 7605 h 403076"/>
              <a:gd name="connsiteX0" fmla="*/ 1254816 w 1314797"/>
              <a:gd name="connsiteY0" fmla="*/ 0 h 201538"/>
              <a:gd name="connsiteX1" fmla="*/ 1148347 w 1314797"/>
              <a:gd name="connsiteY1" fmla="*/ 167315 h 201538"/>
              <a:gd name="connsiteX2" fmla="*/ 256113 w 1314797"/>
              <a:gd name="connsiteY2" fmla="*/ 174920 h 201538"/>
              <a:gd name="connsiteX3" fmla="*/ 0 w 1314797"/>
              <a:gd name="connsiteY3" fmla="*/ 7605 h 201538"/>
              <a:gd name="connsiteX0" fmla="*/ 1254816 w 1357483"/>
              <a:gd name="connsiteY0" fmla="*/ 0 h 168582"/>
              <a:gd name="connsiteX1" fmla="*/ 1148347 w 1357483"/>
              <a:gd name="connsiteY1" fmla="*/ 167315 h 168582"/>
              <a:gd name="connsiteX2" fmla="*/ 0 w 1357483"/>
              <a:gd name="connsiteY2" fmla="*/ 7605 h 168582"/>
              <a:gd name="connsiteX0" fmla="*/ 1254816 w 1295376"/>
              <a:gd name="connsiteY0" fmla="*/ 0 h 168582"/>
              <a:gd name="connsiteX1" fmla="*/ 691147 w 1295376"/>
              <a:gd name="connsiteY1" fmla="*/ 167315 h 168582"/>
              <a:gd name="connsiteX2" fmla="*/ 0 w 1295376"/>
              <a:gd name="connsiteY2" fmla="*/ 7605 h 168582"/>
              <a:gd name="connsiteX0" fmla="*/ 1254816 w 1295376"/>
              <a:gd name="connsiteY0" fmla="*/ 0 h 168582"/>
              <a:gd name="connsiteX1" fmla="*/ 691147 w 1295376"/>
              <a:gd name="connsiteY1" fmla="*/ 167315 h 168582"/>
              <a:gd name="connsiteX2" fmla="*/ 0 w 1295376"/>
              <a:gd name="connsiteY2" fmla="*/ 7605 h 168582"/>
              <a:gd name="connsiteX0" fmla="*/ 1254816 w 1295376"/>
              <a:gd name="connsiteY0" fmla="*/ 0 h 235571"/>
              <a:gd name="connsiteX1" fmla="*/ 691147 w 1295376"/>
              <a:gd name="connsiteY1" fmla="*/ 167315 h 235571"/>
              <a:gd name="connsiteX2" fmla="*/ 0 w 1295376"/>
              <a:gd name="connsiteY2" fmla="*/ 7605 h 235571"/>
              <a:gd name="connsiteX0" fmla="*/ 1254816 w 1295376"/>
              <a:gd name="connsiteY0" fmla="*/ 0 h 171878"/>
              <a:gd name="connsiteX1" fmla="*/ 691147 w 1295376"/>
              <a:gd name="connsiteY1" fmla="*/ 167315 h 171878"/>
              <a:gd name="connsiteX2" fmla="*/ 0 w 1295376"/>
              <a:gd name="connsiteY2" fmla="*/ 7605 h 171878"/>
              <a:gd name="connsiteX0" fmla="*/ 1254816 w 1254816"/>
              <a:gd name="connsiteY0" fmla="*/ 0 h 171878"/>
              <a:gd name="connsiteX1" fmla="*/ 691147 w 1254816"/>
              <a:gd name="connsiteY1" fmla="*/ 167315 h 171878"/>
              <a:gd name="connsiteX2" fmla="*/ 0 w 1254816"/>
              <a:gd name="connsiteY2" fmla="*/ 7605 h 17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816" h="171878">
                <a:moveTo>
                  <a:pt x="1254816" y="0"/>
                </a:moveTo>
                <a:cubicBezTo>
                  <a:pt x="1006190" y="134486"/>
                  <a:pt x="900283" y="166048"/>
                  <a:pt x="691147" y="167315"/>
                </a:cubicBezTo>
                <a:cubicBezTo>
                  <a:pt x="482011" y="168582"/>
                  <a:pt x="244565" y="171878"/>
                  <a:pt x="0" y="760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14171" y="54736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C0CB08-A974-8CCE-503C-76E613B4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bottleneck?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CB9F7C-E4FA-01AD-D793-C986DA2F1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24573D-2EAF-AE1A-1B59-0D577FE5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do laundry faster?</a:t>
            </a:r>
          </a:p>
        </p:txBody>
      </p:sp>
    </p:spTree>
    <p:extLst>
      <p:ext uri="{BB962C8B-B14F-4D97-AF65-F5344CB8AC3E}">
        <p14:creationId xmlns:p14="http://schemas.microsoft.com/office/powerpoint/2010/main" val="26688331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Producer &amp; consumer are in same cycle</a:t>
            </a:r>
          </a:p>
          <a:p>
            <a:pPr lvl="1"/>
            <a:r>
              <a:rPr lang="en-US" dirty="0"/>
              <a:t>Example: MX bypass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EB6AA-7D89-8659-A4C0-E682BE592B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Diagrams with Bypassing</a:t>
            </a:r>
          </a:p>
        </p:txBody>
      </p:sp>
      <p:graphicFrame>
        <p:nvGraphicFramePr>
          <p:cNvPr id="437490" name="Group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57644"/>
              </p:ext>
            </p:extLst>
          </p:nvPr>
        </p:nvGraphicFramePr>
        <p:xfrm>
          <a:off x="1524000" y="1905000"/>
          <a:ext cx="6477000" cy="85883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,x2,x3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 x2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,x4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874" name="Rectangle 8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4800" y="2819400"/>
            <a:ext cx="8534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1" hangingPunct="1">
              <a:spcBef>
                <a:spcPct val="20000"/>
              </a:spcBef>
              <a:buClr>
                <a:srgbClr val="030305"/>
              </a:buClr>
              <a:buFontTx/>
              <a:buChar char="•"/>
            </a:pPr>
            <a:r>
              <a:rPr lang="en-US" sz="2000" b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Example: WX bypass </a:t>
            </a:r>
          </a:p>
        </p:txBody>
      </p:sp>
      <p:graphicFrame>
        <p:nvGraphicFramePr>
          <p:cNvPr id="437491" name="Group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84245"/>
              </p:ext>
            </p:extLst>
          </p:nvPr>
        </p:nvGraphicFramePr>
        <p:xfrm>
          <a:off x="1524000" y="3200400"/>
          <a:ext cx="6477000" cy="1135063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,x2,x3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909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x5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(x7)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cs typeface="Consolas" panose="020B0609020204030204" pitchFamily="49" charset="0"/>
                        <a:sym typeface="Wingdings" charset="2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 x2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,x4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37492" name="Group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90609"/>
              </p:ext>
            </p:extLst>
          </p:nvPr>
        </p:nvGraphicFramePr>
        <p:xfrm>
          <a:off x="1524000" y="4702175"/>
          <a:ext cx="6477000" cy="85883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0(x2)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,0(x3)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958" name="Rectangle 23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4800" y="4343400"/>
            <a:ext cx="8534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1" hangingPunct="1">
              <a:spcBef>
                <a:spcPct val="20000"/>
              </a:spcBef>
              <a:buClr>
                <a:srgbClr val="030305"/>
              </a:buClr>
              <a:buFontTx/>
              <a:buChar char="•"/>
            </a:pPr>
            <a:r>
              <a:rPr lang="en-US" sz="2000" b="0">
                <a:solidFill>
                  <a:srgbClr val="030305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Example: WM bypass 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6A7F913-80B5-42F8-26FD-AF4E8FE7B348}"/>
              </a:ext>
            </a:extLst>
          </p:cNvPr>
          <p:cNvSpPr/>
          <p:nvPr/>
        </p:nvSpPr>
        <p:spPr bwMode="auto">
          <a:xfrm>
            <a:off x="5118476" y="2342812"/>
            <a:ext cx="102852" cy="297586"/>
          </a:xfrm>
          <a:custGeom>
            <a:avLst/>
            <a:gdLst>
              <a:gd name="connsiteX0" fmla="*/ 10821 w 102852"/>
              <a:gd name="connsiteY0" fmla="*/ 0 h 297586"/>
              <a:gd name="connsiteX1" fmla="*/ 102802 w 102852"/>
              <a:gd name="connsiteY1" fmla="*/ 135266 h 297586"/>
              <a:gd name="connsiteX2" fmla="*/ 0 w 102852"/>
              <a:gd name="connsiteY2" fmla="*/ 297586 h 2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52" h="297586">
                <a:moveTo>
                  <a:pt x="10821" y="0"/>
                </a:moveTo>
                <a:cubicBezTo>
                  <a:pt x="57713" y="42834"/>
                  <a:pt x="104606" y="85668"/>
                  <a:pt x="102802" y="135266"/>
                </a:cubicBezTo>
                <a:cubicBezTo>
                  <a:pt x="100999" y="184864"/>
                  <a:pt x="50499" y="241225"/>
                  <a:pt x="0" y="297586"/>
                </a:cubicBezTo>
              </a:path>
            </a:pathLst>
          </a:custGeom>
          <a:noFill/>
          <a:ln w="28575" cap="flat" cmpd="sng" algn="ctr">
            <a:solidFill>
              <a:srgbClr val="00A2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-65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8CF8D9E-4263-739B-0A72-54D9CF29B2BA}"/>
              </a:ext>
            </a:extLst>
          </p:cNvPr>
          <p:cNvSpPr/>
          <p:nvPr/>
        </p:nvSpPr>
        <p:spPr bwMode="auto">
          <a:xfrm>
            <a:off x="5638800" y="3619138"/>
            <a:ext cx="76200" cy="646475"/>
          </a:xfrm>
          <a:custGeom>
            <a:avLst/>
            <a:gdLst>
              <a:gd name="connsiteX0" fmla="*/ 10821 w 102852"/>
              <a:gd name="connsiteY0" fmla="*/ 0 h 297586"/>
              <a:gd name="connsiteX1" fmla="*/ 102802 w 102852"/>
              <a:gd name="connsiteY1" fmla="*/ 135266 h 297586"/>
              <a:gd name="connsiteX2" fmla="*/ 0 w 102852"/>
              <a:gd name="connsiteY2" fmla="*/ 297586 h 2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52" h="297586">
                <a:moveTo>
                  <a:pt x="10821" y="0"/>
                </a:moveTo>
                <a:cubicBezTo>
                  <a:pt x="57713" y="42834"/>
                  <a:pt x="104606" y="85668"/>
                  <a:pt x="102802" y="135266"/>
                </a:cubicBezTo>
                <a:cubicBezTo>
                  <a:pt x="100999" y="184864"/>
                  <a:pt x="50499" y="241225"/>
                  <a:pt x="0" y="297586"/>
                </a:cubicBezTo>
              </a:path>
            </a:pathLst>
          </a:custGeom>
          <a:noFill/>
          <a:ln w="28575" cap="flat" cmpd="sng" algn="ctr">
            <a:solidFill>
              <a:srgbClr val="00A2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-65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73EBB01-FD6C-1D79-A23C-3A984F9B9CB1}"/>
              </a:ext>
            </a:extLst>
          </p:cNvPr>
          <p:cNvSpPr/>
          <p:nvPr/>
        </p:nvSpPr>
        <p:spPr bwMode="auto">
          <a:xfrm>
            <a:off x="5612148" y="5151940"/>
            <a:ext cx="102852" cy="297586"/>
          </a:xfrm>
          <a:custGeom>
            <a:avLst/>
            <a:gdLst>
              <a:gd name="connsiteX0" fmla="*/ 10821 w 102852"/>
              <a:gd name="connsiteY0" fmla="*/ 0 h 297586"/>
              <a:gd name="connsiteX1" fmla="*/ 102802 w 102852"/>
              <a:gd name="connsiteY1" fmla="*/ 135266 h 297586"/>
              <a:gd name="connsiteX2" fmla="*/ 0 w 102852"/>
              <a:gd name="connsiteY2" fmla="*/ 297586 h 29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52" h="297586">
                <a:moveTo>
                  <a:pt x="10821" y="0"/>
                </a:moveTo>
                <a:cubicBezTo>
                  <a:pt x="57713" y="42834"/>
                  <a:pt x="104606" y="85668"/>
                  <a:pt x="102802" y="135266"/>
                </a:cubicBezTo>
                <a:cubicBezTo>
                  <a:pt x="100999" y="184864"/>
                  <a:pt x="50499" y="241225"/>
                  <a:pt x="0" y="297586"/>
                </a:cubicBezTo>
              </a:path>
            </a:pathLst>
          </a:custGeom>
          <a:noFill/>
          <a:ln w="28575" cap="flat" cmpd="sng" algn="ctr">
            <a:solidFill>
              <a:srgbClr val="00A2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-65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8183-5CC3-9A44-385C-18BB05F36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C6772-EB29-8F9B-7FEF-ED7EB3CAC5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4x23cXTYy9xSXkClrJSAe?state=opened&amp;flow=Default&amp;onscreen=persist">
            <a:extLst>
              <a:ext uri="{FF2B5EF4-FFF2-40B4-BE49-F238E27FC236}">
                <a16:creationId xmlns:a16="http://schemas.microsoft.com/office/drawing/2014/main" id="{9A334E51-F05A-E349-C75E-7DE4FEDF72A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870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CBB4-CF7F-4B3F-A982-5AB3625F0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2897E-10CA-4C89-10C7-CE217300C1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Ll54sqZjUTtmqQ5FDcOVq?state=opened&amp;flow=Default&amp;onscreen=persist">
            <a:extLst>
              <a:ext uri="{FF2B5EF4-FFF2-40B4-BE49-F238E27FC236}">
                <a16:creationId xmlns:a16="http://schemas.microsoft.com/office/drawing/2014/main" id="{87C13C0C-A1BE-385B-E45E-BD38DD69B72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67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2971800"/>
            <a:ext cx="8686800" cy="3276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*</a:t>
            </a:r>
            <a:r>
              <a:rPr lang="en-US" dirty="0"/>
              <a:t> shows stall, </a:t>
            </a:r>
            <a:r>
              <a:rPr lang="en-US" dirty="0" err="1"/>
              <a:t>addi</a:t>
            </a:r>
            <a:r>
              <a:rPr lang="en-US" dirty="0"/>
              <a:t> writes into X register in cycle 6</a:t>
            </a:r>
          </a:p>
          <a:p>
            <a:pPr eaLnBrk="1" hangingPunct="1"/>
            <a:r>
              <a:rPr lang="en-US" dirty="0"/>
              <a:t>Compiler can help here</a:t>
            </a:r>
          </a:p>
          <a:p>
            <a:pPr lvl="1" eaLnBrk="1" hangingPunct="1"/>
            <a:r>
              <a:rPr lang="en-US" dirty="0"/>
              <a:t>Like software interlocks, but for performance not correctness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2739AA-F3B2-E8EF-3B1F-C6615FF98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Reducing Load-Use Stall Frequency </a:t>
            </a:r>
          </a:p>
        </p:txBody>
      </p:sp>
      <p:graphicFrame>
        <p:nvGraphicFramePr>
          <p:cNvPr id="391315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250029"/>
              </p:ext>
            </p:extLst>
          </p:nvPr>
        </p:nvGraphicFramePr>
        <p:xfrm>
          <a:off x="1524000" y="1066800"/>
          <a:ext cx="6476999" cy="1859280"/>
        </p:xfrm>
        <a:graphic>
          <a:graphicData uri="http://schemas.openxmlformats.org/drawingml/2006/table">
            <a:tbl>
              <a:tblPr/>
              <a:tblGrid>
                <a:gridCol w="20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6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6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06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,x2,x1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,4(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x6,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 x8,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909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91314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5100"/>
              </p:ext>
            </p:extLst>
          </p:nvPr>
        </p:nvGraphicFramePr>
        <p:xfrm>
          <a:off x="1524000" y="4389120"/>
          <a:ext cx="6019800" cy="185928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,x2,x1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,4(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 x8,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909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x6,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909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2238" name="Line 145"/>
          <p:cNvSpPr>
            <a:spLocks noChangeShapeType="1"/>
          </p:cNvSpPr>
          <p:nvPr/>
        </p:nvSpPr>
        <p:spPr bwMode="auto">
          <a:xfrm>
            <a:off x="5105400" y="1676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39" name="Line 148"/>
          <p:cNvSpPr>
            <a:spLocks noChangeShapeType="1"/>
          </p:cNvSpPr>
          <p:nvPr/>
        </p:nvSpPr>
        <p:spPr bwMode="auto">
          <a:xfrm>
            <a:off x="6172200" y="2133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0" name="Line 149"/>
          <p:cNvSpPr>
            <a:spLocks noChangeShapeType="1"/>
          </p:cNvSpPr>
          <p:nvPr/>
        </p:nvSpPr>
        <p:spPr bwMode="auto">
          <a:xfrm>
            <a:off x="4824413" y="4953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1" name="Line 150"/>
          <p:cNvSpPr>
            <a:spLocks noChangeShapeType="1"/>
          </p:cNvSpPr>
          <p:nvPr/>
        </p:nvSpPr>
        <p:spPr bwMode="auto">
          <a:xfrm>
            <a:off x="5257800" y="4953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2" name="Line 151"/>
          <p:cNvSpPr>
            <a:spLocks noChangeShapeType="1"/>
          </p:cNvSpPr>
          <p:nvPr/>
        </p:nvSpPr>
        <p:spPr bwMode="auto">
          <a:xfrm>
            <a:off x="5791200" y="5334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3" name="Line 145"/>
          <p:cNvSpPr>
            <a:spLocks noChangeShapeType="1"/>
          </p:cNvSpPr>
          <p:nvPr/>
        </p:nvSpPr>
        <p:spPr bwMode="auto">
          <a:xfrm>
            <a:off x="2362200" y="1676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4" name="Line 145"/>
          <p:cNvSpPr>
            <a:spLocks noChangeShapeType="1"/>
          </p:cNvSpPr>
          <p:nvPr/>
        </p:nvSpPr>
        <p:spPr bwMode="auto">
          <a:xfrm>
            <a:off x="2209800" y="21336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5" name="Line 145"/>
          <p:cNvSpPr>
            <a:spLocks noChangeShapeType="1"/>
          </p:cNvSpPr>
          <p:nvPr/>
        </p:nvSpPr>
        <p:spPr bwMode="auto">
          <a:xfrm>
            <a:off x="2362200" y="5029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6" name="Line 145"/>
          <p:cNvSpPr>
            <a:spLocks noChangeShapeType="1"/>
          </p:cNvSpPr>
          <p:nvPr/>
        </p:nvSpPr>
        <p:spPr bwMode="auto">
          <a:xfrm>
            <a:off x="2362200" y="50292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247" name="Line 145"/>
          <p:cNvSpPr>
            <a:spLocks noChangeShapeType="1"/>
          </p:cNvSpPr>
          <p:nvPr/>
        </p:nvSpPr>
        <p:spPr bwMode="auto">
          <a:xfrm>
            <a:off x="2209800" y="5410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799" y="4038598"/>
            <a:ext cx="8802929" cy="22098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about “store-to-load” memory dependencies?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a problem!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charset="0"/>
              </a:rPr>
              <a:t>lw</a:t>
            </a:r>
            <a:r>
              <a:rPr lang="en-US" dirty="0"/>
              <a:t> following </a:t>
            </a:r>
            <a:r>
              <a:rPr lang="en-US" b="1" dirty="0" err="1">
                <a:latin typeface="Courier New" charset="0"/>
              </a:rPr>
              <a:t>sw</a:t>
            </a:r>
            <a:r>
              <a:rPr lang="en-US" dirty="0"/>
              <a:t> to same address in next cycle, gets right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Why? Data </a:t>
            </a:r>
            <a:r>
              <a:rPr lang="en-US" dirty="0" err="1"/>
              <a:t>mem</a:t>
            </a:r>
            <a:r>
              <a:rPr lang="en-US" dirty="0"/>
              <a:t> read/write always take place in same stage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2D7E0-2DC7-BED1-2A62-EB7A0247D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Dependencies Through Memory</a:t>
            </a:r>
          </a:p>
        </p:txBody>
      </p:sp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7733643" y="3657600"/>
            <a:ext cx="127791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x5,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8(x1)</a:t>
            </a:r>
          </a:p>
        </p:txBody>
      </p:sp>
      <p:sp>
        <p:nvSpPr>
          <p:cNvPr id="79879" name="Text Box 5"/>
          <p:cNvSpPr txBox="1">
            <a:spLocks noChangeArrowheads="1"/>
          </p:cNvSpPr>
          <p:nvPr/>
        </p:nvSpPr>
        <p:spPr bwMode="auto">
          <a:xfrm>
            <a:off x="5658780" y="36576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</a:t>
            </a:r>
            <a:r>
              <a:rPr lang="en-US" sz="1400" dirty="0">
                <a:solidFill>
                  <a:srgbClr val="00A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8(x1)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2" name="Freeform 11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>
            <a:off x="3505200" y="2209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5" name="Line 15"/>
          <p:cNvSpPr>
            <a:spLocks noChangeShapeType="1"/>
          </p:cNvSpPr>
          <p:nvPr/>
        </p:nvSpPr>
        <p:spPr bwMode="auto">
          <a:xfrm>
            <a:off x="4495800" y="2209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AutoShape 16"/>
          <p:cNvSpPr>
            <a:spLocks noChangeArrowheads="1"/>
          </p:cNvSpPr>
          <p:nvPr/>
        </p:nvSpPr>
        <p:spPr bwMode="auto">
          <a:xfrm rot="5400000">
            <a:off x="4038600" y="2438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7" name="Line 17"/>
          <p:cNvSpPr>
            <a:spLocks noChangeShapeType="1"/>
          </p:cNvSpPr>
          <p:nvPr/>
        </p:nvSpPr>
        <p:spPr bwMode="auto">
          <a:xfrm>
            <a:off x="4038600" y="2819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8" name="AutoShape 19"/>
          <p:cNvSpPr>
            <a:spLocks noChangeArrowheads="1"/>
          </p:cNvSpPr>
          <p:nvPr/>
        </p:nvSpPr>
        <p:spPr bwMode="auto">
          <a:xfrm>
            <a:off x="3733800" y="2590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9889" name="Text Box 20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79890" name="Text Box 21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79891" name="Text Box 22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9892" name="Rectangle 32"/>
          <p:cNvSpPr>
            <a:spLocks noChangeArrowheads="1"/>
          </p:cNvSpPr>
          <p:nvPr/>
        </p:nvSpPr>
        <p:spPr bwMode="auto">
          <a:xfrm>
            <a:off x="9906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9893" name="AutoShape 33"/>
          <p:cNvSpPr>
            <a:spLocks noChangeArrowheads="1"/>
          </p:cNvSpPr>
          <p:nvPr/>
        </p:nvSpPr>
        <p:spPr bwMode="auto">
          <a:xfrm rot="5400000">
            <a:off x="9906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4" name="Rectangle 34"/>
          <p:cNvSpPr>
            <a:spLocks noChangeArrowheads="1"/>
          </p:cNvSpPr>
          <p:nvPr/>
        </p:nvSpPr>
        <p:spPr bwMode="auto">
          <a:xfrm>
            <a:off x="32004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9895" name="AutoShape 35"/>
          <p:cNvSpPr>
            <a:spLocks noChangeArrowheads="1"/>
          </p:cNvSpPr>
          <p:nvPr/>
        </p:nvSpPr>
        <p:spPr bwMode="auto">
          <a:xfrm rot="5400000">
            <a:off x="3200400" y="3048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6" name="Rectangle 36"/>
          <p:cNvSpPr>
            <a:spLocks noChangeArrowheads="1"/>
          </p:cNvSpPr>
          <p:nvPr/>
        </p:nvSpPr>
        <p:spPr bwMode="auto">
          <a:xfrm>
            <a:off x="52578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9897" name="AutoShape 37"/>
          <p:cNvSpPr>
            <a:spLocks noChangeArrowheads="1"/>
          </p:cNvSpPr>
          <p:nvPr/>
        </p:nvSpPr>
        <p:spPr bwMode="auto">
          <a:xfrm rot="5400000">
            <a:off x="52689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8" name="Line 38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99" name="Line 42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0" name="Line 43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1" name="Line 44"/>
          <p:cNvSpPr>
            <a:spLocks noChangeShapeType="1"/>
          </p:cNvSpPr>
          <p:nvPr/>
        </p:nvSpPr>
        <p:spPr bwMode="auto">
          <a:xfrm>
            <a:off x="1295400" y="3276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2" name="Line 45"/>
          <p:cNvSpPr>
            <a:spLocks noChangeShapeType="1"/>
          </p:cNvSpPr>
          <p:nvPr/>
        </p:nvSpPr>
        <p:spPr bwMode="auto">
          <a:xfrm>
            <a:off x="35052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3" name="Freeform 47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4" name="Line 51"/>
          <p:cNvSpPr>
            <a:spLocks noChangeShapeType="1"/>
          </p:cNvSpPr>
          <p:nvPr/>
        </p:nvSpPr>
        <p:spPr bwMode="auto">
          <a:xfrm flipV="1">
            <a:off x="21336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5" name="Line 52"/>
          <p:cNvSpPr>
            <a:spLocks noChangeShapeType="1"/>
          </p:cNvSpPr>
          <p:nvPr/>
        </p:nvSpPr>
        <p:spPr bwMode="auto">
          <a:xfrm flipV="1">
            <a:off x="24384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6" name="Line 53"/>
          <p:cNvSpPr>
            <a:spLocks noChangeShapeType="1"/>
          </p:cNvSpPr>
          <p:nvPr/>
        </p:nvSpPr>
        <p:spPr bwMode="auto">
          <a:xfrm flipV="1">
            <a:off x="2743200" y="2438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7" name="Line 54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8" name="Line 55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09" name="Line 56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0" name="Freeform 57"/>
          <p:cNvSpPr>
            <a:spLocks/>
          </p:cNvSpPr>
          <p:nvPr/>
        </p:nvSpPr>
        <p:spPr bwMode="auto">
          <a:xfrm>
            <a:off x="3581400" y="2819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1" name="Line 58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5" name="Rectangle 66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79916" name="AutoShape 67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7" name="Line 68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18" name="Text Box 69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9919" name="Text Box 70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9920" name="Line 71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1" name="AutoShape 72"/>
          <p:cNvSpPr>
            <a:spLocks noChangeArrowheads="1"/>
          </p:cNvSpPr>
          <p:nvPr/>
        </p:nvSpPr>
        <p:spPr bwMode="auto">
          <a:xfrm rot="5400000">
            <a:off x="7581900" y="1562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2" name="Rectangle 73"/>
          <p:cNvSpPr>
            <a:spLocks noChangeArrowheads="1"/>
          </p:cNvSpPr>
          <p:nvPr/>
        </p:nvSpPr>
        <p:spPr bwMode="auto">
          <a:xfrm>
            <a:off x="7315200" y="1219200"/>
            <a:ext cx="304800" cy="2209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79923" name="AutoShape 74"/>
          <p:cNvSpPr>
            <a:spLocks noChangeArrowheads="1"/>
          </p:cNvSpPr>
          <p:nvPr/>
        </p:nvSpPr>
        <p:spPr bwMode="auto">
          <a:xfrm rot="5400000">
            <a:off x="7326312" y="3036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4" name="Line 75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5" name="Line 76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6" name="Freeform 77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7" name="Line 78"/>
          <p:cNvSpPr>
            <a:spLocks noChangeShapeType="1"/>
          </p:cNvSpPr>
          <p:nvPr/>
        </p:nvSpPr>
        <p:spPr bwMode="auto">
          <a:xfrm>
            <a:off x="5562600" y="3276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28" name="Line 79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30" name="Freeform 81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31" name="Freeform 82"/>
          <p:cNvSpPr>
            <a:spLocks/>
          </p:cNvSpPr>
          <p:nvPr/>
        </p:nvSpPr>
        <p:spPr bwMode="auto">
          <a:xfrm>
            <a:off x="2743200" y="32766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983742" y="25908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3193542" y="25908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62" name="Text Box 84"/>
          <p:cNvSpPr txBox="1">
            <a:spLocks noChangeArrowheads="1"/>
          </p:cNvSpPr>
          <p:nvPr/>
        </p:nvSpPr>
        <p:spPr bwMode="auto">
          <a:xfrm>
            <a:off x="5208563" y="25908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63" name="Text Box 85"/>
          <p:cNvSpPr txBox="1">
            <a:spLocks noChangeArrowheads="1"/>
          </p:cNvSpPr>
          <p:nvPr/>
        </p:nvSpPr>
        <p:spPr bwMode="auto">
          <a:xfrm>
            <a:off x="7263891" y="2623066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9BDC1-D8C7-E2DE-527D-A143E6C6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2286000"/>
          </a:xfrm>
        </p:spPr>
        <p:txBody>
          <a:bodyPr/>
          <a:lstStyle/>
          <a:p>
            <a:r>
              <a:rPr lang="en-US" dirty="0"/>
              <a:t>Pipeline registers hold lots of state</a:t>
            </a:r>
          </a:p>
          <a:p>
            <a:pPr lvl="1"/>
            <a:r>
              <a:rPr lang="en-US" dirty="0"/>
              <a:t>all values needed by all future stages</a:t>
            </a:r>
          </a:p>
          <a:p>
            <a:pPr lvl="1"/>
            <a:r>
              <a:rPr lang="en-US" dirty="0"/>
              <a:t>recommend using packed struct with logic fields</a:t>
            </a:r>
          </a:p>
          <a:p>
            <a:pPr lvl="2"/>
            <a:r>
              <a:rPr lang="en-US" dirty="0"/>
              <a:t>more organized than individual logics</a:t>
            </a:r>
          </a:p>
          <a:p>
            <a:pPr lvl="1"/>
            <a:r>
              <a:rPr lang="en-US" dirty="0"/>
              <a:t>without packed keyword, will get combinational loop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95026-F67D-38D4-2479-71395B0A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9258538-E946-C460-32F0-8A60EA65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in </a:t>
            </a:r>
            <a:r>
              <a:rPr lang="en-US" dirty="0" err="1"/>
              <a:t>SystemVerilog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740C7A-9B8C-8C62-DD9B-46D90C95E672}"/>
              </a:ext>
            </a:extLst>
          </p:cNvPr>
          <p:cNvGrpSpPr/>
          <p:nvPr/>
        </p:nvGrpSpPr>
        <p:grpSpPr>
          <a:xfrm>
            <a:off x="723900" y="3603724"/>
            <a:ext cx="7696200" cy="2308324"/>
            <a:chOff x="838200" y="3075801"/>
            <a:chExt cx="7696200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1F8408-2C84-F360-0D07-9D34892B4761}"/>
                </a:ext>
              </a:extLst>
            </p:cNvPr>
            <p:cNvSpPr txBox="1"/>
            <p:nvPr/>
          </p:nvSpPr>
          <p:spPr>
            <a:xfrm>
              <a:off x="838200" y="3352800"/>
              <a:ext cx="3124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// outside your module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typedef struct </a:t>
              </a:r>
              <a:r>
                <a:rPr lang="en-US" b="1" dirty="0">
                  <a:solidFill>
                    <a:srgbClr val="00A2FF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packed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{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   logic [31:0] a;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   logic [31:0] b;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   logic c;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}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my_stage_t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;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7785A1-6F60-994F-08AE-1027B48C1C97}"/>
                </a:ext>
              </a:extLst>
            </p:cNvPr>
            <p:cNvSpPr txBox="1"/>
            <p:nvPr/>
          </p:nvSpPr>
          <p:spPr>
            <a:xfrm>
              <a:off x="4572000" y="3075801"/>
              <a:ext cx="3962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// inside your module</a:t>
              </a:r>
            </a:p>
            <a:p>
              <a:pPr algn="l"/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my_stage_t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decode_reg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;</a:t>
              </a:r>
            </a:p>
            <a:p>
              <a:pPr algn="l"/>
              <a:b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</a:b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always_ff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@(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posedge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clk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) begin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decode_reg.a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&lt;=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a_in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decode_reg.b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&lt;=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b_in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decode_reg.c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 &lt;= </a:t>
              </a:r>
              <a:r>
                <a:rPr lang="en-US" dirty="0" err="1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c_in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;</a:t>
              </a:r>
            </a:p>
            <a:p>
              <a:pPr algn="l"/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  <a:ea typeface="Helvetica Neue" panose="02000503000000020004" pitchFamily="2" charset="0"/>
                  <a:cs typeface="Consolas" panose="020B0609020204030204" pitchFamily="49" charset="0"/>
                </a:rPr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5900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/>
              <a:t>Multi-Cycle Operations</a:t>
            </a:r>
            <a:endParaRPr lang="en-US" cap="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DB756-B795-4080-72F2-84A45C2D3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76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5181598"/>
            <a:ext cx="8534400" cy="1066801"/>
          </a:xfrm>
        </p:spPr>
        <p:txBody>
          <a:bodyPr/>
          <a:lstStyle/>
          <a:p>
            <a:pPr eaLnBrk="1" hangingPunct="1"/>
            <a:r>
              <a:rPr lang="en-US" dirty="0"/>
              <a:t>Should we allow </a:t>
            </a:r>
            <a:r>
              <a:rPr lang="en-US" b="1" dirty="0">
                <a:latin typeface="Courier New" charset="0"/>
              </a:rPr>
              <a:t>add</a:t>
            </a:r>
            <a:r>
              <a:rPr lang="en-US" dirty="0"/>
              <a:t> to skip M and go to W? </a:t>
            </a:r>
            <a:r>
              <a:rPr lang="en-US" b="1" dirty="0">
                <a:solidFill>
                  <a:srgbClr val="FF0909"/>
                </a:solidFill>
              </a:rPr>
              <a:t>No</a:t>
            </a:r>
          </a:p>
          <a:p>
            <a:pPr lvl="1" eaLnBrk="1" hangingPunct="1">
              <a:buFontTx/>
              <a:buChar char="–"/>
            </a:pPr>
            <a:r>
              <a:rPr lang="en-US" dirty="0"/>
              <a:t>It wouldn’t help: peak fetch still only 1 </a:t>
            </a:r>
            <a:r>
              <a:rPr lang="en-US" dirty="0" err="1"/>
              <a:t>insn</a:t>
            </a:r>
            <a:r>
              <a:rPr lang="en-US" dirty="0"/>
              <a:t> per cycle</a:t>
            </a:r>
            <a:endParaRPr lang="en-US" b="1" dirty="0"/>
          </a:p>
          <a:p>
            <a:pPr lvl="1" eaLnBrk="1" hangingPunct="1">
              <a:buFontTx/>
              <a:buChar char="–"/>
            </a:pPr>
            <a:r>
              <a:rPr lang="en-US" b="1" dirty="0">
                <a:solidFill>
                  <a:srgbClr val="FF0909"/>
                </a:solidFill>
              </a:rPr>
              <a:t>Structural hazard</a:t>
            </a:r>
            <a:r>
              <a:rPr lang="en-US" dirty="0"/>
              <a:t>: </a:t>
            </a:r>
            <a:r>
              <a:rPr lang="en-US" b="1" dirty="0">
                <a:latin typeface="Courier New" charset="0"/>
              </a:rPr>
              <a:t>add</a:t>
            </a:r>
            <a:r>
              <a:rPr lang="en-US" dirty="0"/>
              <a:t> after </a:t>
            </a:r>
            <a:r>
              <a:rPr lang="en-US" b="1" dirty="0" err="1">
                <a:latin typeface="Courier New" charset="0"/>
              </a:rPr>
              <a:t>lw</a:t>
            </a:r>
            <a:r>
              <a:rPr lang="en-US" b="1" dirty="0">
                <a:latin typeface="Courier New" charset="0"/>
              </a:rPr>
              <a:t> </a:t>
            </a:r>
            <a:r>
              <a:rPr lang="en-US" dirty="0"/>
              <a:t>(only 1 </a:t>
            </a:r>
            <a:r>
              <a:rPr lang="en-US" dirty="0" err="1"/>
              <a:t>regfile</a:t>
            </a:r>
            <a:r>
              <a:rPr lang="en-US" dirty="0"/>
              <a:t> write port)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B1401C-805D-513F-5119-27A41B798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Does Every Insn Take 5 Cycles?</a:t>
            </a:r>
          </a:p>
        </p:txBody>
      </p:sp>
      <p:sp>
        <p:nvSpPr>
          <p:cNvPr id="68614" name="Rectangle 4"/>
          <p:cNvSpPr>
            <a:spLocks noChangeArrowheads="1"/>
          </p:cNvSpPr>
          <p:nvPr/>
        </p:nvSpPr>
        <p:spPr bwMode="auto">
          <a:xfrm>
            <a:off x="6553200" y="2590800"/>
            <a:ext cx="152400" cy="23622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400800" y="2590800"/>
            <a:ext cx="152400" cy="2362200"/>
          </a:xfrm>
          <a:prstGeom prst="rect">
            <a:avLst/>
          </a:prstGeom>
          <a:solidFill>
            <a:srgbClr val="FF0909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609600" y="2743200"/>
            <a:ext cx="3048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>
                <a:solidFill>
                  <a:srgbClr val="000000"/>
                </a:solidFill>
              </a:rPr>
              <a:t>PC</a:t>
            </a:r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 rot="5400000">
            <a:off x="609600" y="37338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219200" y="2743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Insn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 rot="5400000">
            <a:off x="12192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9144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819400" y="2743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68622" name="AutoShape 14"/>
          <p:cNvSpPr>
            <a:spLocks noChangeArrowheads="1"/>
          </p:cNvSpPr>
          <p:nvPr/>
        </p:nvSpPr>
        <p:spPr bwMode="auto">
          <a:xfrm rot="5400000">
            <a:off x="2819400" y="3733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V="1">
            <a:off x="2971800" y="3962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4" name="Freeform 16"/>
          <p:cNvSpPr>
            <a:spLocks/>
          </p:cNvSpPr>
          <p:nvPr/>
        </p:nvSpPr>
        <p:spPr bwMode="auto">
          <a:xfrm>
            <a:off x="5867400" y="2743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648200" y="2971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648200" y="37338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V="1">
            <a:off x="6019800" y="37338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5638800" y="37338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9" name="AutoShape 21"/>
          <p:cNvSpPr>
            <a:spLocks noChangeArrowheads="1"/>
          </p:cNvSpPr>
          <p:nvPr/>
        </p:nvSpPr>
        <p:spPr bwMode="auto">
          <a:xfrm rot="5400000">
            <a:off x="5181600" y="3962400"/>
            <a:ext cx="7620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5181600" y="4343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V="1">
            <a:off x="5562600" y="44196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4876800" y="4114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S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30480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3352800" y="3671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733800" y="3671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7086600" y="3124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68637" name="AutoShape 29"/>
          <p:cNvSpPr>
            <a:spLocks noChangeArrowheads="1"/>
          </p:cNvSpPr>
          <p:nvPr/>
        </p:nvSpPr>
        <p:spPr bwMode="auto">
          <a:xfrm rot="5400000">
            <a:off x="70866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 flipV="1">
            <a:off x="7239000" y="43434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>
            <a:off x="6705600" y="34290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7004050" y="3214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8641" name="Text Box 33"/>
          <p:cNvSpPr txBox="1">
            <a:spLocks noChangeArrowheads="1"/>
          </p:cNvSpPr>
          <p:nvPr/>
        </p:nvSpPr>
        <p:spPr bwMode="auto">
          <a:xfrm>
            <a:off x="7004050" y="3824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68642" name="Line 34"/>
          <p:cNvSpPr>
            <a:spLocks noChangeShapeType="1"/>
          </p:cNvSpPr>
          <p:nvPr/>
        </p:nvSpPr>
        <p:spPr bwMode="auto">
          <a:xfrm>
            <a:off x="82296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3" name="AutoShape 35"/>
          <p:cNvSpPr>
            <a:spLocks noChangeArrowheads="1"/>
          </p:cNvSpPr>
          <p:nvPr/>
        </p:nvSpPr>
        <p:spPr bwMode="auto">
          <a:xfrm rot="5400000">
            <a:off x="8191500" y="3086100"/>
            <a:ext cx="6858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4" name="Line 36"/>
          <p:cNvSpPr>
            <a:spLocks noChangeShapeType="1"/>
          </p:cNvSpPr>
          <p:nvPr/>
        </p:nvSpPr>
        <p:spPr bwMode="auto">
          <a:xfrm flipV="1">
            <a:off x="8534400" y="3505200"/>
            <a:ext cx="0" cy="30480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5" name="Freeform 37"/>
          <p:cNvSpPr>
            <a:spLocks/>
          </p:cNvSpPr>
          <p:nvPr/>
        </p:nvSpPr>
        <p:spPr bwMode="auto">
          <a:xfrm>
            <a:off x="1219200" y="1981200"/>
            <a:ext cx="3048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6" name="Freeform 38"/>
          <p:cNvSpPr>
            <a:spLocks/>
          </p:cNvSpPr>
          <p:nvPr/>
        </p:nvSpPr>
        <p:spPr bwMode="auto">
          <a:xfrm>
            <a:off x="1066800" y="2438400"/>
            <a:ext cx="152400" cy="914400"/>
          </a:xfrm>
          <a:custGeom>
            <a:avLst/>
            <a:gdLst>
              <a:gd name="T0" fmla="*/ 0 w 192"/>
              <a:gd name="T1" fmla="*/ 2147483647 h 576"/>
              <a:gd name="T2" fmla="*/ 0 w 192"/>
              <a:gd name="T3" fmla="*/ 0 h 576"/>
              <a:gd name="T4" fmla="*/ 2147483647 w 192"/>
              <a:gd name="T5" fmla="*/ 0 h 576"/>
              <a:gd name="T6" fmla="*/ 0 60000 65536"/>
              <a:gd name="T7" fmla="*/ 0 60000 65536"/>
              <a:gd name="T8" fmla="*/ 0 60000 65536"/>
              <a:gd name="T9" fmla="*/ 0 w 192"/>
              <a:gd name="T10" fmla="*/ 0 h 576"/>
              <a:gd name="T11" fmla="*/ 192 w 19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576">
                <a:moveTo>
                  <a:pt x="0" y="576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1219200" y="1981200"/>
            <a:ext cx="3032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+</a:t>
            </a:r>
          </a:p>
          <a:p>
            <a:r>
              <a:rPr lang="en-US" sz="1600" b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8648" name="AutoShape 40"/>
          <p:cNvSpPr>
            <a:spLocks noChangeArrowheads="1"/>
          </p:cNvSpPr>
          <p:nvPr/>
        </p:nvSpPr>
        <p:spPr bwMode="auto">
          <a:xfrm>
            <a:off x="5410200" y="1828800"/>
            <a:ext cx="304800" cy="457200"/>
          </a:xfrm>
          <a:prstGeom prst="flowChartConnector">
            <a:avLst/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</a:rPr>
              <a:t>&lt;&lt;</a:t>
            </a:r>
          </a:p>
          <a:p>
            <a:pPr algn="ctr"/>
            <a:r>
              <a:rPr lang="en-US" sz="1400" b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8649" name="Line 41"/>
          <p:cNvSpPr>
            <a:spLocks noChangeShapeType="1"/>
          </p:cNvSpPr>
          <p:nvPr/>
        </p:nvSpPr>
        <p:spPr bwMode="auto">
          <a:xfrm>
            <a:off x="5715000" y="2057400"/>
            <a:ext cx="152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0" name="Freeform 42"/>
          <p:cNvSpPr>
            <a:spLocks/>
          </p:cNvSpPr>
          <p:nvPr/>
        </p:nvSpPr>
        <p:spPr bwMode="auto">
          <a:xfrm>
            <a:off x="5867400" y="1600200"/>
            <a:ext cx="228600" cy="6096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1" name="Freeform 43"/>
          <p:cNvSpPr>
            <a:spLocks/>
          </p:cNvSpPr>
          <p:nvPr/>
        </p:nvSpPr>
        <p:spPr bwMode="auto">
          <a:xfrm>
            <a:off x="5257800" y="2057400"/>
            <a:ext cx="152400" cy="2286000"/>
          </a:xfrm>
          <a:custGeom>
            <a:avLst/>
            <a:gdLst>
              <a:gd name="T0" fmla="*/ 0 w 192"/>
              <a:gd name="T1" fmla="*/ 2147483647 h 1488"/>
              <a:gd name="T2" fmla="*/ 0 w 192"/>
              <a:gd name="T3" fmla="*/ 0 h 1488"/>
              <a:gd name="T4" fmla="*/ 2147483647 w 192"/>
              <a:gd name="T5" fmla="*/ 0 h 1488"/>
              <a:gd name="T6" fmla="*/ 0 60000 65536"/>
              <a:gd name="T7" fmla="*/ 0 60000 65536"/>
              <a:gd name="T8" fmla="*/ 0 60000 65536"/>
              <a:gd name="T9" fmla="*/ 0 w 192"/>
              <a:gd name="T10" fmla="*/ 0 h 1488"/>
              <a:gd name="T11" fmla="*/ 192 w 192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488">
                <a:moveTo>
                  <a:pt x="0" y="1488"/>
                </a:move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2" name="AutoShape 44"/>
          <p:cNvSpPr>
            <a:spLocks noChangeArrowheads="1"/>
          </p:cNvSpPr>
          <p:nvPr/>
        </p:nvSpPr>
        <p:spPr bwMode="auto">
          <a:xfrm rot="5400000">
            <a:off x="1066800" y="1524000"/>
            <a:ext cx="4572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3" name="Line 45"/>
          <p:cNvSpPr>
            <a:spLocks noChangeShapeType="1"/>
          </p:cNvSpPr>
          <p:nvPr/>
        </p:nvSpPr>
        <p:spPr bwMode="auto">
          <a:xfrm>
            <a:off x="4648200" y="1752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 flipH="1">
            <a:off x="5562600" y="1066800"/>
            <a:ext cx="304800" cy="304800"/>
          </a:xfrm>
          <a:prstGeom prst="flowChartDelay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5" name="Freeform 47"/>
          <p:cNvSpPr>
            <a:spLocks/>
          </p:cNvSpPr>
          <p:nvPr/>
        </p:nvSpPr>
        <p:spPr bwMode="auto">
          <a:xfrm rot="10800000">
            <a:off x="1295400" y="1219200"/>
            <a:ext cx="4267200" cy="152400"/>
          </a:xfrm>
          <a:custGeom>
            <a:avLst/>
            <a:gdLst>
              <a:gd name="T0" fmla="*/ 0 w 576"/>
              <a:gd name="T1" fmla="*/ 2147483647 h 96"/>
              <a:gd name="T2" fmla="*/ 2147483647 w 576"/>
              <a:gd name="T3" fmla="*/ 2147483647 h 96"/>
              <a:gd name="T4" fmla="*/ 2147483647 w 576"/>
              <a:gd name="T5" fmla="*/ 0 h 96"/>
              <a:gd name="T6" fmla="*/ 0 60000 65536"/>
              <a:gd name="T7" fmla="*/ 0 60000 65536"/>
              <a:gd name="T8" fmla="*/ 0 60000 65536"/>
              <a:gd name="T9" fmla="*/ 0 w 576"/>
              <a:gd name="T10" fmla="*/ 0 h 96"/>
              <a:gd name="T11" fmla="*/ 576 w 57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96">
                <a:moveTo>
                  <a:pt x="0" y="96"/>
                </a:moveTo>
                <a:lnTo>
                  <a:pt x="576" y="96"/>
                </a:lnTo>
                <a:lnTo>
                  <a:pt x="57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5867400" y="1143000"/>
            <a:ext cx="304800" cy="0"/>
          </a:xfrm>
          <a:prstGeom prst="line">
            <a:avLst/>
          </a:prstGeom>
          <a:noFill/>
          <a:ln w="12700">
            <a:solidFill>
              <a:srgbClr val="FF0909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7" name="Rectangle 49"/>
          <p:cNvSpPr>
            <a:spLocks noChangeArrowheads="1"/>
          </p:cNvSpPr>
          <p:nvPr/>
        </p:nvSpPr>
        <p:spPr bwMode="auto">
          <a:xfrm>
            <a:off x="2133600" y="1600200"/>
            <a:ext cx="304800" cy="3352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 rot="5400000">
            <a:off x="2133600" y="4572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1828800" y="3352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0" name="Rectangle 52"/>
          <p:cNvSpPr>
            <a:spLocks noChangeArrowheads="1"/>
          </p:cNvSpPr>
          <p:nvPr/>
        </p:nvSpPr>
        <p:spPr bwMode="auto">
          <a:xfrm>
            <a:off x="4343400" y="1600200"/>
            <a:ext cx="304800" cy="3352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PC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68661" name="AutoShape 53"/>
          <p:cNvSpPr>
            <a:spLocks noChangeArrowheads="1"/>
          </p:cNvSpPr>
          <p:nvPr/>
        </p:nvSpPr>
        <p:spPr bwMode="auto">
          <a:xfrm rot="5400000">
            <a:off x="4343400" y="45720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2" name="Rectangle 54"/>
          <p:cNvSpPr>
            <a:spLocks noChangeArrowheads="1"/>
          </p:cNvSpPr>
          <p:nvPr/>
        </p:nvSpPr>
        <p:spPr bwMode="auto">
          <a:xfrm>
            <a:off x="6400800" y="2590800"/>
            <a:ext cx="304800" cy="2362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68663" name="AutoShape 55"/>
          <p:cNvSpPr>
            <a:spLocks noChangeArrowheads="1"/>
          </p:cNvSpPr>
          <p:nvPr/>
        </p:nvSpPr>
        <p:spPr bwMode="auto">
          <a:xfrm rot="5400000">
            <a:off x="6411912" y="4560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4" name="Line 56"/>
          <p:cNvSpPr>
            <a:spLocks noChangeShapeType="1"/>
          </p:cNvSpPr>
          <p:nvPr/>
        </p:nvSpPr>
        <p:spPr bwMode="auto">
          <a:xfrm>
            <a:off x="6096000" y="3429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5" name="Rectangle 57"/>
          <p:cNvSpPr>
            <a:spLocks noChangeArrowheads="1"/>
          </p:cNvSpPr>
          <p:nvPr/>
        </p:nvSpPr>
        <p:spPr bwMode="auto">
          <a:xfrm>
            <a:off x="7924800" y="2590800"/>
            <a:ext cx="304800" cy="2362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68666" name="AutoShape 58"/>
          <p:cNvSpPr>
            <a:spLocks noChangeArrowheads="1"/>
          </p:cNvSpPr>
          <p:nvPr/>
        </p:nvSpPr>
        <p:spPr bwMode="auto">
          <a:xfrm rot="5400000">
            <a:off x="7935912" y="45608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7" name="Line 59"/>
          <p:cNvSpPr>
            <a:spLocks noChangeShapeType="1"/>
          </p:cNvSpPr>
          <p:nvPr/>
        </p:nvSpPr>
        <p:spPr bwMode="auto">
          <a:xfrm>
            <a:off x="7696200" y="3429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8" name="Line 60"/>
          <p:cNvSpPr>
            <a:spLocks noChangeShapeType="1"/>
          </p:cNvSpPr>
          <p:nvPr/>
        </p:nvSpPr>
        <p:spPr bwMode="auto">
          <a:xfrm>
            <a:off x="4038600" y="2971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69" name="Line 61"/>
          <p:cNvSpPr>
            <a:spLocks noChangeShapeType="1"/>
          </p:cNvSpPr>
          <p:nvPr/>
        </p:nvSpPr>
        <p:spPr bwMode="auto">
          <a:xfrm>
            <a:off x="4038600" y="3733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0" name="Freeform 62"/>
          <p:cNvSpPr>
            <a:spLocks/>
          </p:cNvSpPr>
          <p:nvPr/>
        </p:nvSpPr>
        <p:spPr bwMode="auto">
          <a:xfrm>
            <a:off x="304800" y="1752600"/>
            <a:ext cx="914400" cy="1600200"/>
          </a:xfrm>
          <a:custGeom>
            <a:avLst/>
            <a:gdLst>
              <a:gd name="T0" fmla="*/ 2147483647 w 576"/>
              <a:gd name="T1" fmla="*/ 0 h 1344"/>
              <a:gd name="T2" fmla="*/ 0 w 576"/>
              <a:gd name="T3" fmla="*/ 0 h 1344"/>
              <a:gd name="T4" fmla="*/ 0 w 576"/>
              <a:gd name="T5" fmla="*/ 2147483647 h 1344"/>
              <a:gd name="T6" fmla="*/ 2147483647 w 57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1344"/>
              <a:gd name="T14" fmla="*/ 576 w 57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1344">
                <a:moveTo>
                  <a:pt x="576" y="0"/>
                </a:moveTo>
                <a:lnTo>
                  <a:pt x="0" y="0"/>
                </a:lnTo>
                <a:lnTo>
                  <a:pt x="0" y="1344"/>
                </a:lnTo>
                <a:lnTo>
                  <a:pt x="192" y="13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1" name="Freeform 63"/>
          <p:cNvSpPr>
            <a:spLocks/>
          </p:cNvSpPr>
          <p:nvPr/>
        </p:nvSpPr>
        <p:spPr bwMode="auto">
          <a:xfrm>
            <a:off x="1371600" y="1752600"/>
            <a:ext cx="457200" cy="533400"/>
          </a:xfrm>
          <a:custGeom>
            <a:avLst/>
            <a:gdLst>
              <a:gd name="T0" fmla="*/ 2147483647 w 288"/>
              <a:gd name="T1" fmla="*/ 2147483647 h 576"/>
              <a:gd name="T2" fmla="*/ 2147483647 w 288"/>
              <a:gd name="T3" fmla="*/ 2147483647 h 576"/>
              <a:gd name="T4" fmla="*/ 2147483647 w 288"/>
              <a:gd name="T5" fmla="*/ 0 h 576"/>
              <a:gd name="T6" fmla="*/ 0 w 28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576"/>
              <a:gd name="T14" fmla="*/ 288 w 2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576">
                <a:moveTo>
                  <a:pt x="96" y="576"/>
                </a:moveTo>
                <a:lnTo>
                  <a:pt x="288" y="576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2" name="Line 64"/>
          <p:cNvSpPr>
            <a:spLocks noChangeShapeType="1"/>
          </p:cNvSpPr>
          <p:nvPr/>
        </p:nvSpPr>
        <p:spPr bwMode="auto">
          <a:xfrm>
            <a:off x="2438400" y="4800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3" name="Line 65"/>
          <p:cNvSpPr>
            <a:spLocks noChangeShapeType="1"/>
          </p:cNvSpPr>
          <p:nvPr/>
        </p:nvSpPr>
        <p:spPr bwMode="auto">
          <a:xfrm>
            <a:off x="4648200" y="48006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4" name="Line 66"/>
          <p:cNvSpPr>
            <a:spLocks noChangeShapeType="1"/>
          </p:cNvSpPr>
          <p:nvPr/>
        </p:nvSpPr>
        <p:spPr bwMode="auto">
          <a:xfrm>
            <a:off x="6705600" y="4038600"/>
            <a:ext cx="38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5" name="Freeform 67"/>
          <p:cNvSpPr>
            <a:spLocks/>
          </p:cNvSpPr>
          <p:nvPr/>
        </p:nvSpPr>
        <p:spPr bwMode="auto">
          <a:xfrm>
            <a:off x="4876800" y="3733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6" name="Freeform 68"/>
          <p:cNvSpPr>
            <a:spLocks/>
          </p:cNvSpPr>
          <p:nvPr/>
        </p:nvSpPr>
        <p:spPr bwMode="auto">
          <a:xfrm flipV="1">
            <a:off x="6858000" y="2895600"/>
            <a:ext cx="10668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7" name="Line 69"/>
          <p:cNvSpPr>
            <a:spLocks noChangeShapeType="1"/>
          </p:cNvSpPr>
          <p:nvPr/>
        </p:nvSpPr>
        <p:spPr bwMode="auto">
          <a:xfrm>
            <a:off x="6705600" y="48006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8" name="Line 70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79" name="Line 71"/>
          <p:cNvSpPr>
            <a:spLocks noChangeShapeType="1"/>
          </p:cNvSpPr>
          <p:nvPr/>
        </p:nvSpPr>
        <p:spPr bwMode="auto">
          <a:xfrm>
            <a:off x="2438400" y="17526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0" name="Freeform 72"/>
          <p:cNvSpPr>
            <a:spLocks/>
          </p:cNvSpPr>
          <p:nvPr/>
        </p:nvSpPr>
        <p:spPr bwMode="auto">
          <a:xfrm>
            <a:off x="2590800" y="2438400"/>
            <a:ext cx="6248400" cy="685800"/>
          </a:xfrm>
          <a:custGeom>
            <a:avLst/>
            <a:gdLst>
              <a:gd name="T0" fmla="*/ 2147483647 w 3936"/>
              <a:gd name="T1" fmla="*/ 2147483647 h 432"/>
              <a:gd name="T2" fmla="*/ 2147483647 w 3936"/>
              <a:gd name="T3" fmla="*/ 2147483647 h 432"/>
              <a:gd name="T4" fmla="*/ 2147483647 w 3936"/>
              <a:gd name="T5" fmla="*/ 0 h 432"/>
              <a:gd name="T6" fmla="*/ 0 w 3936"/>
              <a:gd name="T7" fmla="*/ 0 h 432"/>
              <a:gd name="T8" fmla="*/ 0 w 3936"/>
              <a:gd name="T9" fmla="*/ 2147483647 h 432"/>
              <a:gd name="T10" fmla="*/ 2147483647 w 3936"/>
              <a:gd name="T11" fmla="*/ 2147483647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36"/>
              <a:gd name="T19" fmla="*/ 0 h 432"/>
              <a:gd name="T20" fmla="*/ 3936 w 39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36" h="432">
                <a:moveTo>
                  <a:pt x="3792" y="432"/>
                </a:moveTo>
                <a:lnTo>
                  <a:pt x="3936" y="432"/>
                </a:lnTo>
                <a:lnTo>
                  <a:pt x="3936" y="0"/>
                </a:lnTo>
                <a:lnTo>
                  <a:pt x="0" y="0"/>
                </a:lnTo>
                <a:lnTo>
                  <a:pt x="0" y="336"/>
                </a:lnTo>
                <a:lnTo>
                  <a:pt x="144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1" name="Freeform 73"/>
          <p:cNvSpPr>
            <a:spLocks/>
          </p:cNvSpPr>
          <p:nvPr/>
        </p:nvSpPr>
        <p:spPr bwMode="auto">
          <a:xfrm>
            <a:off x="1371600" y="1447800"/>
            <a:ext cx="4876800" cy="457200"/>
          </a:xfrm>
          <a:custGeom>
            <a:avLst/>
            <a:gdLst>
              <a:gd name="T0" fmla="*/ 2147483647 w 3072"/>
              <a:gd name="T1" fmla="*/ 2147483647 h 288"/>
              <a:gd name="T2" fmla="*/ 2147483647 w 3072"/>
              <a:gd name="T3" fmla="*/ 2147483647 h 288"/>
              <a:gd name="T4" fmla="*/ 2147483647 w 3072"/>
              <a:gd name="T5" fmla="*/ 0 h 288"/>
              <a:gd name="T6" fmla="*/ 0 w 307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3072"/>
              <a:gd name="T13" fmla="*/ 0 h 288"/>
              <a:gd name="T14" fmla="*/ 3072 w 3072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72" h="288">
                <a:moveTo>
                  <a:pt x="2976" y="288"/>
                </a:moveTo>
                <a:lnTo>
                  <a:pt x="3072" y="288"/>
                </a:lnTo>
                <a:lnTo>
                  <a:pt x="30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2" name="Line 74"/>
          <p:cNvSpPr>
            <a:spLocks noChangeShapeType="1"/>
          </p:cNvSpPr>
          <p:nvPr/>
        </p:nvSpPr>
        <p:spPr bwMode="auto">
          <a:xfrm flipV="1">
            <a:off x="32766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3" name="Line 75"/>
          <p:cNvSpPr>
            <a:spLocks noChangeShapeType="1"/>
          </p:cNvSpPr>
          <p:nvPr/>
        </p:nvSpPr>
        <p:spPr bwMode="auto">
          <a:xfrm flipV="1">
            <a:off x="3581400" y="3962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4" name="Line 76"/>
          <p:cNvSpPr>
            <a:spLocks noChangeShapeType="1"/>
          </p:cNvSpPr>
          <p:nvPr/>
        </p:nvSpPr>
        <p:spPr bwMode="auto">
          <a:xfrm flipV="1">
            <a:off x="3886200" y="3962400"/>
            <a:ext cx="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5" name="Line 77"/>
          <p:cNvSpPr>
            <a:spLocks noChangeShapeType="1"/>
          </p:cNvSpPr>
          <p:nvPr/>
        </p:nvSpPr>
        <p:spPr bwMode="auto">
          <a:xfrm flipH="1">
            <a:off x="31242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6" name="Line 78"/>
          <p:cNvSpPr>
            <a:spLocks noChangeShapeType="1"/>
          </p:cNvSpPr>
          <p:nvPr/>
        </p:nvSpPr>
        <p:spPr bwMode="auto">
          <a:xfrm flipH="1">
            <a:off x="34290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7" name="Line 79"/>
          <p:cNvSpPr>
            <a:spLocks noChangeShapeType="1"/>
          </p:cNvSpPr>
          <p:nvPr/>
        </p:nvSpPr>
        <p:spPr bwMode="auto">
          <a:xfrm flipH="1">
            <a:off x="3733800" y="4038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8" name="Freeform 80"/>
          <p:cNvSpPr>
            <a:spLocks/>
          </p:cNvSpPr>
          <p:nvPr/>
        </p:nvSpPr>
        <p:spPr bwMode="auto">
          <a:xfrm>
            <a:off x="4724400" y="4343400"/>
            <a:ext cx="152400" cy="457200"/>
          </a:xfrm>
          <a:custGeom>
            <a:avLst/>
            <a:gdLst>
              <a:gd name="T0" fmla="*/ 0 w 288"/>
              <a:gd name="T1" fmla="*/ 2147483647 h 288"/>
              <a:gd name="T2" fmla="*/ 0 w 288"/>
              <a:gd name="T3" fmla="*/ 0 h 288"/>
              <a:gd name="T4" fmla="*/ 2147483647 w 288"/>
              <a:gd name="T5" fmla="*/ 0 h 288"/>
              <a:gd name="T6" fmla="*/ 0 60000 65536"/>
              <a:gd name="T7" fmla="*/ 0 60000 65536"/>
              <a:gd name="T8" fmla="*/ 0 60000 65536"/>
              <a:gd name="T9" fmla="*/ 0 w 288"/>
              <a:gd name="T10" fmla="*/ 0 h 288"/>
              <a:gd name="T11" fmla="*/ 288 w 28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88">
                <a:moveTo>
                  <a:pt x="0" y="288"/>
                </a:moveTo>
                <a:lnTo>
                  <a:pt x="0" y="0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89" name="Line 81"/>
          <p:cNvSpPr>
            <a:spLocks noChangeShapeType="1"/>
          </p:cNvSpPr>
          <p:nvPr/>
        </p:nvSpPr>
        <p:spPr bwMode="auto">
          <a:xfrm flipH="1">
            <a:off x="4648200" y="4495800"/>
            <a:ext cx="1524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90" name="Freeform 82"/>
          <p:cNvSpPr>
            <a:spLocks/>
          </p:cNvSpPr>
          <p:nvPr/>
        </p:nvSpPr>
        <p:spPr bwMode="auto">
          <a:xfrm>
            <a:off x="3886200" y="4800600"/>
            <a:ext cx="4953000" cy="304800"/>
          </a:xfrm>
          <a:custGeom>
            <a:avLst/>
            <a:gdLst>
              <a:gd name="T0" fmla="*/ 2147483647 w 3120"/>
              <a:gd name="T1" fmla="*/ 0 h 336"/>
              <a:gd name="T2" fmla="*/ 2147483647 w 3120"/>
              <a:gd name="T3" fmla="*/ 0 h 336"/>
              <a:gd name="T4" fmla="*/ 2147483647 w 3120"/>
              <a:gd name="T5" fmla="*/ 2147483647 h 336"/>
              <a:gd name="T6" fmla="*/ 0 w 3120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336"/>
              <a:gd name="T14" fmla="*/ 3120 w 312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336">
                <a:moveTo>
                  <a:pt x="2736" y="0"/>
                </a:moveTo>
                <a:lnTo>
                  <a:pt x="3120" y="0"/>
                </a:lnTo>
                <a:lnTo>
                  <a:pt x="3120" y="336"/>
                </a:lnTo>
                <a:lnTo>
                  <a:pt x="0" y="33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91" name="Line 83"/>
          <p:cNvSpPr>
            <a:spLocks noChangeShapeType="1"/>
          </p:cNvSpPr>
          <p:nvPr/>
        </p:nvSpPr>
        <p:spPr bwMode="auto">
          <a:xfrm>
            <a:off x="1828800" y="17526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92" name="Text Box 84"/>
          <p:cNvSpPr txBox="1">
            <a:spLocks noChangeArrowheads="1"/>
          </p:cNvSpPr>
          <p:nvPr/>
        </p:nvSpPr>
        <p:spPr bwMode="auto">
          <a:xfrm>
            <a:off x="184150" y="342900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PC</a:t>
            </a:r>
          </a:p>
        </p:txBody>
      </p:sp>
      <p:sp>
        <p:nvSpPr>
          <p:cNvPr id="68697" name="Text Box 89"/>
          <p:cNvSpPr txBox="1">
            <a:spLocks noChangeArrowheads="1"/>
          </p:cNvSpPr>
          <p:nvPr/>
        </p:nvSpPr>
        <p:spPr bwMode="auto">
          <a:xfrm>
            <a:off x="4857926" y="4800600"/>
            <a:ext cx="137730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x3,x2,x1</a:t>
            </a:r>
          </a:p>
        </p:txBody>
      </p:sp>
      <p:sp>
        <p:nvSpPr>
          <p:cNvPr id="68698" name="Text Box 90"/>
          <p:cNvSpPr txBox="1">
            <a:spLocks noChangeArrowheads="1"/>
          </p:cNvSpPr>
          <p:nvPr/>
        </p:nvSpPr>
        <p:spPr bwMode="auto">
          <a:xfrm>
            <a:off x="6703106" y="4800600"/>
            <a:ext cx="127791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x4,8(x5)</a:t>
            </a:r>
          </a:p>
        </p:txBody>
      </p:sp>
      <p:sp>
        <p:nvSpPr>
          <p:cNvPr id="68699" name="Freeform 91"/>
          <p:cNvSpPr>
            <a:spLocks/>
          </p:cNvSpPr>
          <p:nvPr/>
        </p:nvSpPr>
        <p:spPr bwMode="auto">
          <a:xfrm>
            <a:off x="5867400" y="1295400"/>
            <a:ext cx="457200" cy="1828800"/>
          </a:xfrm>
          <a:custGeom>
            <a:avLst/>
            <a:gdLst>
              <a:gd name="T0" fmla="*/ 2147483647 w 288"/>
              <a:gd name="T1" fmla="*/ 2147483647 h 1152"/>
              <a:gd name="T2" fmla="*/ 2147483647 w 288"/>
              <a:gd name="T3" fmla="*/ 2147483647 h 1152"/>
              <a:gd name="T4" fmla="*/ 2147483647 w 288"/>
              <a:gd name="T5" fmla="*/ 0 h 1152"/>
              <a:gd name="T6" fmla="*/ 0 w 288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52"/>
              <a:gd name="T14" fmla="*/ 288 w 288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52">
                <a:moveTo>
                  <a:pt x="144" y="1152"/>
                </a:moveTo>
                <a:lnTo>
                  <a:pt x="288" y="1152"/>
                </a:lnTo>
                <a:lnTo>
                  <a:pt x="28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82"/>
          <p:cNvSpPr txBox="1">
            <a:spLocks noChangeArrowheads="1"/>
          </p:cNvSpPr>
          <p:nvPr/>
        </p:nvSpPr>
        <p:spPr bwMode="auto">
          <a:xfrm>
            <a:off x="1828800" y="41910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3" name="Text Box 83"/>
          <p:cNvSpPr txBox="1">
            <a:spLocks noChangeArrowheads="1"/>
          </p:cNvSpPr>
          <p:nvPr/>
        </p:nvSpPr>
        <p:spPr bwMode="auto">
          <a:xfrm>
            <a:off x="4038600" y="41910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4" name="Text Box 84"/>
          <p:cNvSpPr txBox="1">
            <a:spLocks noChangeArrowheads="1"/>
          </p:cNvSpPr>
          <p:nvPr/>
        </p:nvSpPr>
        <p:spPr bwMode="auto">
          <a:xfrm>
            <a:off x="6096000" y="41910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5" name="Text Box 85"/>
          <p:cNvSpPr txBox="1">
            <a:spLocks noChangeArrowheads="1"/>
          </p:cNvSpPr>
          <p:nvPr/>
        </p:nvSpPr>
        <p:spPr bwMode="auto">
          <a:xfrm>
            <a:off x="7575550" y="41910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A2FF"/>
                </a:solidFill>
              </a:rPr>
              <a:t>Structural hazards</a:t>
            </a:r>
            <a:endParaRPr lang="en-US" dirty="0">
              <a:solidFill>
                <a:srgbClr val="00A2FF"/>
              </a:solidFill>
            </a:endParaRPr>
          </a:p>
          <a:p>
            <a:pPr lvl="1" eaLnBrk="1" hangingPunct="1"/>
            <a:r>
              <a:rPr lang="en-US" dirty="0"/>
              <a:t>Two </a:t>
            </a:r>
            <a:r>
              <a:rPr lang="en-US" dirty="0" err="1"/>
              <a:t>insns</a:t>
            </a:r>
            <a:r>
              <a:rPr lang="en-US" dirty="0"/>
              <a:t> trying to use same circuit at same time</a:t>
            </a:r>
          </a:p>
          <a:p>
            <a:pPr lvl="2" eaLnBrk="1" hangingPunct="1"/>
            <a:r>
              <a:rPr lang="en-US" dirty="0"/>
              <a:t>E.g., structural hazard on register file write port</a:t>
            </a:r>
            <a:endParaRPr lang="en-US" b="1" dirty="0">
              <a:solidFill>
                <a:srgbClr val="FF0909"/>
              </a:solidFill>
            </a:endParaRPr>
          </a:p>
          <a:p>
            <a:pPr eaLnBrk="1" hangingPunct="1"/>
            <a:r>
              <a:rPr lang="en-US" dirty="0"/>
              <a:t>To avoid structural hazards by construction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insn</a:t>
            </a:r>
            <a:r>
              <a:rPr lang="en-US" dirty="0"/>
              <a:t> uses every structure exactly once</a:t>
            </a:r>
          </a:p>
          <a:p>
            <a:pPr lvl="1"/>
            <a:r>
              <a:rPr lang="en-US" dirty="0"/>
              <a:t>For at most one cycle</a:t>
            </a:r>
          </a:p>
          <a:p>
            <a:pPr lvl="1"/>
            <a:r>
              <a:rPr lang="en-US" dirty="0"/>
              <a:t>All instructions travel through all stages</a:t>
            </a:r>
          </a:p>
          <a:p>
            <a:r>
              <a:rPr lang="en-US" dirty="0"/>
              <a:t>Alternative solutions to avoid structural hazards</a:t>
            </a:r>
          </a:p>
          <a:p>
            <a:pPr lvl="1" eaLnBrk="1" hangingPunct="1"/>
            <a:r>
              <a:rPr lang="en-US" dirty="0"/>
              <a:t>Add more resources</a:t>
            </a:r>
          </a:p>
          <a:p>
            <a:pPr lvl="2" eaLnBrk="1" hangingPunct="1"/>
            <a:r>
              <a:rPr lang="en-US" dirty="0"/>
              <a:t>Example: two memory ports (</a:t>
            </a:r>
            <a:r>
              <a:rPr lang="en-US" dirty="0" err="1"/>
              <a:t>insn</a:t>
            </a:r>
            <a:r>
              <a:rPr lang="en-US" dirty="0"/>
              <a:t> fetch &amp; load/store)</a:t>
            </a:r>
          </a:p>
          <a:p>
            <a:pPr lvl="1"/>
            <a:r>
              <a:rPr lang="en-US" dirty="0">
                <a:ea typeface="ＭＳ Ｐゴシック" pitchFamily="-65" charset="-128"/>
              </a:rPr>
              <a:t>Stall pipeline when hazard would occur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67893-E27B-DC71-F617-75E6714CA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Structural Hazards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799" y="4738688"/>
            <a:ext cx="8686787" cy="1509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if you wanted to add a multi-cycle operation?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4-cycle divide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solidFill>
                  <a:srgbClr val="00A2FF"/>
                </a:solidFill>
              </a:rPr>
              <a:t>Q</a:t>
            </a:r>
            <a:r>
              <a:rPr lang="en-US" dirty="0"/>
              <a:t>: separate output register connects to W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Controlled by pipeline control finite state machine (FSM)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ACDEC-24F5-32F3-01E4-0396A65AD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79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Pipelining and Multi-Cycle Operations</a:t>
            </a:r>
          </a:p>
        </p:txBody>
      </p:sp>
      <p:sp>
        <p:nvSpPr>
          <p:cNvPr id="136198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36199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0" name="Freeform 6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1" name="Line 7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2" name="Line 8"/>
          <p:cNvSpPr>
            <a:spLocks noChangeShapeType="1"/>
          </p:cNvSpPr>
          <p:nvPr/>
        </p:nvSpPr>
        <p:spPr bwMode="auto">
          <a:xfrm>
            <a:off x="3505200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3" name="Text Box 13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36204" name="Text Box 14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36205" name="Text Box 15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6206" name="Rectangle 16"/>
          <p:cNvSpPr>
            <a:spLocks noChangeArrowheads="1"/>
          </p:cNvSpPr>
          <p:nvPr/>
        </p:nvSpPr>
        <p:spPr bwMode="auto">
          <a:xfrm>
            <a:off x="9906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6207" name="AutoShape 17"/>
          <p:cNvSpPr>
            <a:spLocks noChangeArrowheads="1"/>
          </p:cNvSpPr>
          <p:nvPr/>
        </p:nvSpPr>
        <p:spPr bwMode="auto">
          <a:xfrm rot="5400000">
            <a:off x="990600" y="2743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08" name="Rectangle 18"/>
          <p:cNvSpPr>
            <a:spLocks noChangeArrowheads="1"/>
          </p:cNvSpPr>
          <p:nvPr/>
        </p:nvSpPr>
        <p:spPr bwMode="auto">
          <a:xfrm>
            <a:off x="32004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6209" name="AutoShape 19"/>
          <p:cNvSpPr>
            <a:spLocks noChangeArrowheads="1"/>
          </p:cNvSpPr>
          <p:nvPr/>
        </p:nvSpPr>
        <p:spPr bwMode="auto">
          <a:xfrm rot="5400000">
            <a:off x="3200400" y="2743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0" name="Rectangle 20"/>
          <p:cNvSpPr>
            <a:spLocks noChangeArrowheads="1"/>
          </p:cNvSpPr>
          <p:nvPr/>
        </p:nvSpPr>
        <p:spPr bwMode="auto">
          <a:xfrm>
            <a:off x="52578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6211" name="AutoShape 21"/>
          <p:cNvSpPr>
            <a:spLocks noChangeArrowheads="1"/>
          </p:cNvSpPr>
          <p:nvPr/>
        </p:nvSpPr>
        <p:spPr bwMode="auto">
          <a:xfrm rot="5400000">
            <a:off x="52689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2" name="Line 22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3" name="Line 23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4" name="Line 24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5" name="Line 25"/>
          <p:cNvSpPr>
            <a:spLocks noChangeShapeType="1"/>
          </p:cNvSpPr>
          <p:nvPr/>
        </p:nvSpPr>
        <p:spPr bwMode="auto">
          <a:xfrm>
            <a:off x="35052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6" name="Freeform 26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7" name="Line 27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8" name="Line 28"/>
          <p:cNvSpPr>
            <a:spLocks noChangeShapeType="1"/>
          </p:cNvSpPr>
          <p:nvPr/>
        </p:nvSpPr>
        <p:spPr bwMode="auto">
          <a:xfrm flipV="1">
            <a:off x="24384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19" name="Line 29"/>
          <p:cNvSpPr>
            <a:spLocks noChangeShapeType="1"/>
          </p:cNvSpPr>
          <p:nvPr/>
        </p:nvSpPr>
        <p:spPr bwMode="auto">
          <a:xfrm flipV="1">
            <a:off x="27432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20" name="Line 30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21" name="Line 31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22" name="Line 32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23" name="Text Box 35"/>
          <p:cNvSpPr txBox="1">
            <a:spLocks noChangeArrowheads="1"/>
          </p:cNvSpPr>
          <p:nvPr/>
        </p:nvSpPr>
        <p:spPr bwMode="auto">
          <a:xfrm>
            <a:off x="990600" y="21336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136224" name="Text Box 36"/>
          <p:cNvSpPr txBox="1">
            <a:spLocks noChangeArrowheads="1"/>
          </p:cNvSpPr>
          <p:nvPr/>
        </p:nvSpPr>
        <p:spPr bwMode="auto">
          <a:xfrm>
            <a:off x="3200400" y="21336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136225" name="Text Box 37"/>
          <p:cNvSpPr txBox="1">
            <a:spLocks noChangeArrowheads="1"/>
          </p:cNvSpPr>
          <p:nvPr/>
        </p:nvSpPr>
        <p:spPr bwMode="auto">
          <a:xfrm>
            <a:off x="5257800" y="21336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136226" name="Line 38"/>
          <p:cNvSpPr>
            <a:spLocks noChangeShapeType="1"/>
          </p:cNvSpPr>
          <p:nvPr/>
        </p:nvSpPr>
        <p:spPr bwMode="auto">
          <a:xfrm>
            <a:off x="1295400" y="2971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27" name="Rectangle 39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36228" name="AutoShape 40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29" name="Line 41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30" name="Text Box 42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6231" name="Text Box 43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6232" name="Line 44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33" name="AutoShape 45"/>
          <p:cNvSpPr>
            <a:spLocks noChangeArrowheads="1"/>
          </p:cNvSpPr>
          <p:nvPr/>
        </p:nvSpPr>
        <p:spPr bwMode="auto">
          <a:xfrm rot="5400000">
            <a:off x="6705600" y="2438400"/>
            <a:ext cx="24384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34" name="Rectangle 46"/>
          <p:cNvSpPr>
            <a:spLocks noChangeArrowheads="1"/>
          </p:cNvSpPr>
          <p:nvPr/>
        </p:nvSpPr>
        <p:spPr bwMode="auto">
          <a:xfrm>
            <a:off x="73152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6235" name="AutoShape 47"/>
          <p:cNvSpPr>
            <a:spLocks noChangeArrowheads="1"/>
          </p:cNvSpPr>
          <p:nvPr/>
        </p:nvSpPr>
        <p:spPr bwMode="auto">
          <a:xfrm rot="5400000">
            <a:off x="73263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36" name="Line 48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37" name="Line 49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38" name="Freeform 50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39" name="Line 51"/>
          <p:cNvSpPr>
            <a:spLocks noChangeShapeType="1"/>
          </p:cNvSpPr>
          <p:nvPr/>
        </p:nvSpPr>
        <p:spPr bwMode="auto">
          <a:xfrm>
            <a:off x="55626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40" name="Line 52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41" name="Freeform 54"/>
          <p:cNvSpPr>
            <a:spLocks/>
          </p:cNvSpPr>
          <p:nvPr/>
        </p:nvSpPr>
        <p:spPr bwMode="auto">
          <a:xfrm>
            <a:off x="2743200" y="29718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42" name="Freeform 55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43" name="Rectangle 57"/>
          <p:cNvSpPr>
            <a:spLocks noChangeArrowheads="1"/>
          </p:cNvSpPr>
          <p:nvPr/>
        </p:nvSpPr>
        <p:spPr bwMode="auto">
          <a:xfrm>
            <a:off x="5257800" y="3429000"/>
            <a:ext cx="304800" cy="8382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6244" name="AutoShape 58"/>
          <p:cNvSpPr>
            <a:spLocks noChangeArrowheads="1"/>
          </p:cNvSpPr>
          <p:nvPr/>
        </p:nvSpPr>
        <p:spPr bwMode="auto">
          <a:xfrm>
            <a:off x="4419600" y="34290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6245" name="Freeform 59"/>
          <p:cNvSpPr>
            <a:spLocks/>
          </p:cNvSpPr>
          <p:nvPr/>
        </p:nvSpPr>
        <p:spPr bwMode="auto">
          <a:xfrm>
            <a:off x="3733800" y="2514600"/>
            <a:ext cx="762000" cy="12954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46" name="Freeform 60"/>
          <p:cNvSpPr>
            <a:spLocks/>
          </p:cNvSpPr>
          <p:nvPr/>
        </p:nvSpPr>
        <p:spPr bwMode="auto">
          <a:xfrm>
            <a:off x="4114800" y="1447800"/>
            <a:ext cx="381000" cy="2133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47" name="Text Box 61"/>
          <p:cNvSpPr txBox="1">
            <a:spLocks noChangeArrowheads="1"/>
          </p:cNvSpPr>
          <p:nvPr/>
        </p:nvSpPr>
        <p:spPr bwMode="auto">
          <a:xfrm>
            <a:off x="5503278" y="3900488"/>
            <a:ext cx="3642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Q</a:t>
            </a:r>
          </a:p>
        </p:txBody>
      </p:sp>
      <p:sp>
        <p:nvSpPr>
          <p:cNvPr id="136248" name="Line 62"/>
          <p:cNvSpPr>
            <a:spLocks noChangeShapeType="1"/>
          </p:cNvSpPr>
          <p:nvPr/>
        </p:nvSpPr>
        <p:spPr bwMode="auto">
          <a:xfrm>
            <a:off x="5562600" y="3581400"/>
            <a:ext cx="2286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49" name="Line 63"/>
          <p:cNvSpPr>
            <a:spLocks noChangeShapeType="1"/>
          </p:cNvSpPr>
          <p:nvPr/>
        </p:nvSpPr>
        <p:spPr bwMode="auto">
          <a:xfrm>
            <a:off x="4953000" y="35814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0" name="Freeform 64"/>
          <p:cNvSpPr>
            <a:spLocks/>
          </p:cNvSpPr>
          <p:nvPr/>
        </p:nvSpPr>
        <p:spPr bwMode="auto">
          <a:xfrm>
            <a:off x="3581400" y="2971800"/>
            <a:ext cx="1676400" cy="11430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1" name="AutoShape 65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2" name="AutoShape 66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3" name="AutoShape 67"/>
          <p:cNvSpPr>
            <a:spLocks noChangeArrowheads="1"/>
          </p:cNvSpPr>
          <p:nvPr/>
        </p:nvSpPr>
        <p:spPr bwMode="auto">
          <a:xfrm>
            <a:off x="4038600" y="1371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4" name="AutoShape 68"/>
          <p:cNvSpPr>
            <a:spLocks noChangeArrowheads="1"/>
          </p:cNvSpPr>
          <p:nvPr/>
        </p:nvSpPr>
        <p:spPr bwMode="auto">
          <a:xfrm>
            <a:off x="3505200" y="2895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5" name="AutoShape 70"/>
          <p:cNvSpPr>
            <a:spLocks noChangeArrowheads="1"/>
          </p:cNvSpPr>
          <p:nvPr/>
        </p:nvSpPr>
        <p:spPr bwMode="auto">
          <a:xfrm>
            <a:off x="4343400" y="4343400"/>
            <a:ext cx="762000" cy="304800"/>
          </a:xfrm>
          <a:prstGeom prst="flowChartConnector">
            <a:avLst/>
          </a:prstGeom>
          <a:solidFill>
            <a:srgbClr val="00A2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Xctrl</a:t>
            </a:r>
          </a:p>
        </p:txBody>
      </p:sp>
      <p:sp>
        <p:nvSpPr>
          <p:cNvPr id="136256" name="Line 71"/>
          <p:cNvSpPr>
            <a:spLocks noChangeShapeType="1"/>
          </p:cNvSpPr>
          <p:nvPr/>
        </p:nvSpPr>
        <p:spPr bwMode="auto">
          <a:xfrm flipV="1">
            <a:off x="4724400" y="3962400"/>
            <a:ext cx="0" cy="381000"/>
          </a:xfrm>
          <a:prstGeom prst="line">
            <a:avLst/>
          </a:pr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7" name="Freeform 73"/>
          <p:cNvSpPr>
            <a:spLocks/>
          </p:cNvSpPr>
          <p:nvPr/>
        </p:nvSpPr>
        <p:spPr bwMode="auto">
          <a:xfrm>
            <a:off x="5105400" y="4267200"/>
            <a:ext cx="304800" cy="228600"/>
          </a:xfrm>
          <a:custGeom>
            <a:avLst/>
            <a:gdLst>
              <a:gd name="T0" fmla="*/ 0 w 192"/>
              <a:gd name="T1" fmla="*/ 2147483647 h 240"/>
              <a:gd name="T2" fmla="*/ 2147483647 w 192"/>
              <a:gd name="T3" fmla="*/ 2147483647 h 240"/>
              <a:gd name="T4" fmla="*/ 2147483647 w 192"/>
              <a:gd name="T5" fmla="*/ 0 h 240"/>
              <a:gd name="T6" fmla="*/ 0 60000 65536"/>
              <a:gd name="T7" fmla="*/ 0 60000 65536"/>
              <a:gd name="T8" fmla="*/ 0 60000 65536"/>
              <a:gd name="T9" fmla="*/ 0 w 192"/>
              <a:gd name="T10" fmla="*/ 0 h 240"/>
              <a:gd name="T11" fmla="*/ 192 w 19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40">
                <a:moveTo>
                  <a:pt x="0" y="240"/>
                </a:moveTo>
                <a:lnTo>
                  <a:pt x="192" y="240"/>
                </a:lnTo>
                <a:lnTo>
                  <a:pt x="192" y="0"/>
                </a:lnTo>
              </a:path>
            </a:pathLst>
          </a:custGeom>
          <a:noFill/>
          <a:ln w="12700">
            <a:solidFill>
              <a:srgbClr val="00A2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8" name="AutoShape 74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259" name="AutoShape 75"/>
          <p:cNvSpPr>
            <a:spLocks noChangeArrowheads="1"/>
          </p:cNvSpPr>
          <p:nvPr/>
        </p:nvSpPr>
        <p:spPr bwMode="auto">
          <a:xfrm rot="5400000">
            <a:off x="5257800" y="3886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04D26C-BA11-F264-D1E9-157980E8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43AF2-9F25-2D21-B148-C71A0ABD2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292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799" y="4952998"/>
            <a:ext cx="9143997" cy="12954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Divider is already pipelined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Can start different divide operations in consecutive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But still takes 4 cycles to generate output value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E56EE6-3164-6F4B-623F-84F693184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Pipelined Divider</a:t>
            </a:r>
          </a:p>
        </p:txBody>
      </p:sp>
      <p:sp>
        <p:nvSpPr>
          <p:cNvPr id="138246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38247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8" name="Freeform 6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9" name="Line 7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0" name="Line 8"/>
          <p:cNvSpPr>
            <a:spLocks noChangeShapeType="1"/>
          </p:cNvSpPr>
          <p:nvPr/>
        </p:nvSpPr>
        <p:spPr bwMode="auto">
          <a:xfrm>
            <a:off x="3505200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1" name="Text Box 9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38252" name="Text Box 10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38253" name="Text Box 11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8254" name="Rectangle 12"/>
          <p:cNvSpPr>
            <a:spLocks noChangeArrowheads="1"/>
          </p:cNvSpPr>
          <p:nvPr/>
        </p:nvSpPr>
        <p:spPr bwMode="auto">
          <a:xfrm>
            <a:off x="9906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55" name="AutoShape 13"/>
          <p:cNvSpPr>
            <a:spLocks noChangeArrowheads="1"/>
          </p:cNvSpPr>
          <p:nvPr/>
        </p:nvSpPr>
        <p:spPr bwMode="auto">
          <a:xfrm rot="5400000">
            <a:off x="990600" y="2743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6" name="Rectangle 14"/>
          <p:cNvSpPr>
            <a:spLocks noChangeArrowheads="1"/>
          </p:cNvSpPr>
          <p:nvPr/>
        </p:nvSpPr>
        <p:spPr bwMode="auto">
          <a:xfrm>
            <a:off x="32004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57" name="AutoShape 15"/>
          <p:cNvSpPr>
            <a:spLocks noChangeArrowheads="1"/>
          </p:cNvSpPr>
          <p:nvPr/>
        </p:nvSpPr>
        <p:spPr bwMode="auto">
          <a:xfrm rot="5400000">
            <a:off x="3200400" y="2743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8" name="Rectangle 16"/>
          <p:cNvSpPr>
            <a:spLocks noChangeArrowheads="1"/>
          </p:cNvSpPr>
          <p:nvPr/>
        </p:nvSpPr>
        <p:spPr bwMode="auto">
          <a:xfrm>
            <a:off x="52578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59" name="AutoShape 17"/>
          <p:cNvSpPr>
            <a:spLocks noChangeArrowheads="1"/>
          </p:cNvSpPr>
          <p:nvPr/>
        </p:nvSpPr>
        <p:spPr bwMode="auto">
          <a:xfrm rot="5400000">
            <a:off x="52689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0" name="Line 18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1" name="Line 19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2" name="Line 20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3" name="Line 21"/>
          <p:cNvSpPr>
            <a:spLocks noChangeShapeType="1"/>
          </p:cNvSpPr>
          <p:nvPr/>
        </p:nvSpPr>
        <p:spPr bwMode="auto">
          <a:xfrm>
            <a:off x="35052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4" name="Freeform 22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5" name="Line 23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6" name="Line 24"/>
          <p:cNvSpPr>
            <a:spLocks noChangeShapeType="1"/>
          </p:cNvSpPr>
          <p:nvPr/>
        </p:nvSpPr>
        <p:spPr bwMode="auto">
          <a:xfrm flipV="1">
            <a:off x="24384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7" name="Line 25"/>
          <p:cNvSpPr>
            <a:spLocks noChangeShapeType="1"/>
          </p:cNvSpPr>
          <p:nvPr/>
        </p:nvSpPr>
        <p:spPr bwMode="auto">
          <a:xfrm flipV="1">
            <a:off x="27432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8" name="Line 26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9" name="Line 27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0" name="Line 28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4" name="Line 32"/>
          <p:cNvSpPr>
            <a:spLocks noChangeShapeType="1"/>
          </p:cNvSpPr>
          <p:nvPr/>
        </p:nvSpPr>
        <p:spPr bwMode="auto">
          <a:xfrm>
            <a:off x="1295400" y="2971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5" name="Rectangle 33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38276" name="AutoShape 34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7" name="Line 35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8" name="Text Box 36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8279" name="Text Box 37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8280" name="Line 38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1" name="AutoShape 39"/>
          <p:cNvSpPr>
            <a:spLocks noChangeArrowheads="1"/>
          </p:cNvSpPr>
          <p:nvPr/>
        </p:nvSpPr>
        <p:spPr bwMode="auto">
          <a:xfrm rot="5400000">
            <a:off x="6705600" y="2438400"/>
            <a:ext cx="24384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2" name="Rectangle 40"/>
          <p:cNvSpPr>
            <a:spLocks noChangeArrowheads="1"/>
          </p:cNvSpPr>
          <p:nvPr/>
        </p:nvSpPr>
        <p:spPr bwMode="auto">
          <a:xfrm>
            <a:off x="73152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83" name="AutoShape 41"/>
          <p:cNvSpPr>
            <a:spLocks noChangeArrowheads="1"/>
          </p:cNvSpPr>
          <p:nvPr/>
        </p:nvSpPr>
        <p:spPr bwMode="auto">
          <a:xfrm rot="5400000">
            <a:off x="73263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4" name="Line 42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5" name="Line 43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6" name="Freeform 44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7" name="Line 45"/>
          <p:cNvSpPr>
            <a:spLocks noChangeShapeType="1"/>
          </p:cNvSpPr>
          <p:nvPr/>
        </p:nvSpPr>
        <p:spPr bwMode="auto">
          <a:xfrm>
            <a:off x="55626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8" name="Line 46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9" name="Freeform 47"/>
          <p:cNvSpPr>
            <a:spLocks/>
          </p:cNvSpPr>
          <p:nvPr/>
        </p:nvSpPr>
        <p:spPr bwMode="auto">
          <a:xfrm>
            <a:off x="2743200" y="29718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0" name="Freeform 48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1" name="Rectangle 49"/>
          <p:cNvSpPr>
            <a:spLocks noChangeArrowheads="1"/>
          </p:cNvSpPr>
          <p:nvPr/>
        </p:nvSpPr>
        <p:spPr bwMode="auto">
          <a:xfrm>
            <a:off x="45720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292" name="AutoShape 50"/>
          <p:cNvSpPr>
            <a:spLocks noChangeArrowheads="1"/>
          </p:cNvSpPr>
          <p:nvPr/>
        </p:nvSpPr>
        <p:spPr bwMode="auto">
          <a:xfrm>
            <a:off x="41910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293" name="Freeform 52"/>
          <p:cNvSpPr>
            <a:spLocks/>
          </p:cNvSpPr>
          <p:nvPr/>
        </p:nvSpPr>
        <p:spPr bwMode="auto">
          <a:xfrm>
            <a:off x="3886200" y="1447800"/>
            <a:ext cx="304800" cy="2133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4" name="Text Box 53"/>
          <p:cNvSpPr txBox="1">
            <a:spLocks noChangeArrowheads="1"/>
          </p:cNvSpPr>
          <p:nvPr/>
        </p:nvSpPr>
        <p:spPr bwMode="auto">
          <a:xfrm>
            <a:off x="45004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Q1</a:t>
            </a:r>
          </a:p>
        </p:txBody>
      </p:sp>
      <p:sp>
        <p:nvSpPr>
          <p:cNvPr id="138295" name="Line 55"/>
          <p:cNvSpPr>
            <a:spLocks noChangeShapeType="1"/>
          </p:cNvSpPr>
          <p:nvPr/>
        </p:nvSpPr>
        <p:spPr bwMode="auto">
          <a:xfrm>
            <a:off x="43434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6" name="Freeform 56"/>
          <p:cNvSpPr>
            <a:spLocks/>
          </p:cNvSpPr>
          <p:nvPr/>
        </p:nvSpPr>
        <p:spPr bwMode="auto">
          <a:xfrm>
            <a:off x="3581400" y="2971800"/>
            <a:ext cx="990600" cy="1371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7" name="AutoShape 57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8" name="AutoShape 58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9" name="AutoShape 59"/>
          <p:cNvSpPr>
            <a:spLocks noChangeArrowheads="1"/>
          </p:cNvSpPr>
          <p:nvPr/>
        </p:nvSpPr>
        <p:spPr bwMode="auto">
          <a:xfrm>
            <a:off x="3810000" y="1371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0" name="AutoShape 60"/>
          <p:cNvSpPr>
            <a:spLocks noChangeArrowheads="1"/>
          </p:cNvSpPr>
          <p:nvPr/>
        </p:nvSpPr>
        <p:spPr bwMode="auto">
          <a:xfrm>
            <a:off x="3505200" y="2895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1" name="AutoShape 64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2" name="AutoShape 65"/>
          <p:cNvSpPr>
            <a:spLocks noChangeArrowheads="1"/>
          </p:cNvSpPr>
          <p:nvPr/>
        </p:nvSpPr>
        <p:spPr bwMode="auto">
          <a:xfrm rot="5400000">
            <a:off x="45720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3" name="Freeform 66"/>
          <p:cNvSpPr>
            <a:spLocks/>
          </p:cNvSpPr>
          <p:nvPr/>
        </p:nvSpPr>
        <p:spPr bwMode="auto">
          <a:xfrm>
            <a:off x="3733800" y="2514600"/>
            <a:ext cx="838200" cy="16002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4" name="Rectangle 67"/>
          <p:cNvSpPr>
            <a:spLocks noChangeArrowheads="1"/>
          </p:cNvSpPr>
          <p:nvPr/>
        </p:nvSpPr>
        <p:spPr bwMode="auto">
          <a:xfrm>
            <a:off x="54864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305" name="Text Box 69"/>
          <p:cNvSpPr txBox="1">
            <a:spLocks noChangeArrowheads="1"/>
          </p:cNvSpPr>
          <p:nvPr/>
        </p:nvSpPr>
        <p:spPr bwMode="auto">
          <a:xfrm>
            <a:off x="54148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Q2</a:t>
            </a:r>
          </a:p>
        </p:txBody>
      </p:sp>
      <p:sp>
        <p:nvSpPr>
          <p:cNvPr id="138306" name="Line 70"/>
          <p:cNvSpPr>
            <a:spLocks noChangeShapeType="1"/>
          </p:cNvSpPr>
          <p:nvPr/>
        </p:nvSpPr>
        <p:spPr bwMode="auto">
          <a:xfrm>
            <a:off x="5257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7" name="AutoShape 71"/>
          <p:cNvSpPr>
            <a:spLocks noChangeArrowheads="1"/>
          </p:cNvSpPr>
          <p:nvPr/>
        </p:nvSpPr>
        <p:spPr bwMode="auto">
          <a:xfrm rot="5400000">
            <a:off x="54864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8" name="Line 72"/>
          <p:cNvSpPr>
            <a:spLocks noChangeShapeType="1"/>
          </p:cNvSpPr>
          <p:nvPr/>
        </p:nvSpPr>
        <p:spPr bwMode="auto">
          <a:xfrm>
            <a:off x="4876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9" name="Line 73"/>
          <p:cNvSpPr>
            <a:spLocks noChangeShapeType="1"/>
          </p:cNvSpPr>
          <p:nvPr/>
        </p:nvSpPr>
        <p:spPr bwMode="auto">
          <a:xfrm>
            <a:off x="48768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0" name="Line 74"/>
          <p:cNvSpPr>
            <a:spLocks noChangeShapeType="1"/>
          </p:cNvSpPr>
          <p:nvPr/>
        </p:nvSpPr>
        <p:spPr bwMode="auto">
          <a:xfrm flipV="1">
            <a:off x="42672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1" name="AutoShape 75"/>
          <p:cNvSpPr>
            <a:spLocks noChangeArrowheads="1"/>
          </p:cNvSpPr>
          <p:nvPr/>
        </p:nvSpPr>
        <p:spPr bwMode="auto">
          <a:xfrm>
            <a:off x="51054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312" name="Line 76"/>
          <p:cNvSpPr>
            <a:spLocks noChangeShapeType="1"/>
          </p:cNvSpPr>
          <p:nvPr/>
        </p:nvSpPr>
        <p:spPr bwMode="auto">
          <a:xfrm>
            <a:off x="48768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3" name="Line 79"/>
          <p:cNvSpPr>
            <a:spLocks noChangeShapeType="1"/>
          </p:cNvSpPr>
          <p:nvPr/>
        </p:nvSpPr>
        <p:spPr bwMode="auto">
          <a:xfrm flipV="1">
            <a:off x="51816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4" name="Rectangle 80"/>
          <p:cNvSpPr>
            <a:spLocks noChangeArrowheads="1"/>
          </p:cNvSpPr>
          <p:nvPr/>
        </p:nvSpPr>
        <p:spPr bwMode="auto">
          <a:xfrm>
            <a:off x="64008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315" name="Line 81"/>
          <p:cNvSpPr>
            <a:spLocks noChangeShapeType="1"/>
          </p:cNvSpPr>
          <p:nvPr/>
        </p:nvSpPr>
        <p:spPr bwMode="auto">
          <a:xfrm>
            <a:off x="6172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6" name="AutoShape 82"/>
          <p:cNvSpPr>
            <a:spLocks noChangeArrowheads="1"/>
          </p:cNvSpPr>
          <p:nvPr/>
        </p:nvSpPr>
        <p:spPr bwMode="auto">
          <a:xfrm rot="5400000">
            <a:off x="64008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7" name="Line 83"/>
          <p:cNvSpPr>
            <a:spLocks noChangeShapeType="1"/>
          </p:cNvSpPr>
          <p:nvPr/>
        </p:nvSpPr>
        <p:spPr bwMode="auto">
          <a:xfrm>
            <a:off x="5791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8" name="Line 84"/>
          <p:cNvSpPr>
            <a:spLocks noChangeShapeType="1"/>
          </p:cNvSpPr>
          <p:nvPr/>
        </p:nvSpPr>
        <p:spPr bwMode="auto">
          <a:xfrm>
            <a:off x="57912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9" name="AutoShape 85"/>
          <p:cNvSpPr>
            <a:spLocks noChangeArrowheads="1"/>
          </p:cNvSpPr>
          <p:nvPr/>
        </p:nvSpPr>
        <p:spPr bwMode="auto">
          <a:xfrm>
            <a:off x="60198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320" name="Line 86"/>
          <p:cNvSpPr>
            <a:spLocks noChangeShapeType="1"/>
          </p:cNvSpPr>
          <p:nvPr/>
        </p:nvSpPr>
        <p:spPr bwMode="auto">
          <a:xfrm>
            <a:off x="57912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1" name="Line 87"/>
          <p:cNvSpPr>
            <a:spLocks noChangeShapeType="1"/>
          </p:cNvSpPr>
          <p:nvPr/>
        </p:nvSpPr>
        <p:spPr bwMode="auto">
          <a:xfrm flipV="1">
            <a:off x="60960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2" name="Rectangle 88"/>
          <p:cNvSpPr>
            <a:spLocks noChangeArrowheads="1"/>
          </p:cNvSpPr>
          <p:nvPr/>
        </p:nvSpPr>
        <p:spPr bwMode="auto">
          <a:xfrm>
            <a:off x="73152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323" name="Line 89"/>
          <p:cNvSpPr>
            <a:spLocks noChangeShapeType="1"/>
          </p:cNvSpPr>
          <p:nvPr/>
        </p:nvSpPr>
        <p:spPr bwMode="auto">
          <a:xfrm>
            <a:off x="7086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4" name="AutoShape 90"/>
          <p:cNvSpPr>
            <a:spLocks noChangeArrowheads="1"/>
          </p:cNvSpPr>
          <p:nvPr/>
        </p:nvSpPr>
        <p:spPr bwMode="auto">
          <a:xfrm rot="5400000">
            <a:off x="73152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5" name="Line 91"/>
          <p:cNvSpPr>
            <a:spLocks noChangeShapeType="1"/>
          </p:cNvSpPr>
          <p:nvPr/>
        </p:nvSpPr>
        <p:spPr bwMode="auto">
          <a:xfrm>
            <a:off x="6705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6" name="Line 92"/>
          <p:cNvSpPr>
            <a:spLocks noChangeShapeType="1"/>
          </p:cNvSpPr>
          <p:nvPr/>
        </p:nvSpPr>
        <p:spPr bwMode="auto">
          <a:xfrm>
            <a:off x="67056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7" name="AutoShape 93"/>
          <p:cNvSpPr>
            <a:spLocks noChangeArrowheads="1"/>
          </p:cNvSpPr>
          <p:nvPr/>
        </p:nvSpPr>
        <p:spPr bwMode="auto">
          <a:xfrm>
            <a:off x="69342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328" name="Line 94"/>
          <p:cNvSpPr>
            <a:spLocks noChangeShapeType="1"/>
          </p:cNvSpPr>
          <p:nvPr/>
        </p:nvSpPr>
        <p:spPr bwMode="auto">
          <a:xfrm>
            <a:off x="67056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9" name="Line 95"/>
          <p:cNvSpPr>
            <a:spLocks noChangeShapeType="1"/>
          </p:cNvSpPr>
          <p:nvPr/>
        </p:nvSpPr>
        <p:spPr bwMode="auto">
          <a:xfrm flipV="1">
            <a:off x="70104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30" name="Line 96"/>
          <p:cNvSpPr>
            <a:spLocks noChangeShapeType="1"/>
          </p:cNvSpPr>
          <p:nvPr/>
        </p:nvSpPr>
        <p:spPr bwMode="auto">
          <a:xfrm>
            <a:off x="76200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31" name="Text Box 98"/>
          <p:cNvSpPr txBox="1">
            <a:spLocks noChangeArrowheads="1"/>
          </p:cNvSpPr>
          <p:nvPr/>
        </p:nvSpPr>
        <p:spPr bwMode="auto">
          <a:xfrm>
            <a:off x="6284752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Q3</a:t>
            </a:r>
          </a:p>
        </p:txBody>
      </p:sp>
      <p:sp>
        <p:nvSpPr>
          <p:cNvPr id="138332" name="Text Box 99"/>
          <p:cNvSpPr txBox="1">
            <a:spLocks noChangeArrowheads="1"/>
          </p:cNvSpPr>
          <p:nvPr/>
        </p:nvSpPr>
        <p:spPr bwMode="auto">
          <a:xfrm>
            <a:off x="7293526" y="44958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>
            <a:off x="990600" y="21336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3200400" y="21336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auto">
          <a:xfrm>
            <a:off x="5257800" y="21336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3101674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Q0</a:t>
            </a:r>
          </a:p>
        </p:txBody>
      </p:sp>
      <p:cxnSp>
        <p:nvCxnSpPr>
          <p:cNvPr id="98" name="Straight Connector 97"/>
          <p:cNvCxnSpPr>
            <a:stCxn id="96" idx="0"/>
          </p:cNvCxnSpPr>
          <p:nvPr/>
        </p:nvCxnSpPr>
        <p:spPr bwMode="auto">
          <a:xfrm flipV="1">
            <a:off x="3347896" y="3200400"/>
            <a:ext cx="5697" cy="1295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Allow </a:t>
            </a:r>
            <a:r>
              <a:rPr lang="en-US" b="1" dirty="0"/>
              <a:t>independent </a:t>
            </a:r>
            <a:r>
              <a:rPr lang="en-US" dirty="0"/>
              <a:t>instructions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Allow </a:t>
            </a:r>
            <a:r>
              <a:rPr lang="en-US" b="1" dirty="0"/>
              <a:t>independent divide </a:t>
            </a:r>
            <a:r>
              <a:rPr lang="en-US" dirty="0"/>
              <a:t>instructions</a:t>
            </a:r>
            <a:endParaRPr lang="en-US" b="1" dirty="0"/>
          </a:p>
          <a:p>
            <a:pPr eaLnBrk="1" hangingPunct="1">
              <a:buNone/>
            </a:pPr>
            <a:r>
              <a:rPr lang="en-US" dirty="0"/>
              <a:t> 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Stall subsequent </a:t>
            </a:r>
            <a:r>
              <a:rPr lang="en-US" b="1" dirty="0"/>
              <a:t>dependent </a:t>
            </a:r>
            <a:r>
              <a:rPr lang="en-US" dirty="0"/>
              <a:t>instructions: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6DFDCB-FD3F-19EB-9E28-E7184C872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Pipeline Diagram with Divider</a:t>
            </a:r>
          </a:p>
        </p:txBody>
      </p:sp>
      <p:graphicFrame>
        <p:nvGraphicFramePr>
          <p:cNvPr id="410840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4935"/>
              </p:ext>
            </p:extLst>
          </p:nvPr>
        </p:nvGraphicFramePr>
        <p:xfrm>
          <a:off x="1524000" y="1600200"/>
          <a:ext cx="6328602" cy="1169040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5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1F07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1F07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x6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05486"/>
              </p:ext>
            </p:extLst>
          </p:nvPr>
        </p:nvGraphicFramePr>
        <p:xfrm>
          <a:off x="1524000" y="5186517"/>
          <a:ext cx="6401118" cy="1209365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x6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Line 145"/>
          <p:cNvSpPr>
            <a:spLocks noChangeShapeType="1"/>
          </p:cNvSpPr>
          <p:nvPr/>
        </p:nvSpPr>
        <p:spPr bwMode="auto">
          <a:xfrm>
            <a:off x="2286000" y="5859780"/>
            <a:ext cx="33528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45"/>
          <p:cNvSpPr>
            <a:spLocks noChangeShapeType="1"/>
          </p:cNvSpPr>
          <p:nvPr/>
        </p:nvSpPr>
        <p:spPr bwMode="auto">
          <a:xfrm>
            <a:off x="6705600" y="582168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1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67799"/>
              </p:ext>
            </p:extLst>
          </p:nvPr>
        </p:nvGraphicFramePr>
        <p:xfrm>
          <a:off x="1511808" y="3200400"/>
          <a:ext cx="6401944" cy="1289722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3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9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1F07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1F07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x6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1198E-86D2-33E0-5CBE-3932E42DE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82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about Stall Logic?</a:t>
            </a:r>
          </a:p>
        </p:txBody>
      </p:sp>
      <p:sp>
        <p:nvSpPr>
          <p:cNvPr id="138246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38247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8" name="Freeform 6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9" name="Line 7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0" name="Line 8"/>
          <p:cNvSpPr>
            <a:spLocks noChangeShapeType="1"/>
          </p:cNvSpPr>
          <p:nvPr/>
        </p:nvSpPr>
        <p:spPr bwMode="auto">
          <a:xfrm>
            <a:off x="3505200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1" name="Text Box 9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38252" name="Text Box 10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38253" name="Text Box 11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8254" name="Rectangle 12"/>
          <p:cNvSpPr>
            <a:spLocks noChangeArrowheads="1"/>
          </p:cNvSpPr>
          <p:nvPr/>
        </p:nvSpPr>
        <p:spPr bwMode="auto">
          <a:xfrm>
            <a:off x="9906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55" name="AutoShape 13"/>
          <p:cNvSpPr>
            <a:spLocks noChangeArrowheads="1"/>
          </p:cNvSpPr>
          <p:nvPr/>
        </p:nvSpPr>
        <p:spPr bwMode="auto">
          <a:xfrm rot="5400000">
            <a:off x="990600" y="2743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6" name="Rectangle 14"/>
          <p:cNvSpPr>
            <a:spLocks noChangeArrowheads="1"/>
          </p:cNvSpPr>
          <p:nvPr/>
        </p:nvSpPr>
        <p:spPr bwMode="auto">
          <a:xfrm>
            <a:off x="32004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57" name="AutoShape 15"/>
          <p:cNvSpPr>
            <a:spLocks noChangeArrowheads="1"/>
          </p:cNvSpPr>
          <p:nvPr/>
        </p:nvSpPr>
        <p:spPr bwMode="auto">
          <a:xfrm rot="5400000">
            <a:off x="3200400" y="2743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58" name="Rectangle 16"/>
          <p:cNvSpPr>
            <a:spLocks noChangeArrowheads="1"/>
          </p:cNvSpPr>
          <p:nvPr/>
        </p:nvSpPr>
        <p:spPr bwMode="auto">
          <a:xfrm>
            <a:off x="52578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59" name="AutoShape 17"/>
          <p:cNvSpPr>
            <a:spLocks noChangeArrowheads="1"/>
          </p:cNvSpPr>
          <p:nvPr/>
        </p:nvSpPr>
        <p:spPr bwMode="auto">
          <a:xfrm rot="5400000">
            <a:off x="52689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0" name="Line 18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1" name="Line 19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2" name="Line 20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3" name="Line 21"/>
          <p:cNvSpPr>
            <a:spLocks noChangeShapeType="1"/>
          </p:cNvSpPr>
          <p:nvPr/>
        </p:nvSpPr>
        <p:spPr bwMode="auto">
          <a:xfrm>
            <a:off x="35052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4" name="Freeform 22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5" name="Line 23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6" name="Line 24"/>
          <p:cNvSpPr>
            <a:spLocks noChangeShapeType="1"/>
          </p:cNvSpPr>
          <p:nvPr/>
        </p:nvSpPr>
        <p:spPr bwMode="auto">
          <a:xfrm flipV="1">
            <a:off x="24384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7" name="Line 25"/>
          <p:cNvSpPr>
            <a:spLocks noChangeShapeType="1"/>
          </p:cNvSpPr>
          <p:nvPr/>
        </p:nvSpPr>
        <p:spPr bwMode="auto">
          <a:xfrm flipV="1">
            <a:off x="27432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8" name="Line 26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69" name="Line 27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0" name="Line 28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4" name="Line 32"/>
          <p:cNvSpPr>
            <a:spLocks noChangeShapeType="1"/>
          </p:cNvSpPr>
          <p:nvPr/>
        </p:nvSpPr>
        <p:spPr bwMode="auto">
          <a:xfrm>
            <a:off x="1295400" y="2971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5" name="Rectangle 33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38276" name="AutoShape 34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7" name="Line 35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78" name="Text Box 36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38279" name="Text Box 37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8280" name="Line 38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1" name="AutoShape 39"/>
          <p:cNvSpPr>
            <a:spLocks noChangeArrowheads="1"/>
          </p:cNvSpPr>
          <p:nvPr/>
        </p:nvSpPr>
        <p:spPr bwMode="auto">
          <a:xfrm rot="5400000">
            <a:off x="6705600" y="2438400"/>
            <a:ext cx="24384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2" name="Rectangle 40"/>
          <p:cNvSpPr>
            <a:spLocks noChangeArrowheads="1"/>
          </p:cNvSpPr>
          <p:nvPr/>
        </p:nvSpPr>
        <p:spPr bwMode="auto">
          <a:xfrm>
            <a:off x="73152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38283" name="AutoShape 41"/>
          <p:cNvSpPr>
            <a:spLocks noChangeArrowheads="1"/>
          </p:cNvSpPr>
          <p:nvPr/>
        </p:nvSpPr>
        <p:spPr bwMode="auto">
          <a:xfrm rot="5400000">
            <a:off x="73263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4" name="Line 42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5" name="Line 43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6" name="Freeform 44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7" name="Line 45"/>
          <p:cNvSpPr>
            <a:spLocks noChangeShapeType="1"/>
          </p:cNvSpPr>
          <p:nvPr/>
        </p:nvSpPr>
        <p:spPr bwMode="auto">
          <a:xfrm>
            <a:off x="55626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8" name="Line 46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89" name="Freeform 47"/>
          <p:cNvSpPr>
            <a:spLocks/>
          </p:cNvSpPr>
          <p:nvPr/>
        </p:nvSpPr>
        <p:spPr bwMode="auto">
          <a:xfrm>
            <a:off x="2743200" y="29718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0" name="Freeform 48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1" name="Rectangle 49"/>
          <p:cNvSpPr>
            <a:spLocks noChangeArrowheads="1"/>
          </p:cNvSpPr>
          <p:nvPr/>
        </p:nvSpPr>
        <p:spPr bwMode="auto">
          <a:xfrm>
            <a:off x="45720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292" name="AutoShape 50"/>
          <p:cNvSpPr>
            <a:spLocks noChangeArrowheads="1"/>
          </p:cNvSpPr>
          <p:nvPr/>
        </p:nvSpPr>
        <p:spPr bwMode="auto">
          <a:xfrm>
            <a:off x="41910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293" name="Freeform 52"/>
          <p:cNvSpPr>
            <a:spLocks/>
          </p:cNvSpPr>
          <p:nvPr/>
        </p:nvSpPr>
        <p:spPr bwMode="auto">
          <a:xfrm>
            <a:off x="3886200" y="1447800"/>
            <a:ext cx="304800" cy="2133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4" name="Text Box 53"/>
          <p:cNvSpPr txBox="1">
            <a:spLocks noChangeArrowheads="1"/>
          </p:cNvSpPr>
          <p:nvPr/>
        </p:nvSpPr>
        <p:spPr bwMode="auto">
          <a:xfrm>
            <a:off x="45004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Q1</a:t>
            </a:r>
          </a:p>
        </p:txBody>
      </p:sp>
      <p:sp>
        <p:nvSpPr>
          <p:cNvPr id="138295" name="Line 55"/>
          <p:cNvSpPr>
            <a:spLocks noChangeShapeType="1"/>
          </p:cNvSpPr>
          <p:nvPr/>
        </p:nvSpPr>
        <p:spPr bwMode="auto">
          <a:xfrm>
            <a:off x="43434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6" name="Freeform 56"/>
          <p:cNvSpPr>
            <a:spLocks/>
          </p:cNvSpPr>
          <p:nvPr/>
        </p:nvSpPr>
        <p:spPr bwMode="auto">
          <a:xfrm>
            <a:off x="3581400" y="2971800"/>
            <a:ext cx="990600" cy="1371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7" name="AutoShape 57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8" name="AutoShape 58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99" name="AutoShape 59"/>
          <p:cNvSpPr>
            <a:spLocks noChangeArrowheads="1"/>
          </p:cNvSpPr>
          <p:nvPr/>
        </p:nvSpPr>
        <p:spPr bwMode="auto">
          <a:xfrm>
            <a:off x="3810000" y="1371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0" name="AutoShape 60"/>
          <p:cNvSpPr>
            <a:spLocks noChangeArrowheads="1"/>
          </p:cNvSpPr>
          <p:nvPr/>
        </p:nvSpPr>
        <p:spPr bwMode="auto">
          <a:xfrm>
            <a:off x="3505200" y="2895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1" name="AutoShape 64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2" name="AutoShape 65"/>
          <p:cNvSpPr>
            <a:spLocks noChangeArrowheads="1"/>
          </p:cNvSpPr>
          <p:nvPr/>
        </p:nvSpPr>
        <p:spPr bwMode="auto">
          <a:xfrm rot="5400000">
            <a:off x="45720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3" name="Freeform 66"/>
          <p:cNvSpPr>
            <a:spLocks/>
          </p:cNvSpPr>
          <p:nvPr/>
        </p:nvSpPr>
        <p:spPr bwMode="auto">
          <a:xfrm>
            <a:off x="3733800" y="2514600"/>
            <a:ext cx="838200" cy="16002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4" name="Rectangle 67"/>
          <p:cNvSpPr>
            <a:spLocks noChangeArrowheads="1"/>
          </p:cNvSpPr>
          <p:nvPr/>
        </p:nvSpPr>
        <p:spPr bwMode="auto">
          <a:xfrm>
            <a:off x="54864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305" name="Text Box 69"/>
          <p:cNvSpPr txBox="1">
            <a:spLocks noChangeArrowheads="1"/>
          </p:cNvSpPr>
          <p:nvPr/>
        </p:nvSpPr>
        <p:spPr bwMode="auto">
          <a:xfrm>
            <a:off x="54148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Q2</a:t>
            </a:r>
          </a:p>
        </p:txBody>
      </p:sp>
      <p:sp>
        <p:nvSpPr>
          <p:cNvPr id="138306" name="Line 70"/>
          <p:cNvSpPr>
            <a:spLocks noChangeShapeType="1"/>
          </p:cNvSpPr>
          <p:nvPr/>
        </p:nvSpPr>
        <p:spPr bwMode="auto">
          <a:xfrm>
            <a:off x="5257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7" name="AutoShape 71"/>
          <p:cNvSpPr>
            <a:spLocks noChangeArrowheads="1"/>
          </p:cNvSpPr>
          <p:nvPr/>
        </p:nvSpPr>
        <p:spPr bwMode="auto">
          <a:xfrm rot="5400000">
            <a:off x="54864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8" name="Line 72"/>
          <p:cNvSpPr>
            <a:spLocks noChangeShapeType="1"/>
          </p:cNvSpPr>
          <p:nvPr/>
        </p:nvSpPr>
        <p:spPr bwMode="auto">
          <a:xfrm>
            <a:off x="4876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09" name="Line 73"/>
          <p:cNvSpPr>
            <a:spLocks noChangeShapeType="1"/>
          </p:cNvSpPr>
          <p:nvPr/>
        </p:nvSpPr>
        <p:spPr bwMode="auto">
          <a:xfrm>
            <a:off x="48768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0" name="Line 74"/>
          <p:cNvSpPr>
            <a:spLocks noChangeShapeType="1"/>
          </p:cNvSpPr>
          <p:nvPr/>
        </p:nvSpPr>
        <p:spPr bwMode="auto">
          <a:xfrm flipV="1">
            <a:off x="42672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1" name="AutoShape 75"/>
          <p:cNvSpPr>
            <a:spLocks noChangeArrowheads="1"/>
          </p:cNvSpPr>
          <p:nvPr/>
        </p:nvSpPr>
        <p:spPr bwMode="auto">
          <a:xfrm>
            <a:off x="51054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312" name="Line 76"/>
          <p:cNvSpPr>
            <a:spLocks noChangeShapeType="1"/>
          </p:cNvSpPr>
          <p:nvPr/>
        </p:nvSpPr>
        <p:spPr bwMode="auto">
          <a:xfrm>
            <a:off x="48768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3" name="Line 79"/>
          <p:cNvSpPr>
            <a:spLocks noChangeShapeType="1"/>
          </p:cNvSpPr>
          <p:nvPr/>
        </p:nvSpPr>
        <p:spPr bwMode="auto">
          <a:xfrm flipV="1">
            <a:off x="51816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4" name="Rectangle 80"/>
          <p:cNvSpPr>
            <a:spLocks noChangeArrowheads="1"/>
          </p:cNvSpPr>
          <p:nvPr/>
        </p:nvSpPr>
        <p:spPr bwMode="auto">
          <a:xfrm>
            <a:off x="64008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315" name="Line 81"/>
          <p:cNvSpPr>
            <a:spLocks noChangeShapeType="1"/>
          </p:cNvSpPr>
          <p:nvPr/>
        </p:nvSpPr>
        <p:spPr bwMode="auto">
          <a:xfrm>
            <a:off x="6172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6" name="AutoShape 82"/>
          <p:cNvSpPr>
            <a:spLocks noChangeArrowheads="1"/>
          </p:cNvSpPr>
          <p:nvPr/>
        </p:nvSpPr>
        <p:spPr bwMode="auto">
          <a:xfrm rot="5400000">
            <a:off x="64008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7" name="Line 83"/>
          <p:cNvSpPr>
            <a:spLocks noChangeShapeType="1"/>
          </p:cNvSpPr>
          <p:nvPr/>
        </p:nvSpPr>
        <p:spPr bwMode="auto">
          <a:xfrm>
            <a:off x="5791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8" name="Line 84"/>
          <p:cNvSpPr>
            <a:spLocks noChangeShapeType="1"/>
          </p:cNvSpPr>
          <p:nvPr/>
        </p:nvSpPr>
        <p:spPr bwMode="auto">
          <a:xfrm>
            <a:off x="57912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19" name="AutoShape 85"/>
          <p:cNvSpPr>
            <a:spLocks noChangeArrowheads="1"/>
          </p:cNvSpPr>
          <p:nvPr/>
        </p:nvSpPr>
        <p:spPr bwMode="auto">
          <a:xfrm>
            <a:off x="60198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320" name="Line 86"/>
          <p:cNvSpPr>
            <a:spLocks noChangeShapeType="1"/>
          </p:cNvSpPr>
          <p:nvPr/>
        </p:nvSpPr>
        <p:spPr bwMode="auto">
          <a:xfrm>
            <a:off x="57912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1" name="Line 87"/>
          <p:cNvSpPr>
            <a:spLocks noChangeShapeType="1"/>
          </p:cNvSpPr>
          <p:nvPr/>
        </p:nvSpPr>
        <p:spPr bwMode="auto">
          <a:xfrm flipV="1">
            <a:off x="60960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2" name="Rectangle 88"/>
          <p:cNvSpPr>
            <a:spLocks noChangeArrowheads="1"/>
          </p:cNvSpPr>
          <p:nvPr/>
        </p:nvSpPr>
        <p:spPr bwMode="auto">
          <a:xfrm>
            <a:off x="73152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38323" name="Line 89"/>
          <p:cNvSpPr>
            <a:spLocks noChangeShapeType="1"/>
          </p:cNvSpPr>
          <p:nvPr/>
        </p:nvSpPr>
        <p:spPr bwMode="auto">
          <a:xfrm>
            <a:off x="7086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4" name="AutoShape 90"/>
          <p:cNvSpPr>
            <a:spLocks noChangeArrowheads="1"/>
          </p:cNvSpPr>
          <p:nvPr/>
        </p:nvSpPr>
        <p:spPr bwMode="auto">
          <a:xfrm rot="5400000">
            <a:off x="73152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5" name="Line 91"/>
          <p:cNvSpPr>
            <a:spLocks noChangeShapeType="1"/>
          </p:cNvSpPr>
          <p:nvPr/>
        </p:nvSpPr>
        <p:spPr bwMode="auto">
          <a:xfrm>
            <a:off x="6705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6" name="Line 92"/>
          <p:cNvSpPr>
            <a:spLocks noChangeShapeType="1"/>
          </p:cNvSpPr>
          <p:nvPr/>
        </p:nvSpPr>
        <p:spPr bwMode="auto">
          <a:xfrm>
            <a:off x="67056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7" name="AutoShape 93"/>
          <p:cNvSpPr>
            <a:spLocks noChangeArrowheads="1"/>
          </p:cNvSpPr>
          <p:nvPr/>
        </p:nvSpPr>
        <p:spPr bwMode="auto">
          <a:xfrm>
            <a:off x="69342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8328" name="Line 94"/>
          <p:cNvSpPr>
            <a:spLocks noChangeShapeType="1"/>
          </p:cNvSpPr>
          <p:nvPr/>
        </p:nvSpPr>
        <p:spPr bwMode="auto">
          <a:xfrm>
            <a:off x="67056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29" name="Line 95"/>
          <p:cNvSpPr>
            <a:spLocks noChangeShapeType="1"/>
          </p:cNvSpPr>
          <p:nvPr/>
        </p:nvSpPr>
        <p:spPr bwMode="auto">
          <a:xfrm flipV="1">
            <a:off x="70104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30" name="Line 96"/>
          <p:cNvSpPr>
            <a:spLocks noChangeShapeType="1"/>
          </p:cNvSpPr>
          <p:nvPr/>
        </p:nvSpPr>
        <p:spPr bwMode="auto">
          <a:xfrm>
            <a:off x="76200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331" name="Text Box 98"/>
          <p:cNvSpPr txBox="1">
            <a:spLocks noChangeArrowheads="1"/>
          </p:cNvSpPr>
          <p:nvPr/>
        </p:nvSpPr>
        <p:spPr bwMode="auto">
          <a:xfrm>
            <a:off x="6284752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Q3</a:t>
            </a:r>
          </a:p>
        </p:txBody>
      </p:sp>
      <p:sp>
        <p:nvSpPr>
          <p:cNvPr id="138332" name="Text Box 99"/>
          <p:cNvSpPr txBox="1">
            <a:spLocks noChangeArrowheads="1"/>
          </p:cNvSpPr>
          <p:nvPr/>
        </p:nvSpPr>
        <p:spPr bwMode="auto">
          <a:xfrm>
            <a:off x="7293526" y="44958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>
            <a:off x="990600" y="21336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3200400" y="21336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auto">
          <a:xfrm>
            <a:off x="5257800" y="21336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3101674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Q0</a:t>
            </a:r>
          </a:p>
        </p:txBody>
      </p:sp>
      <p:cxnSp>
        <p:nvCxnSpPr>
          <p:cNvPr id="98" name="Straight Connector 97"/>
          <p:cNvCxnSpPr>
            <a:stCxn id="96" idx="0"/>
          </p:cNvCxnSpPr>
          <p:nvPr/>
        </p:nvCxnSpPr>
        <p:spPr bwMode="auto">
          <a:xfrm flipV="1">
            <a:off x="3347896" y="3200400"/>
            <a:ext cx="5697" cy="1295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2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470981"/>
              </p:ext>
            </p:extLst>
          </p:nvPr>
        </p:nvGraphicFramePr>
        <p:xfrm>
          <a:off x="1524000" y="5111078"/>
          <a:ext cx="6629401" cy="1137322"/>
        </p:xfrm>
        <a:graphic>
          <a:graphicData uri="http://schemas.openxmlformats.org/drawingml/2006/table">
            <a:tbl>
              <a:tblPr/>
              <a:tblGrid>
                <a:gridCol w="2045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2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0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5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9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9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x6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A2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3" name="Line 145"/>
          <p:cNvSpPr>
            <a:spLocks noChangeShapeType="1"/>
          </p:cNvSpPr>
          <p:nvPr/>
        </p:nvSpPr>
        <p:spPr bwMode="auto">
          <a:xfrm>
            <a:off x="2362200" y="5760220"/>
            <a:ext cx="411480" cy="1833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45"/>
          <p:cNvSpPr>
            <a:spLocks noChangeShapeType="1"/>
          </p:cNvSpPr>
          <p:nvPr/>
        </p:nvSpPr>
        <p:spPr bwMode="auto">
          <a:xfrm>
            <a:off x="6858000" y="5791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F43802-203B-F3BD-1923-7AAFA9128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83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dirty="0"/>
            </a:br>
            <a:r>
              <a:rPr lang="en-US" dirty="0"/>
              <a:t>What about Stall Logic?</a:t>
            </a:r>
          </a:p>
        </p:txBody>
      </p:sp>
      <p:sp>
        <p:nvSpPr>
          <p:cNvPr id="1402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4648200"/>
            <a:ext cx="8534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Stall = (</a:t>
            </a:r>
            <a:r>
              <a:rPr lang="en-US" sz="2000" dirty="0" err="1"/>
              <a:t>OldStallLogic</a:t>
            </a:r>
            <a:r>
              <a:rPr lang="en-US" sz="2000" dirty="0"/>
              <a:t>) ||</a:t>
            </a:r>
            <a:br>
              <a:rPr lang="en-US" sz="2000" dirty="0"/>
            </a:br>
            <a:r>
              <a:rPr lang="en-US" sz="1800" dirty="0"/>
              <a:t>(D.IN.RegSrc1 == Q0.IN.RegDest) || (D.IN.RegSrc2 == Q0.IN.RegDest) ||</a:t>
            </a:r>
            <a:br>
              <a:rPr lang="en-US" sz="1800" dirty="0"/>
            </a:br>
            <a:r>
              <a:rPr lang="en-US" sz="1800" dirty="0"/>
              <a:t>(D.IN.RegSrc1 == Q1.IN.RegDest) || (D.IN.RegSrc2 == Q1.IN.RegDest) ||</a:t>
            </a:r>
            <a:br>
              <a:rPr lang="en-US" sz="1800" dirty="0"/>
            </a:br>
            <a:r>
              <a:rPr lang="en-US" sz="1800" dirty="0"/>
              <a:t>(D.IN.RegSrc1 == Q2.IN.RegDest) || (D.IN.RegSrc2 == Q2.IN.RegDest)</a:t>
            </a:r>
          </a:p>
        </p:txBody>
      </p:sp>
      <p:sp>
        <p:nvSpPr>
          <p:cNvPr id="140294" name="Rectangle 66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40295" name="AutoShape 67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6" name="Freeform 68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7" name="Line 69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8" name="Line 70"/>
          <p:cNvSpPr>
            <a:spLocks noChangeShapeType="1"/>
          </p:cNvSpPr>
          <p:nvPr/>
        </p:nvSpPr>
        <p:spPr bwMode="auto">
          <a:xfrm>
            <a:off x="3505200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9" name="Text Box 71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40300" name="Text Box 72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40301" name="Text Box 73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0302" name="Rectangle 74"/>
          <p:cNvSpPr>
            <a:spLocks noChangeArrowheads="1"/>
          </p:cNvSpPr>
          <p:nvPr/>
        </p:nvSpPr>
        <p:spPr bwMode="auto">
          <a:xfrm>
            <a:off x="9906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0303" name="AutoShape 75"/>
          <p:cNvSpPr>
            <a:spLocks noChangeArrowheads="1"/>
          </p:cNvSpPr>
          <p:nvPr/>
        </p:nvSpPr>
        <p:spPr bwMode="auto">
          <a:xfrm rot="5400000">
            <a:off x="990600" y="2743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4" name="Rectangle 76"/>
          <p:cNvSpPr>
            <a:spLocks noChangeArrowheads="1"/>
          </p:cNvSpPr>
          <p:nvPr/>
        </p:nvSpPr>
        <p:spPr bwMode="auto">
          <a:xfrm>
            <a:off x="32004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0305" name="AutoShape 77"/>
          <p:cNvSpPr>
            <a:spLocks noChangeArrowheads="1"/>
          </p:cNvSpPr>
          <p:nvPr/>
        </p:nvSpPr>
        <p:spPr bwMode="auto">
          <a:xfrm rot="5400000">
            <a:off x="3200400" y="2743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6" name="Rectangle 78"/>
          <p:cNvSpPr>
            <a:spLocks noChangeArrowheads="1"/>
          </p:cNvSpPr>
          <p:nvPr/>
        </p:nvSpPr>
        <p:spPr bwMode="auto">
          <a:xfrm>
            <a:off x="52578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0307" name="AutoShape 79"/>
          <p:cNvSpPr>
            <a:spLocks noChangeArrowheads="1"/>
          </p:cNvSpPr>
          <p:nvPr/>
        </p:nvSpPr>
        <p:spPr bwMode="auto">
          <a:xfrm rot="5400000">
            <a:off x="52689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8" name="Line 80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09" name="Line 81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0" name="Line 82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1" name="Line 83"/>
          <p:cNvSpPr>
            <a:spLocks noChangeShapeType="1"/>
          </p:cNvSpPr>
          <p:nvPr/>
        </p:nvSpPr>
        <p:spPr bwMode="auto">
          <a:xfrm>
            <a:off x="35052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2" name="Freeform 84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3" name="Line 85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4" name="Line 86"/>
          <p:cNvSpPr>
            <a:spLocks noChangeShapeType="1"/>
          </p:cNvSpPr>
          <p:nvPr/>
        </p:nvSpPr>
        <p:spPr bwMode="auto">
          <a:xfrm flipV="1">
            <a:off x="24384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5" name="Line 87"/>
          <p:cNvSpPr>
            <a:spLocks noChangeShapeType="1"/>
          </p:cNvSpPr>
          <p:nvPr/>
        </p:nvSpPr>
        <p:spPr bwMode="auto">
          <a:xfrm flipV="1">
            <a:off x="27432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6" name="Line 88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7" name="Line 89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18" name="Line 90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2" name="Line 94"/>
          <p:cNvSpPr>
            <a:spLocks noChangeShapeType="1"/>
          </p:cNvSpPr>
          <p:nvPr/>
        </p:nvSpPr>
        <p:spPr bwMode="auto">
          <a:xfrm>
            <a:off x="1295400" y="2971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3" name="Rectangle 95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40324" name="AutoShape 96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5" name="Line 97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6" name="Text Box 98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0327" name="Text Box 99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0328" name="Line 100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29" name="AutoShape 101"/>
          <p:cNvSpPr>
            <a:spLocks noChangeArrowheads="1"/>
          </p:cNvSpPr>
          <p:nvPr/>
        </p:nvSpPr>
        <p:spPr bwMode="auto">
          <a:xfrm rot="5400000">
            <a:off x="6705600" y="2438400"/>
            <a:ext cx="24384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0" name="Rectangle 102"/>
          <p:cNvSpPr>
            <a:spLocks noChangeArrowheads="1"/>
          </p:cNvSpPr>
          <p:nvPr/>
        </p:nvSpPr>
        <p:spPr bwMode="auto">
          <a:xfrm>
            <a:off x="73152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0331" name="AutoShape 103"/>
          <p:cNvSpPr>
            <a:spLocks noChangeArrowheads="1"/>
          </p:cNvSpPr>
          <p:nvPr/>
        </p:nvSpPr>
        <p:spPr bwMode="auto">
          <a:xfrm rot="5400000">
            <a:off x="73263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2" name="Line 104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3" name="Line 105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4" name="Freeform 106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5" name="Line 107"/>
          <p:cNvSpPr>
            <a:spLocks noChangeShapeType="1"/>
          </p:cNvSpPr>
          <p:nvPr/>
        </p:nvSpPr>
        <p:spPr bwMode="auto">
          <a:xfrm>
            <a:off x="55626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6" name="Line 108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7" name="Freeform 109"/>
          <p:cNvSpPr>
            <a:spLocks/>
          </p:cNvSpPr>
          <p:nvPr/>
        </p:nvSpPr>
        <p:spPr bwMode="auto">
          <a:xfrm>
            <a:off x="2743200" y="29718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8" name="Freeform 110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39" name="Rectangle 111"/>
          <p:cNvSpPr>
            <a:spLocks noChangeArrowheads="1"/>
          </p:cNvSpPr>
          <p:nvPr/>
        </p:nvSpPr>
        <p:spPr bwMode="auto">
          <a:xfrm>
            <a:off x="45720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</a:rPr>
              <a:t>Q</a:t>
            </a: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0340" name="AutoShape 112"/>
          <p:cNvSpPr>
            <a:spLocks noChangeArrowheads="1"/>
          </p:cNvSpPr>
          <p:nvPr/>
        </p:nvSpPr>
        <p:spPr bwMode="auto">
          <a:xfrm>
            <a:off x="41910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341" name="Freeform 113"/>
          <p:cNvSpPr>
            <a:spLocks/>
          </p:cNvSpPr>
          <p:nvPr/>
        </p:nvSpPr>
        <p:spPr bwMode="auto">
          <a:xfrm>
            <a:off x="3886200" y="1447800"/>
            <a:ext cx="304800" cy="2133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3" name="Line 115"/>
          <p:cNvSpPr>
            <a:spLocks noChangeShapeType="1"/>
          </p:cNvSpPr>
          <p:nvPr/>
        </p:nvSpPr>
        <p:spPr bwMode="auto">
          <a:xfrm>
            <a:off x="43434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4" name="Freeform 116"/>
          <p:cNvSpPr>
            <a:spLocks/>
          </p:cNvSpPr>
          <p:nvPr/>
        </p:nvSpPr>
        <p:spPr bwMode="auto">
          <a:xfrm>
            <a:off x="3581400" y="2971800"/>
            <a:ext cx="990600" cy="1371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5" name="AutoShape 117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6" name="AutoShape 118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7" name="AutoShape 119"/>
          <p:cNvSpPr>
            <a:spLocks noChangeArrowheads="1"/>
          </p:cNvSpPr>
          <p:nvPr/>
        </p:nvSpPr>
        <p:spPr bwMode="auto">
          <a:xfrm>
            <a:off x="3810000" y="1371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8" name="AutoShape 120"/>
          <p:cNvSpPr>
            <a:spLocks noChangeArrowheads="1"/>
          </p:cNvSpPr>
          <p:nvPr/>
        </p:nvSpPr>
        <p:spPr bwMode="auto">
          <a:xfrm>
            <a:off x="3505200" y="2895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49" name="AutoShape 121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0" name="AutoShape 122"/>
          <p:cNvSpPr>
            <a:spLocks noChangeArrowheads="1"/>
          </p:cNvSpPr>
          <p:nvPr/>
        </p:nvSpPr>
        <p:spPr bwMode="auto">
          <a:xfrm rot="5400000">
            <a:off x="45720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1" name="Freeform 123"/>
          <p:cNvSpPr>
            <a:spLocks/>
          </p:cNvSpPr>
          <p:nvPr/>
        </p:nvSpPr>
        <p:spPr bwMode="auto">
          <a:xfrm>
            <a:off x="3733800" y="2514600"/>
            <a:ext cx="838200" cy="16002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2" name="Rectangle 124"/>
          <p:cNvSpPr>
            <a:spLocks noChangeArrowheads="1"/>
          </p:cNvSpPr>
          <p:nvPr/>
        </p:nvSpPr>
        <p:spPr bwMode="auto">
          <a:xfrm>
            <a:off x="54864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0354" name="Line 126"/>
          <p:cNvSpPr>
            <a:spLocks noChangeShapeType="1"/>
          </p:cNvSpPr>
          <p:nvPr/>
        </p:nvSpPr>
        <p:spPr bwMode="auto">
          <a:xfrm>
            <a:off x="5257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5" name="AutoShape 127"/>
          <p:cNvSpPr>
            <a:spLocks noChangeArrowheads="1"/>
          </p:cNvSpPr>
          <p:nvPr/>
        </p:nvSpPr>
        <p:spPr bwMode="auto">
          <a:xfrm rot="5400000">
            <a:off x="54864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6" name="Line 128"/>
          <p:cNvSpPr>
            <a:spLocks noChangeShapeType="1"/>
          </p:cNvSpPr>
          <p:nvPr/>
        </p:nvSpPr>
        <p:spPr bwMode="auto">
          <a:xfrm>
            <a:off x="4876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7" name="Line 129"/>
          <p:cNvSpPr>
            <a:spLocks noChangeShapeType="1"/>
          </p:cNvSpPr>
          <p:nvPr/>
        </p:nvSpPr>
        <p:spPr bwMode="auto">
          <a:xfrm>
            <a:off x="48768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8" name="Line 130"/>
          <p:cNvSpPr>
            <a:spLocks noChangeShapeType="1"/>
          </p:cNvSpPr>
          <p:nvPr/>
        </p:nvSpPr>
        <p:spPr bwMode="auto">
          <a:xfrm flipV="1">
            <a:off x="42672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59" name="AutoShape 131"/>
          <p:cNvSpPr>
            <a:spLocks noChangeArrowheads="1"/>
          </p:cNvSpPr>
          <p:nvPr/>
        </p:nvSpPr>
        <p:spPr bwMode="auto">
          <a:xfrm>
            <a:off x="51054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360" name="Line 132"/>
          <p:cNvSpPr>
            <a:spLocks noChangeShapeType="1"/>
          </p:cNvSpPr>
          <p:nvPr/>
        </p:nvSpPr>
        <p:spPr bwMode="auto">
          <a:xfrm>
            <a:off x="48768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1" name="Line 133"/>
          <p:cNvSpPr>
            <a:spLocks noChangeShapeType="1"/>
          </p:cNvSpPr>
          <p:nvPr/>
        </p:nvSpPr>
        <p:spPr bwMode="auto">
          <a:xfrm flipV="1">
            <a:off x="51816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2" name="Rectangle 134"/>
          <p:cNvSpPr>
            <a:spLocks noChangeArrowheads="1"/>
          </p:cNvSpPr>
          <p:nvPr/>
        </p:nvSpPr>
        <p:spPr bwMode="auto">
          <a:xfrm>
            <a:off x="64008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0363" name="Line 135"/>
          <p:cNvSpPr>
            <a:spLocks noChangeShapeType="1"/>
          </p:cNvSpPr>
          <p:nvPr/>
        </p:nvSpPr>
        <p:spPr bwMode="auto">
          <a:xfrm>
            <a:off x="6172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4" name="AutoShape 136"/>
          <p:cNvSpPr>
            <a:spLocks noChangeArrowheads="1"/>
          </p:cNvSpPr>
          <p:nvPr/>
        </p:nvSpPr>
        <p:spPr bwMode="auto">
          <a:xfrm rot="5400000">
            <a:off x="64008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5" name="Line 137"/>
          <p:cNvSpPr>
            <a:spLocks noChangeShapeType="1"/>
          </p:cNvSpPr>
          <p:nvPr/>
        </p:nvSpPr>
        <p:spPr bwMode="auto">
          <a:xfrm>
            <a:off x="5791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6" name="Line 138"/>
          <p:cNvSpPr>
            <a:spLocks noChangeShapeType="1"/>
          </p:cNvSpPr>
          <p:nvPr/>
        </p:nvSpPr>
        <p:spPr bwMode="auto">
          <a:xfrm>
            <a:off x="57912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7" name="AutoShape 139"/>
          <p:cNvSpPr>
            <a:spLocks noChangeArrowheads="1"/>
          </p:cNvSpPr>
          <p:nvPr/>
        </p:nvSpPr>
        <p:spPr bwMode="auto">
          <a:xfrm>
            <a:off x="60198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368" name="Line 140"/>
          <p:cNvSpPr>
            <a:spLocks noChangeShapeType="1"/>
          </p:cNvSpPr>
          <p:nvPr/>
        </p:nvSpPr>
        <p:spPr bwMode="auto">
          <a:xfrm>
            <a:off x="57912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69" name="Line 141"/>
          <p:cNvSpPr>
            <a:spLocks noChangeShapeType="1"/>
          </p:cNvSpPr>
          <p:nvPr/>
        </p:nvSpPr>
        <p:spPr bwMode="auto">
          <a:xfrm flipV="1">
            <a:off x="60960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0" name="Rectangle 142"/>
          <p:cNvSpPr>
            <a:spLocks noChangeArrowheads="1"/>
          </p:cNvSpPr>
          <p:nvPr/>
        </p:nvSpPr>
        <p:spPr bwMode="auto">
          <a:xfrm>
            <a:off x="73152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0371" name="Line 143"/>
          <p:cNvSpPr>
            <a:spLocks noChangeShapeType="1"/>
          </p:cNvSpPr>
          <p:nvPr/>
        </p:nvSpPr>
        <p:spPr bwMode="auto">
          <a:xfrm>
            <a:off x="7086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2" name="AutoShape 144"/>
          <p:cNvSpPr>
            <a:spLocks noChangeArrowheads="1"/>
          </p:cNvSpPr>
          <p:nvPr/>
        </p:nvSpPr>
        <p:spPr bwMode="auto">
          <a:xfrm rot="5400000">
            <a:off x="73152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3" name="Line 145"/>
          <p:cNvSpPr>
            <a:spLocks noChangeShapeType="1"/>
          </p:cNvSpPr>
          <p:nvPr/>
        </p:nvSpPr>
        <p:spPr bwMode="auto">
          <a:xfrm>
            <a:off x="6705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4" name="Line 146"/>
          <p:cNvSpPr>
            <a:spLocks noChangeShapeType="1"/>
          </p:cNvSpPr>
          <p:nvPr/>
        </p:nvSpPr>
        <p:spPr bwMode="auto">
          <a:xfrm>
            <a:off x="67056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5" name="AutoShape 147"/>
          <p:cNvSpPr>
            <a:spLocks noChangeArrowheads="1"/>
          </p:cNvSpPr>
          <p:nvPr/>
        </p:nvSpPr>
        <p:spPr bwMode="auto">
          <a:xfrm>
            <a:off x="69342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376" name="Line 148"/>
          <p:cNvSpPr>
            <a:spLocks noChangeShapeType="1"/>
          </p:cNvSpPr>
          <p:nvPr/>
        </p:nvSpPr>
        <p:spPr bwMode="auto">
          <a:xfrm>
            <a:off x="67056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7" name="Line 149"/>
          <p:cNvSpPr>
            <a:spLocks noChangeShapeType="1"/>
          </p:cNvSpPr>
          <p:nvPr/>
        </p:nvSpPr>
        <p:spPr bwMode="auto">
          <a:xfrm flipV="1">
            <a:off x="70104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378" name="Line 150"/>
          <p:cNvSpPr>
            <a:spLocks noChangeShapeType="1"/>
          </p:cNvSpPr>
          <p:nvPr/>
        </p:nvSpPr>
        <p:spPr bwMode="auto">
          <a:xfrm>
            <a:off x="76200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>
            <a:off x="990600" y="21336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3200400" y="21336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95" name="Text Box 37"/>
          <p:cNvSpPr txBox="1">
            <a:spLocks noChangeArrowheads="1"/>
          </p:cNvSpPr>
          <p:nvPr/>
        </p:nvSpPr>
        <p:spPr bwMode="auto">
          <a:xfrm>
            <a:off x="5257800" y="21336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45004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Q1</a:t>
            </a:r>
          </a:p>
        </p:txBody>
      </p:sp>
      <p:sp>
        <p:nvSpPr>
          <p:cNvPr id="97" name="Text Box 69"/>
          <p:cNvSpPr txBox="1">
            <a:spLocks noChangeArrowheads="1"/>
          </p:cNvSpPr>
          <p:nvPr/>
        </p:nvSpPr>
        <p:spPr bwMode="auto">
          <a:xfrm>
            <a:off x="54148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Q2</a:t>
            </a:r>
          </a:p>
        </p:txBody>
      </p:sp>
      <p:sp>
        <p:nvSpPr>
          <p:cNvPr id="98" name="Text Box 98"/>
          <p:cNvSpPr txBox="1">
            <a:spLocks noChangeArrowheads="1"/>
          </p:cNvSpPr>
          <p:nvPr/>
        </p:nvSpPr>
        <p:spPr bwMode="auto">
          <a:xfrm>
            <a:off x="6284752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Q3</a:t>
            </a:r>
          </a:p>
        </p:txBody>
      </p:sp>
      <p:sp>
        <p:nvSpPr>
          <p:cNvPr id="99" name="Text Box 99"/>
          <p:cNvSpPr txBox="1">
            <a:spLocks noChangeArrowheads="1"/>
          </p:cNvSpPr>
          <p:nvPr/>
        </p:nvSpPr>
        <p:spPr bwMode="auto">
          <a:xfrm>
            <a:off x="7293526" y="44958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100" name="Text Box 53"/>
          <p:cNvSpPr txBox="1">
            <a:spLocks noChangeArrowheads="1"/>
          </p:cNvSpPr>
          <p:nvPr/>
        </p:nvSpPr>
        <p:spPr bwMode="auto">
          <a:xfrm>
            <a:off x="3101674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Q0</a:t>
            </a:r>
          </a:p>
        </p:txBody>
      </p:sp>
      <p:cxnSp>
        <p:nvCxnSpPr>
          <p:cNvPr id="101" name="Straight Connector 100"/>
          <p:cNvCxnSpPr>
            <a:stCxn id="100" idx="0"/>
          </p:cNvCxnSpPr>
          <p:nvPr/>
        </p:nvCxnSpPr>
        <p:spPr bwMode="auto">
          <a:xfrm flipV="1">
            <a:off x="3347896" y="3200400"/>
            <a:ext cx="5697" cy="1295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about…</a:t>
            </a:r>
          </a:p>
          <a:p>
            <a:pPr lvl="1" eaLnBrk="1" hangingPunct="1"/>
            <a:r>
              <a:rPr lang="en-US" dirty="0"/>
              <a:t>Two instructions trying to write register file in same cycle?</a:t>
            </a:r>
          </a:p>
          <a:p>
            <a:pPr lvl="1" eaLnBrk="1" hangingPunct="1"/>
            <a:r>
              <a:rPr lang="en-US" dirty="0"/>
              <a:t>Structural hazard!</a:t>
            </a:r>
          </a:p>
          <a:p>
            <a:pPr eaLnBrk="1" hangingPunct="1"/>
            <a:r>
              <a:rPr lang="en-US" dirty="0"/>
              <a:t>Must prevent: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Solution? stall the subsequent instruction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755A4-FBFF-DEFC-9A30-B83CE985C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2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Divider Write Port Structural Hazard</a:t>
            </a:r>
          </a:p>
        </p:txBody>
      </p:sp>
      <p:graphicFrame>
        <p:nvGraphicFramePr>
          <p:cNvPr id="410839" name="Group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08670"/>
              </p:ext>
            </p:extLst>
          </p:nvPr>
        </p:nvGraphicFramePr>
        <p:xfrm>
          <a:off x="1523999" y="2948463"/>
          <a:ext cx="6397943" cy="1494473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x6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x5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x6,x10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77378"/>
              </p:ext>
            </p:extLst>
          </p:nvPr>
        </p:nvGraphicFramePr>
        <p:xfrm>
          <a:off x="1523998" y="4967763"/>
          <a:ext cx="6397943" cy="1494473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mul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x6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x5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x6,x10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800598"/>
            <a:ext cx="8534400" cy="14478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Fix to problem on previous slide: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Stall = (</a:t>
            </a:r>
            <a:r>
              <a:rPr lang="en-US" dirty="0" err="1"/>
              <a:t>OldStallLogic</a:t>
            </a:r>
            <a:r>
              <a:rPr lang="en-US" dirty="0"/>
              <a:t>) ||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(</a:t>
            </a:r>
            <a:r>
              <a:rPr lang="en-US" b="1" dirty="0" err="1">
                <a:solidFill>
                  <a:srgbClr val="00A2FF"/>
                </a:solidFill>
              </a:rPr>
              <a:t>D.IN.RegDest</a:t>
            </a:r>
            <a:r>
              <a:rPr lang="en-US" b="1" dirty="0">
                <a:solidFill>
                  <a:srgbClr val="00A2FF"/>
                </a:solidFill>
              </a:rPr>
              <a:t> “is valid”</a:t>
            </a:r>
            <a:r>
              <a:rPr lang="en-US" dirty="0">
                <a:solidFill>
                  <a:srgbClr val="00A2FF"/>
                </a:solidFill>
              </a:rPr>
              <a:t> </a:t>
            </a:r>
            <a:r>
              <a:rPr lang="en-US" b="1" dirty="0">
                <a:solidFill>
                  <a:srgbClr val="00A2FF"/>
                </a:solidFill>
              </a:rPr>
              <a:t>&amp;&amp;</a:t>
            </a:r>
            <a:r>
              <a:rPr lang="en-US" dirty="0">
                <a:solidFill>
                  <a:srgbClr val="00A2FF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A2FF"/>
                </a:solidFill>
              </a:rPr>
              <a:t>    </a:t>
            </a:r>
            <a:r>
              <a:rPr lang="en-US" b="1" dirty="0" err="1">
                <a:solidFill>
                  <a:srgbClr val="00A2FF"/>
                </a:solidFill>
              </a:rPr>
              <a:t>D.IN.Operation</a:t>
            </a:r>
            <a:r>
              <a:rPr lang="en-US" b="1" dirty="0">
                <a:solidFill>
                  <a:srgbClr val="00A2FF"/>
                </a:solidFill>
              </a:rPr>
              <a:t> != DIV &amp;&amp;</a:t>
            </a:r>
            <a:r>
              <a:rPr lang="en-US" dirty="0">
                <a:solidFill>
                  <a:srgbClr val="00A2FF"/>
                </a:solidFill>
              </a:rPr>
              <a:t> </a:t>
            </a:r>
            <a:r>
              <a:rPr lang="en-US" b="1" dirty="0">
                <a:solidFill>
                  <a:srgbClr val="00A2FF"/>
                </a:solidFill>
              </a:rPr>
              <a:t>Q1.IN.RegDest “is valid”</a:t>
            </a:r>
            <a:r>
              <a:rPr lang="en-US" dirty="0"/>
              <a:t>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D6DD3-ADF0-E884-966A-46B82B720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/>
            </a:br>
            <a:r>
              <a:rPr lang="en-US"/>
              <a:t>Preventing Structural Hazard</a:t>
            </a:r>
          </a:p>
        </p:txBody>
      </p:sp>
      <p:sp>
        <p:nvSpPr>
          <p:cNvPr id="144390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44391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2" name="Freeform 6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3" name="Line 7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4" name="Line 8"/>
          <p:cNvSpPr>
            <a:spLocks noChangeShapeType="1"/>
          </p:cNvSpPr>
          <p:nvPr/>
        </p:nvSpPr>
        <p:spPr bwMode="auto">
          <a:xfrm>
            <a:off x="3505200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95" name="Text Box 9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44396" name="Text Box 10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44397" name="Text Box 11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4398" name="Rectangle 12"/>
          <p:cNvSpPr>
            <a:spLocks noChangeArrowheads="1"/>
          </p:cNvSpPr>
          <p:nvPr/>
        </p:nvSpPr>
        <p:spPr bwMode="auto">
          <a:xfrm>
            <a:off x="9906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4399" name="AutoShape 13"/>
          <p:cNvSpPr>
            <a:spLocks noChangeArrowheads="1"/>
          </p:cNvSpPr>
          <p:nvPr/>
        </p:nvSpPr>
        <p:spPr bwMode="auto">
          <a:xfrm rot="5400000">
            <a:off x="990600" y="2743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0" name="Rectangle 14"/>
          <p:cNvSpPr>
            <a:spLocks noChangeArrowheads="1"/>
          </p:cNvSpPr>
          <p:nvPr/>
        </p:nvSpPr>
        <p:spPr bwMode="auto">
          <a:xfrm>
            <a:off x="32004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4401" name="AutoShape 15"/>
          <p:cNvSpPr>
            <a:spLocks noChangeArrowheads="1"/>
          </p:cNvSpPr>
          <p:nvPr/>
        </p:nvSpPr>
        <p:spPr bwMode="auto">
          <a:xfrm rot="5400000">
            <a:off x="3200400" y="2743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2" name="Rectangle 16"/>
          <p:cNvSpPr>
            <a:spLocks noChangeArrowheads="1"/>
          </p:cNvSpPr>
          <p:nvPr/>
        </p:nvSpPr>
        <p:spPr bwMode="auto">
          <a:xfrm>
            <a:off x="52578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4403" name="AutoShape 17"/>
          <p:cNvSpPr>
            <a:spLocks noChangeArrowheads="1"/>
          </p:cNvSpPr>
          <p:nvPr/>
        </p:nvSpPr>
        <p:spPr bwMode="auto">
          <a:xfrm rot="5400000">
            <a:off x="52689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4" name="Line 18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5" name="Line 19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6" name="Line 20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7" name="Line 21"/>
          <p:cNvSpPr>
            <a:spLocks noChangeShapeType="1"/>
          </p:cNvSpPr>
          <p:nvPr/>
        </p:nvSpPr>
        <p:spPr bwMode="auto">
          <a:xfrm>
            <a:off x="35052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8" name="Freeform 22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09" name="Line 23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0" name="Line 24"/>
          <p:cNvSpPr>
            <a:spLocks noChangeShapeType="1"/>
          </p:cNvSpPr>
          <p:nvPr/>
        </p:nvSpPr>
        <p:spPr bwMode="auto">
          <a:xfrm flipV="1">
            <a:off x="24384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1" name="Line 25"/>
          <p:cNvSpPr>
            <a:spLocks noChangeShapeType="1"/>
          </p:cNvSpPr>
          <p:nvPr/>
        </p:nvSpPr>
        <p:spPr bwMode="auto">
          <a:xfrm flipV="1">
            <a:off x="27432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2" name="Line 26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3" name="Line 27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4" name="Line 28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8" name="Line 32"/>
          <p:cNvSpPr>
            <a:spLocks noChangeShapeType="1"/>
          </p:cNvSpPr>
          <p:nvPr/>
        </p:nvSpPr>
        <p:spPr bwMode="auto">
          <a:xfrm>
            <a:off x="1295400" y="2971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19" name="Rectangle 33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44420" name="AutoShape 34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1" name="Line 35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2" name="Text Box 36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4423" name="Text Box 37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4424" name="Line 38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5" name="AutoShape 39"/>
          <p:cNvSpPr>
            <a:spLocks noChangeArrowheads="1"/>
          </p:cNvSpPr>
          <p:nvPr/>
        </p:nvSpPr>
        <p:spPr bwMode="auto">
          <a:xfrm rot="5400000">
            <a:off x="6705600" y="2438400"/>
            <a:ext cx="24384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6" name="Rectangle 40"/>
          <p:cNvSpPr>
            <a:spLocks noChangeArrowheads="1"/>
          </p:cNvSpPr>
          <p:nvPr/>
        </p:nvSpPr>
        <p:spPr bwMode="auto">
          <a:xfrm>
            <a:off x="73152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4427" name="AutoShape 41"/>
          <p:cNvSpPr>
            <a:spLocks noChangeArrowheads="1"/>
          </p:cNvSpPr>
          <p:nvPr/>
        </p:nvSpPr>
        <p:spPr bwMode="auto">
          <a:xfrm rot="5400000">
            <a:off x="73263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8" name="Line 42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29" name="Line 43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0" name="Freeform 44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1" name="Line 45"/>
          <p:cNvSpPr>
            <a:spLocks noChangeShapeType="1"/>
          </p:cNvSpPr>
          <p:nvPr/>
        </p:nvSpPr>
        <p:spPr bwMode="auto">
          <a:xfrm>
            <a:off x="55626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2" name="Line 46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3" name="Freeform 47"/>
          <p:cNvSpPr>
            <a:spLocks/>
          </p:cNvSpPr>
          <p:nvPr/>
        </p:nvSpPr>
        <p:spPr bwMode="auto">
          <a:xfrm>
            <a:off x="2743200" y="29718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4" name="Freeform 48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5" name="Rectangle 49"/>
          <p:cNvSpPr>
            <a:spLocks noChangeArrowheads="1"/>
          </p:cNvSpPr>
          <p:nvPr/>
        </p:nvSpPr>
        <p:spPr bwMode="auto">
          <a:xfrm>
            <a:off x="45720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4436" name="AutoShape 50"/>
          <p:cNvSpPr>
            <a:spLocks noChangeArrowheads="1"/>
          </p:cNvSpPr>
          <p:nvPr/>
        </p:nvSpPr>
        <p:spPr bwMode="auto">
          <a:xfrm>
            <a:off x="41910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4437" name="Freeform 51"/>
          <p:cNvSpPr>
            <a:spLocks/>
          </p:cNvSpPr>
          <p:nvPr/>
        </p:nvSpPr>
        <p:spPr bwMode="auto">
          <a:xfrm>
            <a:off x="3886200" y="1447800"/>
            <a:ext cx="304800" cy="2133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39" name="Line 53"/>
          <p:cNvSpPr>
            <a:spLocks noChangeShapeType="1"/>
          </p:cNvSpPr>
          <p:nvPr/>
        </p:nvSpPr>
        <p:spPr bwMode="auto">
          <a:xfrm>
            <a:off x="43434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0" name="Freeform 54"/>
          <p:cNvSpPr>
            <a:spLocks/>
          </p:cNvSpPr>
          <p:nvPr/>
        </p:nvSpPr>
        <p:spPr bwMode="auto">
          <a:xfrm>
            <a:off x="3581400" y="2971800"/>
            <a:ext cx="990600" cy="1371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1" name="AutoShape 55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2" name="AutoShape 56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3" name="AutoShape 57"/>
          <p:cNvSpPr>
            <a:spLocks noChangeArrowheads="1"/>
          </p:cNvSpPr>
          <p:nvPr/>
        </p:nvSpPr>
        <p:spPr bwMode="auto">
          <a:xfrm>
            <a:off x="3810000" y="1371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4" name="AutoShape 58"/>
          <p:cNvSpPr>
            <a:spLocks noChangeArrowheads="1"/>
          </p:cNvSpPr>
          <p:nvPr/>
        </p:nvSpPr>
        <p:spPr bwMode="auto">
          <a:xfrm>
            <a:off x="3505200" y="2895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5" name="AutoShape 59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6" name="AutoShape 60"/>
          <p:cNvSpPr>
            <a:spLocks noChangeArrowheads="1"/>
          </p:cNvSpPr>
          <p:nvPr/>
        </p:nvSpPr>
        <p:spPr bwMode="auto">
          <a:xfrm rot="5400000">
            <a:off x="45720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7" name="Freeform 61"/>
          <p:cNvSpPr>
            <a:spLocks/>
          </p:cNvSpPr>
          <p:nvPr/>
        </p:nvSpPr>
        <p:spPr bwMode="auto">
          <a:xfrm>
            <a:off x="3733800" y="2514600"/>
            <a:ext cx="838200" cy="16002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48" name="Rectangle 62"/>
          <p:cNvSpPr>
            <a:spLocks noChangeArrowheads="1"/>
          </p:cNvSpPr>
          <p:nvPr/>
        </p:nvSpPr>
        <p:spPr bwMode="auto">
          <a:xfrm>
            <a:off x="54864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4450" name="Line 64"/>
          <p:cNvSpPr>
            <a:spLocks noChangeShapeType="1"/>
          </p:cNvSpPr>
          <p:nvPr/>
        </p:nvSpPr>
        <p:spPr bwMode="auto">
          <a:xfrm>
            <a:off x="5257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1" name="AutoShape 65"/>
          <p:cNvSpPr>
            <a:spLocks noChangeArrowheads="1"/>
          </p:cNvSpPr>
          <p:nvPr/>
        </p:nvSpPr>
        <p:spPr bwMode="auto">
          <a:xfrm rot="5400000">
            <a:off x="54864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2" name="Line 66"/>
          <p:cNvSpPr>
            <a:spLocks noChangeShapeType="1"/>
          </p:cNvSpPr>
          <p:nvPr/>
        </p:nvSpPr>
        <p:spPr bwMode="auto">
          <a:xfrm>
            <a:off x="4876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3" name="Line 67"/>
          <p:cNvSpPr>
            <a:spLocks noChangeShapeType="1"/>
          </p:cNvSpPr>
          <p:nvPr/>
        </p:nvSpPr>
        <p:spPr bwMode="auto">
          <a:xfrm>
            <a:off x="48768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4" name="Line 68"/>
          <p:cNvSpPr>
            <a:spLocks noChangeShapeType="1"/>
          </p:cNvSpPr>
          <p:nvPr/>
        </p:nvSpPr>
        <p:spPr bwMode="auto">
          <a:xfrm flipV="1">
            <a:off x="42672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5" name="AutoShape 69"/>
          <p:cNvSpPr>
            <a:spLocks noChangeArrowheads="1"/>
          </p:cNvSpPr>
          <p:nvPr/>
        </p:nvSpPr>
        <p:spPr bwMode="auto">
          <a:xfrm>
            <a:off x="51054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4456" name="Line 70"/>
          <p:cNvSpPr>
            <a:spLocks noChangeShapeType="1"/>
          </p:cNvSpPr>
          <p:nvPr/>
        </p:nvSpPr>
        <p:spPr bwMode="auto">
          <a:xfrm>
            <a:off x="48768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7" name="Line 71"/>
          <p:cNvSpPr>
            <a:spLocks noChangeShapeType="1"/>
          </p:cNvSpPr>
          <p:nvPr/>
        </p:nvSpPr>
        <p:spPr bwMode="auto">
          <a:xfrm flipV="1">
            <a:off x="51816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58" name="Rectangle 72"/>
          <p:cNvSpPr>
            <a:spLocks noChangeArrowheads="1"/>
          </p:cNvSpPr>
          <p:nvPr/>
        </p:nvSpPr>
        <p:spPr bwMode="auto">
          <a:xfrm>
            <a:off x="64008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4459" name="Line 73"/>
          <p:cNvSpPr>
            <a:spLocks noChangeShapeType="1"/>
          </p:cNvSpPr>
          <p:nvPr/>
        </p:nvSpPr>
        <p:spPr bwMode="auto">
          <a:xfrm>
            <a:off x="6172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0" name="AutoShape 74"/>
          <p:cNvSpPr>
            <a:spLocks noChangeArrowheads="1"/>
          </p:cNvSpPr>
          <p:nvPr/>
        </p:nvSpPr>
        <p:spPr bwMode="auto">
          <a:xfrm rot="5400000">
            <a:off x="64008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1" name="Line 75"/>
          <p:cNvSpPr>
            <a:spLocks noChangeShapeType="1"/>
          </p:cNvSpPr>
          <p:nvPr/>
        </p:nvSpPr>
        <p:spPr bwMode="auto">
          <a:xfrm>
            <a:off x="5791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2" name="Line 76"/>
          <p:cNvSpPr>
            <a:spLocks noChangeShapeType="1"/>
          </p:cNvSpPr>
          <p:nvPr/>
        </p:nvSpPr>
        <p:spPr bwMode="auto">
          <a:xfrm>
            <a:off x="57912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3" name="AutoShape 77"/>
          <p:cNvSpPr>
            <a:spLocks noChangeArrowheads="1"/>
          </p:cNvSpPr>
          <p:nvPr/>
        </p:nvSpPr>
        <p:spPr bwMode="auto">
          <a:xfrm>
            <a:off x="60198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4464" name="Line 78"/>
          <p:cNvSpPr>
            <a:spLocks noChangeShapeType="1"/>
          </p:cNvSpPr>
          <p:nvPr/>
        </p:nvSpPr>
        <p:spPr bwMode="auto">
          <a:xfrm>
            <a:off x="57912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5" name="Line 79"/>
          <p:cNvSpPr>
            <a:spLocks noChangeShapeType="1"/>
          </p:cNvSpPr>
          <p:nvPr/>
        </p:nvSpPr>
        <p:spPr bwMode="auto">
          <a:xfrm flipV="1">
            <a:off x="60960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6" name="Rectangle 80"/>
          <p:cNvSpPr>
            <a:spLocks noChangeArrowheads="1"/>
          </p:cNvSpPr>
          <p:nvPr/>
        </p:nvSpPr>
        <p:spPr bwMode="auto">
          <a:xfrm>
            <a:off x="73152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4467" name="Line 81"/>
          <p:cNvSpPr>
            <a:spLocks noChangeShapeType="1"/>
          </p:cNvSpPr>
          <p:nvPr/>
        </p:nvSpPr>
        <p:spPr bwMode="auto">
          <a:xfrm>
            <a:off x="7086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8" name="AutoShape 82"/>
          <p:cNvSpPr>
            <a:spLocks noChangeArrowheads="1"/>
          </p:cNvSpPr>
          <p:nvPr/>
        </p:nvSpPr>
        <p:spPr bwMode="auto">
          <a:xfrm rot="5400000">
            <a:off x="73152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69" name="Line 83"/>
          <p:cNvSpPr>
            <a:spLocks noChangeShapeType="1"/>
          </p:cNvSpPr>
          <p:nvPr/>
        </p:nvSpPr>
        <p:spPr bwMode="auto">
          <a:xfrm>
            <a:off x="6705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70" name="Line 84"/>
          <p:cNvSpPr>
            <a:spLocks noChangeShapeType="1"/>
          </p:cNvSpPr>
          <p:nvPr/>
        </p:nvSpPr>
        <p:spPr bwMode="auto">
          <a:xfrm>
            <a:off x="67056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71" name="AutoShape 85"/>
          <p:cNvSpPr>
            <a:spLocks noChangeArrowheads="1"/>
          </p:cNvSpPr>
          <p:nvPr/>
        </p:nvSpPr>
        <p:spPr bwMode="auto">
          <a:xfrm>
            <a:off x="69342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4472" name="Line 86"/>
          <p:cNvSpPr>
            <a:spLocks noChangeShapeType="1"/>
          </p:cNvSpPr>
          <p:nvPr/>
        </p:nvSpPr>
        <p:spPr bwMode="auto">
          <a:xfrm>
            <a:off x="67056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73" name="Line 87"/>
          <p:cNvSpPr>
            <a:spLocks noChangeShapeType="1"/>
          </p:cNvSpPr>
          <p:nvPr/>
        </p:nvSpPr>
        <p:spPr bwMode="auto">
          <a:xfrm flipV="1">
            <a:off x="70104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474" name="Line 88"/>
          <p:cNvSpPr>
            <a:spLocks noChangeShapeType="1"/>
          </p:cNvSpPr>
          <p:nvPr/>
        </p:nvSpPr>
        <p:spPr bwMode="auto">
          <a:xfrm>
            <a:off x="76200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53"/>
          <p:cNvSpPr txBox="1">
            <a:spLocks noChangeArrowheads="1"/>
          </p:cNvSpPr>
          <p:nvPr/>
        </p:nvSpPr>
        <p:spPr bwMode="auto">
          <a:xfrm>
            <a:off x="45004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Q1</a:t>
            </a:r>
          </a:p>
        </p:txBody>
      </p:sp>
      <p:sp>
        <p:nvSpPr>
          <p:cNvPr id="94" name="Text Box 69"/>
          <p:cNvSpPr txBox="1">
            <a:spLocks noChangeArrowheads="1"/>
          </p:cNvSpPr>
          <p:nvPr/>
        </p:nvSpPr>
        <p:spPr bwMode="auto">
          <a:xfrm>
            <a:off x="54148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Q2</a:t>
            </a:r>
          </a:p>
        </p:txBody>
      </p:sp>
      <p:sp>
        <p:nvSpPr>
          <p:cNvPr id="95" name="Text Box 98"/>
          <p:cNvSpPr txBox="1">
            <a:spLocks noChangeArrowheads="1"/>
          </p:cNvSpPr>
          <p:nvPr/>
        </p:nvSpPr>
        <p:spPr bwMode="auto">
          <a:xfrm>
            <a:off x="6284752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Q3</a:t>
            </a:r>
          </a:p>
        </p:txBody>
      </p:sp>
      <p:sp>
        <p:nvSpPr>
          <p:cNvPr id="96" name="Text Box 99"/>
          <p:cNvSpPr txBox="1">
            <a:spLocks noChangeArrowheads="1"/>
          </p:cNvSpPr>
          <p:nvPr/>
        </p:nvSpPr>
        <p:spPr bwMode="auto">
          <a:xfrm>
            <a:off x="7293526" y="44958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97" name="Text Box 53"/>
          <p:cNvSpPr txBox="1">
            <a:spLocks noChangeArrowheads="1"/>
          </p:cNvSpPr>
          <p:nvPr/>
        </p:nvSpPr>
        <p:spPr bwMode="auto">
          <a:xfrm>
            <a:off x="3101674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Q0</a:t>
            </a:r>
          </a:p>
        </p:txBody>
      </p:sp>
      <p:cxnSp>
        <p:nvCxnSpPr>
          <p:cNvPr id="98" name="Straight Connector 97"/>
          <p:cNvCxnSpPr>
            <a:stCxn id="97" idx="0"/>
          </p:cNvCxnSpPr>
          <p:nvPr/>
        </p:nvCxnSpPr>
        <p:spPr bwMode="auto">
          <a:xfrm flipV="1">
            <a:off x="3347896" y="3200400"/>
            <a:ext cx="5697" cy="1295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 Box 35"/>
          <p:cNvSpPr txBox="1">
            <a:spLocks noChangeArrowheads="1"/>
          </p:cNvSpPr>
          <p:nvPr/>
        </p:nvSpPr>
        <p:spPr bwMode="auto">
          <a:xfrm>
            <a:off x="990600" y="21336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3200400" y="21336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5257800" y="21336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about…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Mis</a:t>
            </a:r>
            <a:r>
              <a:rPr lang="en-US" dirty="0"/>
              <a:t>-ordered writes to the same register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Software thinks </a:t>
            </a:r>
            <a:r>
              <a:rPr lang="en-US" b="1" dirty="0">
                <a:latin typeface="Courier New" charset="0"/>
              </a:rPr>
              <a:t>add</a:t>
            </a:r>
            <a:r>
              <a:rPr lang="en-US" dirty="0"/>
              <a:t> gets </a:t>
            </a:r>
            <a:r>
              <a:rPr lang="en-US" b="1" dirty="0">
                <a:latin typeface="Courier New" charset="0"/>
              </a:rPr>
              <a:t>x4</a:t>
            </a:r>
            <a:r>
              <a:rPr lang="en-US" dirty="0"/>
              <a:t> from </a:t>
            </a:r>
            <a:r>
              <a:rPr lang="en-US" b="1" dirty="0" err="1">
                <a:latin typeface="Courier New" charset="0"/>
              </a:rPr>
              <a:t>addi</a:t>
            </a:r>
            <a:r>
              <a:rPr lang="en-US" dirty="0"/>
              <a:t>, actually from </a:t>
            </a:r>
            <a:r>
              <a:rPr lang="en-US" b="1" dirty="0" err="1">
                <a:latin typeface="Courier New" charset="0"/>
              </a:rPr>
              <a:t>mul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Courier New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Courier New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More common with deeper pipelines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In any case, must be correct!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AAA68-91B9-1F04-0826-B90E8C288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More Divider Nasties</a:t>
            </a:r>
          </a:p>
        </p:txBody>
      </p:sp>
      <p:graphicFrame>
        <p:nvGraphicFramePr>
          <p:cNvPr id="463955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05862"/>
              </p:ext>
            </p:extLst>
          </p:nvPr>
        </p:nvGraphicFramePr>
        <p:xfrm>
          <a:off x="1524000" y="2362200"/>
          <a:ext cx="6264699" cy="2227899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9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x10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04800" y="4865132"/>
            <a:ext cx="8534400" cy="13832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Fix to problem on previous slide: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Stall = (</a:t>
            </a:r>
            <a:r>
              <a:rPr lang="en-US" dirty="0" err="1"/>
              <a:t>OldStallLogic</a:t>
            </a:r>
            <a:r>
              <a:rPr lang="en-US" dirty="0"/>
              <a:t>) ||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A2FF"/>
                </a:solidFill>
              </a:rPr>
              <a:t>(</a:t>
            </a:r>
            <a:r>
              <a:rPr lang="en-US" sz="1800" b="1" dirty="0" err="1">
                <a:solidFill>
                  <a:srgbClr val="00A2FF"/>
                </a:solidFill>
              </a:rPr>
              <a:t>D.IN.RegDest</a:t>
            </a:r>
            <a:r>
              <a:rPr lang="en-US" sz="1800" b="1" dirty="0">
                <a:solidFill>
                  <a:srgbClr val="00A2FF"/>
                </a:solidFill>
              </a:rPr>
              <a:t> == Q0.IN.RegDest) ||</a:t>
            </a:r>
            <a:br>
              <a:rPr lang="en-US" sz="1800" b="1" dirty="0">
                <a:solidFill>
                  <a:srgbClr val="00A2FF"/>
                </a:solidFill>
              </a:rPr>
            </a:br>
            <a:r>
              <a:rPr lang="en-US" sz="1800" b="1" dirty="0">
                <a:solidFill>
                  <a:srgbClr val="00A2FF"/>
                </a:solidFill>
              </a:rPr>
              <a:t> (</a:t>
            </a:r>
            <a:r>
              <a:rPr lang="en-US" sz="1800" b="1" dirty="0" err="1">
                <a:solidFill>
                  <a:srgbClr val="00A2FF"/>
                </a:solidFill>
              </a:rPr>
              <a:t>D.IN.RegDest</a:t>
            </a:r>
            <a:r>
              <a:rPr lang="en-US" sz="1800" b="1" dirty="0">
                <a:solidFill>
                  <a:srgbClr val="00A2FF"/>
                </a:solidFill>
              </a:rPr>
              <a:t> == Q1.IN.RegDest)</a:t>
            </a:r>
            <a:r>
              <a:rPr lang="en-US" sz="1800" dirty="0"/>
              <a:t>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A41363-E87B-D083-8F30-8FE9FD14C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/>
            </a:br>
            <a:r>
              <a:rPr lang="en-US"/>
              <a:t>Preventing Mis-Ordered Reg. Write</a:t>
            </a:r>
          </a:p>
        </p:txBody>
      </p:sp>
      <p:sp>
        <p:nvSpPr>
          <p:cNvPr id="148486" name="Rectangle 4"/>
          <p:cNvSpPr>
            <a:spLocks noChangeArrowheads="1"/>
          </p:cNvSpPr>
          <p:nvPr/>
        </p:nvSpPr>
        <p:spPr bwMode="auto">
          <a:xfrm>
            <a:off x="1676400" y="1219200"/>
            <a:ext cx="12192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Register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48487" name="AutoShape 5"/>
          <p:cNvSpPr>
            <a:spLocks noChangeArrowheads="1"/>
          </p:cNvSpPr>
          <p:nvPr/>
        </p:nvSpPr>
        <p:spPr bwMode="auto">
          <a:xfrm rot="5400000">
            <a:off x="16764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8" name="Freeform 6"/>
          <p:cNvSpPr>
            <a:spLocks/>
          </p:cNvSpPr>
          <p:nvPr/>
        </p:nvSpPr>
        <p:spPr bwMode="auto">
          <a:xfrm>
            <a:off x="4724400" y="1219200"/>
            <a:ext cx="228600" cy="1219200"/>
          </a:xfrm>
          <a:custGeom>
            <a:avLst/>
            <a:gdLst>
              <a:gd name="T0" fmla="*/ 0 w 384"/>
              <a:gd name="T1" fmla="*/ 0 h 768"/>
              <a:gd name="T2" fmla="*/ 0 w 384"/>
              <a:gd name="T3" fmla="*/ 2147483647 h 768"/>
              <a:gd name="T4" fmla="*/ 2147483647 w 384"/>
              <a:gd name="T5" fmla="*/ 2147483647 h 768"/>
              <a:gd name="T6" fmla="*/ 0 w 384"/>
              <a:gd name="T7" fmla="*/ 2147483647 h 768"/>
              <a:gd name="T8" fmla="*/ 0 w 384"/>
              <a:gd name="T9" fmla="*/ 2147483647 h 768"/>
              <a:gd name="T10" fmla="*/ 2147483647 w 384"/>
              <a:gd name="T11" fmla="*/ 2147483647 h 768"/>
              <a:gd name="T12" fmla="*/ 2147483647 w 384"/>
              <a:gd name="T13" fmla="*/ 2147483647 h 768"/>
              <a:gd name="T14" fmla="*/ 0 w 384"/>
              <a:gd name="T15" fmla="*/ 0 h 7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"/>
              <a:gd name="T25" fmla="*/ 0 h 768"/>
              <a:gd name="T26" fmla="*/ 384 w 384"/>
              <a:gd name="T27" fmla="*/ 768 h 7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" h="768">
                <a:moveTo>
                  <a:pt x="0" y="0"/>
                </a:moveTo>
                <a:lnTo>
                  <a:pt x="0" y="288"/>
                </a:lnTo>
                <a:lnTo>
                  <a:pt x="85" y="386"/>
                </a:lnTo>
                <a:lnTo>
                  <a:pt x="0" y="480"/>
                </a:lnTo>
                <a:lnTo>
                  <a:pt x="0" y="768"/>
                </a:lnTo>
                <a:lnTo>
                  <a:pt x="384" y="576"/>
                </a:lnTo>
                <a:lnTo>
                  <a:pt x="384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9" name="Line 7"/>
          <p:cNvSpPr>
            <a:spLocks noChangeShapeType="1"/>
          </p:cNvSpPr>
          <p:nvPr/>
        </p:nvSpPr>
        <p:spPr bwMode="auto">
          <a:xfrm>
            <a:off x="3505200" y="1447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0" name="Line 8"/>
          <p:cNvSpPr>
            <a:spLocks noChangeShapeType="1"/>
          </p:cNvSpPr>
          <p:nvPr/>
        </p:nvSpPr>
        <p:spPr bwMode="auto">
          <a:xfrm>
            <a:off x="3505200" y="2209800"/>
            <a:ext cx="1219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1" name="Text Box 9"/>
          <p:cNvSpPr txBox="1">
            <a:spLocks noChangeArrowheads="1"/>
          </p:cNvSpPr>
          <p:nvPr/>
        </p:nvSpPr>
        <p:spPr bwMode="auto">
          <a:xfrm>
            <a:off x="19050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148492" name="Text Box 10"/>
          <p:cNvSpPr txBox="1">
            <a:spLocks noChangeArrowheads="1"/>
          </p:cNvSpPr>
          <p:nvPr/>
        </p:nvSpPr>
        <p:spPr bwMode="auto">
          <a:xfrm>
            <a:off x="2209800" y="214788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148493" name="Text Box 11"/>
          <p:cNvSpPr txBox="1">
            <a:spLocks noChangeArrowheads="1"/>
          </p:cNvSpPr>
          <p:nvPr/>
        </p:nvSpPr>
        <p:spPr bwMode="auto">
          <a:xfrm>
            <a:off x="2590800" y="21478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8494" name="Rectangle 12"/>
          <p:cNvSpPr>
            <a:spLocks noChangeArrowheads="1"/>
          </p:cNvSpPr>
          <p:nvPr/>
        </p:nvSpPr>
        <p:spPr bwMode="auto">
          <a:xfrm>
            <a:off x="9906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8495" name="AutoShape 13"/>
          <p:cNvSpPr>
            <a:spLocks noChangeArrowheads="1"/>
          </p:cNvSpPr>
          <p:nvPr/>
        </p:nvSpPr>
        <p:spPr bwMode="auto">
          <a:xfrm rot="5400000">
            <a:off x="990600" y="27432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6" name="Rectangle 14"/>
          <p:cNvSpPr>
            <a:spLocks noChangeArrowheads="1"/>
          </p:cNvSpPr>
          <p:nvPr/>
        </p:nvSpPr>
        <p:spPr bwMode="auto">
          <a:xfrm>
            <a:off x="32004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A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8497" name="AutoShape 15"/>
          <p:cNvSpPr>
            <a:spLocks noChangeArrowheads="1"/>
          </p:cNvSpPr>
          <p:nvPr/>
        </p:nvSpPr>
        <p:spPr bwMode="auto">
          <a:xfrm rot="5400000">
            <a:off x="3200400" y="2743200"/>
            <a:ext cx="1524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98" name="Rectangle 16"/>
          <p:cNvSpPr>
            <a:spLocks noChangeArrowheads="1"/>
          </p:cNvSpPr>
          <p:nvPr/>
        </p:nvSpPr>
        <p:spPr bwMode="auto">
          <a:xfrm>
            <a:off x="52578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B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8499" name="AutoShape 17"/>
          <p:cNvSpPr>
            <a:spLocks noChangeArrowheads="1"/>
          </p:cNvSpPr>
          <p:nvPr/>
        </p:nvSpPr>
        <p:spPr bwMode="auto">
          <a:xfrm rot="5400000">
            <a:off x="52689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0" name="Line 18"/>
          <p:cNvSpPr>
            <a:spLocks noChangeShapeType="1"/>
          </p:cNvSpPr>
          <p:nvPr/>
        </p:nvSpPr>
        <p:spPr bwMode="auto">
          <a:xfrm>
            <a:off x="4953000" y="19050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1" name="Line 19"/>
          <p:cNvSpPr>
            <a:spLocks noChangeShapeType="1"/>
          </p:cNvSpPr>
          <p:nvPr/>
        </p:nvSpPr>
        <p:spPr bwMode="auto">
          <a:xfrm>
            <a:off x="2895600" y="1447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2" name="Line 20"/>
          <p:cNvSpPr>
            <a:spLocks noChangeShapeType="1"/>
          </p:cNvSpPr>
          <p:nvPr/>
        </p:nvSpPr>
        <p:spPr bwMode="auto">
          <a:xfrm>
            <a:off x="2895600" y="2209800"/>
            <a:ext cx="304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3" name="Line 21"/>
          <p:cNvSpPr>
            <a:spLocks noChangeShapeType="1"/>
          </p:cNvSpPr>
          <p:nvPr/>
        </p:nvSpPr>
        <p:spPr bwMode="auto">
          <a:xfrm>
            <a:off x="35052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4" name="Freeform 22"/>
          <p:cNvSpPr>
            <a:spLocks/>
          </p:cNvSpPr>
          <p:nvPr/>
        </p:nvSpPr>
        <p:spPr bwMode="auto">
          <a:xfrm>
            <a:off x="3733800" y="2209800"/>
            <a:ext cx="1524000" cy="3048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5" name="Line 23"/>
          <p:cNvSpPr>
            <a:spLocks noChangeShapeType="1"/>
          </p:cNvSpPr>
          <p:nvPr/>
        </p:nvSpPr>
        <p:spPr bwMode="auto">
          <a:xfrm flipV="1">
            <a:off x="21336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6" name="Line 24"/>
          <p:cNvSpPr>
            <a:spLocks noChangeShapeType="1"/>
          </p:cNvSpPr>
          <p:nvPr/>
        </p:nvSpPr>
        <p:spPr bwMode="auto">
          <a:xfrm flipV="1">
            <a:off x="2438400" y="24384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7" name="Line 25"/>
          <p:cNvSpPr>
            <a:spLocks noChangeShapeType="1"/>
          </p:cNvSpPr>
          <p:nvPr/>
        </p:nvSpPr>
        <p:spPr bwMode="auto">
          <a:xfrm flipV="1">
            <a:off x="2743200" y="2438400"/>
            <a:ext cx="0" cy="838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8" name="Line 26"/>
          <p:cNvSpPr>
            <a:spLocks noChangeShapeType="1"/>
          </p:cNvSpPr>
          <p:nvPr/>
        </p:nvSpPr>
        <p:spPr bwMode="auto">
          <a:xfrm flipH="1">
            <a:off x="19812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09" name="Line 27"/>
          <p:cNvSpPr>
            <a:spLocks noChangeShapeType="1"/>
          </p:cNvSpPr>
          <p:nvPr/>
        </p:nvSpPr>
        <p:spPr bwMode="auto">
          <a:xfrm flipH="1">
            <a:off x="22860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0" name="Line 28"/>
          <p:cNvSpPr>
            <a:spLocks noChangeShapeType="1"/>
          </p:cNvSpPr>
          <p:nvPr/>
        </p:nvSpPr>
        <p:spPr bwMode="auto">
          <a:xfrm flipH="1">
            <a:off x="2590800" y="2514600"/>
            <a:ext cx="3048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4" name="Line 32"/>
          <p:cNvSpPr>
            <a:spLocks noChangeShapeType="1"/>
          </p:cNvSpPr>
          <p:nvPr/>
        </p:nvSpPr>
        <p:spPr bwMode="auto">
          <a:xfrm>
            <a:off x="1295400" y="2971800"/>
            <a:ext cx="190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5" name="Rectangle 33"/>
          <p:cNvSpPr>
            <a:spLocks noChangeArrowheads="1"/>
          </p:cNvSpPr>
          <p:nvPr/>
        </p:nvSpPr>
        <p:spPr bwMode="auto">
          <a:xfrm>
            <a:off x="6477000" y="1600200"/>
            <a:ext cx="609600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2000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148516" name="AutoShape 34"/>
          <p:cNvSpPr>
            <a:spLocks noChangeArrowheads="1"/>
          </p:cNvSpPr>
          <p:nvPr/>
        </p:nvSpPr>
        <p:spPr bwMode="auto">
          <a:xfrm rot="5400000">
            <a:off x="6477000" y="25908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7" name="Line 35"/>
          <p:cNvSpPr>
            <a:spLocks noChangeShapeType="1"/>
          </p:cNvSpPr>
          <p:nvPr/>
        </p:nvSpPr>
        <p:spPr bwMode="auto">
          <a:xfrm>
            <a:off x="5562600" y="19050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18" name="Text Box 36"/>
          <p:cNvSpPr txBox="1">
            <a:spLocks noChangeArrowheads="1"/>
          </p:cNvSpPr>
          <p:nvPr/>
        </p:nvSpPr>
        <p:spPr bwMode="auto">
          <a:xfrm>
            <a:off x="6394450" y="1690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8519" name="Text Box 37"/>
          <p:cNvSpPr txBox="1">
            <a:spLocks noChangeArrowheads="1"/>
          </p:cNvSpPr>
          <p:nvPr/>
        </p:nvSpPr>
        <p:spPr bwMode="auto">
          <a:xfrm>
            <a:off x="6394450" y="23002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48520" name="Line 38"/>
          <p:cNvSpPr>
            <a:spLocks noChangeShapeType="1"/>
          </p:cNvSpPr>
          <p:nvPr/>
        </p:nvSpPr>
        <p:spPr bwMode="auto">
          <a:xfrm>
            <a:off x="76200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1" name="AutoShape 39"/>
          <p:cNvSpPr>
            <a:spLocks noChangeArrowheads="1"/>
          </p:cNvSpPr>
          <p:nvPr/>
        </p:nvSpPr>
        <p:spPr bwMode="auto">
          <a:xfrm rot="5400000">
            <a:off x="6705600" y="2438400"/>
            <a:ext cx="2438400" cy="152400"/>
          </a:xfrm>
          <a:prstGeom prst="flowChartTerminator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2" name="Rectangle 40"/>
          <p:cNvSpPr>
            <a:spLocks noChangeArrowheads="1"/>
          </p:cNvSpPr>
          <p:nvPr/>
        </p:nvSpPr>
        <p:spPr bwMode="auto">
          <a:xfrm>
            <a:off x="7315200" y="1219200"/>
            <a:ext cx="304800" cy="1905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O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D</a:t>
            </a: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endParaRPr lang="en-US" sz="1600" b="0" dirty="0">
              <a:solidFill>
                <a:srgbClr val="000000"/>
              </a:solidFill>
            </a:endParaRPr>
          </a:p>
          <a:p>
            <a:pPr algn="ctr"/>
            <a:r>
              <a:rPr lang="en-US" sz="1600" b="0" dirty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148523" name="AutoShape 41"/>
          <p:cNvSpPr>
            <a:spLocks noChangeArrowheads="1"/>
          </p:cNvSpPr>
          <p:nvPr/>
        </p:nvSpPr>
        <p:spPr bwMode="auto">
          <a:xfrm rot="5400000">
            <a:off x="7326312" y="2732088"/>
            <a:ext cx="130175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4" name="Line 42"/>
          <p:cNvSpPr>
            <a:spLocks noChangeShapeType="1"/>
          </p:cNvSpPr>
          <p:nvPr/>
        </p:nvSpPr>
        <p:spPr bwMode="auto">
          <a:xfrm>
            <a:off x="7086600" y="19050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5" name="Line 43"/>
          <p:cNvSpPr>
            <a:spLocks noChangeShapeType="1"/>
          </p:cNvSpPr>
          <p:nvPr/>
        </p:nvSpPr>
        <p:spPr bwMode="auto">
          <a:xfrm>
            <a:off x="5562600" y="2514600"/>
            <a:ext cx="91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6" name="Freeform 44"/>
          <p:cNvSpPr>
            <a:spLocks/>
          </p:cNvSpPr>
          <p:nvPr/>
        </p:nvSpPr>
        <p:spPr bwMode="auto">
          <a:xfrm flipV="1">
            <a:off x="5715000" y="1371600"/>
            <a:ext cx="1600200" cy="533400"/>
          </a:xfrm>
          <a:custGeom>
            <a:avLst/>
            <a:gdLst>
              <a:gd name="T0" fmla="*/ 0 w 960"/>
              <a:gd name="T1" fmla="*/ 0 h 144"/>
              <a:gd name="T2" fmla="*/ 0 w 960"/>
              <a:gd name="T3" fmla="*/ 2147483647 h 144"/>
              <a:gd name="T4" fmla="*/ 2147483647 w 960"/>
              <a:gd name="T5" fmla="*/ 2147483647 h 144"/>
              <a:gd name="T6" fmla="*/ 0 60000 65536"/>
              <a:gd name="T7" fmla="*/ 0 60000 65536"/>
              <a:gd name="T8" fmla="*/ 0 60000 65536"/>
              <a:gd name="T9" fmla="*/ 0 w 960"/>
              <a:gd name="T10" fmla="*/ 0 h 144"/>
              <a:gd name="T11" fmla="*/ 960 w 9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44">
                <a:moveTo>
                  <a:pt x="0" y="0"/>
                </a:moveTo>
                <a:lnTo>
                  <a:pt x="0" y="144"/>
                </a:lnTo>
                <a:lnTo>
                  <a:pt x="960" y="144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7" name="Line 45"/>
          <p:cNvSpPr>
            <a:spLocks noChangeShapeType="1"/>
          </p:cNvSpPr>
          <p:nvPr/>
        </p:nvSpPr>
        <p:spPr bwMode="auto">
          <a:xfrm>
            <a:off x="5562600" y="2971800"/>
            <a:ext cx="175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8" name="Line 46"/>
          <p:cNvSpPr>
            <a:spLocks noChangeShapeType="1"/>
          </p:cNvSpPr>
          <p:nvPr/>
        </p:nvSpPr>
        <p:spPr bwMode="auto">
          <a:xfrm>
            <a:off x="7620000" y="1371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29" name="Freeform 47"/>
          <p:cNvSpPr>
            <a:spLocks/>
          </p:cNvSpPr>
          <p:nvPr/>
        </p:nvSpPr>
        <p:spPr bwMode="auto">
          <a:xfrm>
            <a:off x="2743200" y="2971800"/>
            <a:ext cx="5486400" cy="304800"/>
          </a:xfrm>
          <a:custGeom>
            <a:avLst/>
            <a:gdLst>
              <a:gd name="T0" fmla="*/ 2147483647 w 3456"/>
              <a:gd name="T1" fmla="*/ 0 h 192"/>
              <a:gd name="T2" fmla="*/ 2147483647 w 3456"/>
              <a:gd name="T3" fmla="*/ 0 h 192"/>
              <a:gd name="T4" fmla="*/ 2147483647 w 3456"/>
              <a:gd name="T5" fmla="*/ 2147483647 h 192"/>
              <a:gd name="T6" fmla="*/ 0 w 3456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192"/>
              <a:gd name="T14" fmla="*/ 3456 w 3456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192">
                <a:moveTo>
                  <a:pt x="3072" y="0"/>
                </a:moveTo>
                <a:lnTo>
                  <a:pt x="3456" y="0"/>
                </a:lnTo>
                <a:lnTo>
                  <a:pt x="3456" y="192"/>
                </a:lnTo>
                <a:lnTo>
                  <a:pt x="0" y="19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30" name="Freeform 48"/>
          <p:cNvSpPr>
            <a:spLocks/>
          </p:cNvSpPr>
          <p:nvPr/>
        </p:nvSpPr>
        <p:spPr bwMode="auto">
          <a:xfrm>
            <a:off x="1447800" y="1066800"/>
            <a:ext cx="6781800" cy="533400"/>
          </a:xfrm>
          <a:custGeom>
            <a:avLst/>
            <a:gdLst>
              <a:gd name="T0" fmla="*/ 2147483647 w 4272"/>
              <a:gd name="T1" fmla="*/ 2147483647 h 336"/>
              <a:gd name="T2" fmla="*/ 2147483647 w 4272"/>
              <a:gd name="T3" fmla="*/ 2147483647 h 336"/>
              <a:gd name="T4" fmla="*/ 2147483647 w 4272"/>
              <a:gd name="T5" fmla="*/ 0 h 336"/>
              <a:gd name="T6" fmla="*/ 0 w 4272"/>
              <a:gd name="T7" fmla="*/ 0 h 336"/>
              <a:gd name="T8" fmla="*/ 0 w 4272"/>
              <a:gd name="T9" fmla="*/ 2147483647 h 336"/>
              <a:gd name="T10" fmla="*/ 0 w 4272"/>
              <a:gd name="T11" fmla="*/ 2147483647 h 336"/>
              <a:gd name="T12" fmla="*/ 2147483647 w 4272"/>
              <a:gd name="T13" fmla="*/ 2147483647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72"/>
              <a:gd name="T22" fmla="*/ 0 h 336"/>
              <a:gd name="T23" fmla="*/ 4272 w 4272"/>
              <a:gd name="T24" fmla="*/ 336 h 3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72" h="336">
                <a:moveTo>
                  <a:pt x="4128" y="336"/>
                </a:moveTo>
                <a:lnTo>
                  <a:pt x="4272" y="336"/>
                </a:lnTo>
                <a:lnTo>
                  <a:pt x="4272" y="0"/>
                </a:lnTo>
                <a:lnTo>
                  <a:pt x="0" y="0"/>
                </a:lnTo>
                <a:lnTo>
                  <a:pt x="0" y="192"/>
                </a:lnTo>
                <a:lnTo>
                  <a:pt x="0" y="240"/>
                </a:lnTo>
                <a:lnTo>
                  <a:pt x="144" y="24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31" name="Rectangle 49"/>
          <p:cNvSpPr>
            <a:spLocks noChangeArrowheads="1"/>
          </p:cNvSpPr>
          <p:nvPr/>
        </p:nvSpPr>
        <p:spPr bwMode="auto">
          <a:xfrm>
            <a:off x="45720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8532" name="AutoShape 50"/>
          <p:cNvSpPr>
            <a:spLocks noChangeArrowheads="1"/>
          </p:cNvSpPr>
          <p:nvPr/>
        </p:nvSpPr>
        <p:spPr bwMode="auto">
          <a:xfrm>
            <a:off x="41910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8533" name="Freeform 51"/>
          <p:cNvSpPr>
            <a:spLocks/>
          </p:cNvSpPr>
          <p:nvPr/>
        </p:nvSpPr>
        <p:spPr bwMode="auto">
          <a:xfrm>
            <a:off x="3886200" y="1447800"/>
            <a:ext cx="304800" cy="2133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35" name="Line 53"/>
          <p:cNvSpPr>
            <a:spLocks noChangeShapeType="1"/>
          </p:cNvSpPr>
          <p:nvPr/>
        </p:nvSpPr>
        <p:spPr bwMode="auto">
          <a:xfrm>
            <a:off x="43434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36" name="Freeform 54"/>
          <p:cNvSpPr>
            <a:spLocks/>
          </p:cNvSpPr>
          <p:nvPr/>
        </p:nvSpPr>
        <p:spPr bwMode="auto">
          <a:xfrm>
            <a:off x="3581400" y="2971800"/>
            <a:ext cx="990600" cy="13716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37" name="AutoShape 55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38" name="AutoShape 56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39" name="AutoShape 57"/>
          <p:cNvSpPr>
            <a:spLocks noChangeArrowheads="1"/>
          </p:cNvSpPr>
          <p:nvPr/>
        </p:nvSpPr>
        <p:spPr bwMode="auto">
          <a:xfrm>
            <a:off x="3810000" y="1371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0" name="AutoShape 58"/>
          <p:cNvSpPr>
            <a:spLocks noChangeArrowheads="1"/>
          </p:cNvSpPr>
          <p:nvPr/>
        </p:nvSpPr>
        <p:spPr bwMode="auto">
          <a:xfrm>
            <a:off x="3505200" y="28956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1" name="AutoShape 59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flowChartConnector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2" name="AutoShape 60"/>
          <p:cNvSpPr>
            <a:spLocks noChangeArrowheads="1"/>
          </p:cNvSpPr>
          <p:nvPr/>
        </p:nvSpPr>
        <p:spPr bwMode="auto">
          <a:xfrm rot="5400000">
            <a:off x="45720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3" name="Freeform 61"/>
          <p:cNvSpPr>
            <a:spLocks/>
          </p:cNvSpPr>
          <p:nvPr/>
        </p:nvSpPr>
        <p:spPr bwMode="auto">
          <a:xfrm>
            <a:off x="3733800" y="2514600"/>
            <a:ext cx="838200" cy="1600200"/>
          </a:xfrm>
          <a:custGeom>
            <a:avLst/>
            <a:gdLst>
              <a:gd name="T0" fmla="*/ 0 w 480"/>
              <a:gd name="T1" fmla="*/ 0 h 912"/>
              <a:gd name="T2" fmla="*/ 0 w 480"/>
              <a:gd name="T3" fmla="*/ 2147483647 h 912"/>
              <a:gd name="T4" fmla="*/ 2147483647 w 480"/>
              <a:gd name="T5" fmla="*/ 2147483647 h 912"/>
              <a:gd name="T6" fmla="*/ 0 60000 65536"/>
              <a:gd name="T7" fmla="*/ 0 60000 65536"/>
              <a:gd name="T8" fmla="*/ 0 60000 65536"/>
              <a:gd name="T9" fmla="*/ 0 w 480"/>
              <a:gd name="T10" fmla="*/ 0 h 912"/>
              <a:gd name="T11" fmla="*/ 480 w 480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12">
                <a:moveTo>
                  <a:pt x="0" y="0"/>
                </a:moveTo>
                <a:lnTo>
                  <a:pt x="0" y="912"/>
                </a:lnTo>
                <a:lnTo>
                  <a:pt x="480" y="912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4" name="Rectangle 62"/>
          <p:cNvSpPr>
            <a:spLocks noChangeArrowheads="1"/>
          </p:cNvSpPr>
          <p:nvPr/>
        </p:nvSpPr>
        <p:spPr bwMode="auto">
          <a:xfrm>
            <a:off x="54864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8546" name="Line 64"/>
          <p:cNvSpPr>
            <a:spLocks noChangeShapeType="1"/>
          </p:cNvSpPr>
          <p:nvPr/>
        </p:nvSpPr>
        <p:spPr bwMode="auto">
          <a:xfrm>
            <a:off x="5257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7" name="AutoShape 65"/>
          <p:cNvSpPr>
            <a:spLocks noChangeArrowheads="1"/>
          </p:cNvSpPr>
          <p:nvPr/>
        </p:nvSpPr>
        <p:spPr bwMode="auto">
          <a:xfrm rot="5400000">
            <a:off x="54864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8" name="Line 66"/>
          <p:cNvSpPr>
            <a:spLocks noChangeShapeType="1"/>
          </p:cNvSpPr>
          <p:nvPr/>
        </p:nvSpPr>
        <p:spPr bwMode="auto">
          <a:xfrm>
            <a:off x="48768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49" name="Line 67"/>
          <p:cNvSpPr>
            <a:spLocks noChangeShapeType="1"/>
          </p:cNvSpPr>
          <p:nvPr/>
        </p:nvSpPr>
        <p:spPr bwMode="auto">
          <a:xfrm>
            <a:off x="48768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50" name="Line 68"/>
          <p:cNvSpPr>
            <a:spLocks noChangeShapeType="1"/>
          </p:cNvSpPr>
          <p:nvPr/>
        </p:nvSpPr>
        <p:spPr bwMode="auto">
          <a:xfrm flipV="1">
            <a:off x="42672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51" name="AutoShape 69"/>
          <p:cNvSpPr>
            <a:spLocks noChangeArrowheads="1"/>
          </p:cNvSpPr>
          <p:nvPr/>
        </p:nvSpPr>
        <p:spPr bwMode="auto">
          <a:xfrm>
            <a:off x="51054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8552" name="Line 70"/>
          <p:cNvSpPr>
            <a:spLocks noChangeShapeType="1"/>
          </p:cNvSpPr>
          <p:nvPr/>
        </p:nvSpPr>
        <p:spPr bwMode="auto">
          <a:xfrm>
            <a:off x="48768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148553" name="Line 71"/>
          <p:cNvSpPr>
            <a:spLocks noChangeShapeType="1"/>
          </p:cNvSpPr>
          <p:nvPr/>
        </p:nvSpPr>
        <p:spPr bwMode="auto">
          <a:xfrm flipV="1">
            <a:off x="51816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54" name="Rectangle 72"/>
          <p:cNvSpPr>
            <a:spLocks noChangeArrowheads="1"/>
          </p:cNvSpPr>
          <p:nvPr/>
        </p:nvSpPr>
        <p:spPr bwMode="auto">
          <a:xfrm>
            <a:off x="64008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8555" name="Line 73"/>
          <p:cNvSpPr>
            <a:spLocks noChangeShapeType="1"/>
          </p:cNvSpPr>
          <p:nvPr/>
        </p:nvSpPr>
        <p:spPr bwMode="auto">
          <a:xfrm>
            <a:off x="6172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56" name="AutoShape 74"/>
          <p:cNvSpPr>
            <a:spLocks noChangeArrowheads="1"/>
          </p:cNvSpPr>
          <p:nvPr/>
        </p:nvSpPr>
        <p:spPr bwMode="auto">
          <a:xfrm rot="5400000">
            <a:off x="64008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57" name="Line 75"/>
          <p:cNvSpPr>
            <a:spLocks noChangeShapeType="1"/>
          </p:cNvSpPr>
          <p:nvPr/>
        </p:nvSpPr>
        <p:spPr bwMode="auto">
          <a:xfrm>
            <a:off x="57912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58" name="Line 76"/>
          <p:cNvSpPr>
            <a:spLocks noChangeShapeType="1"/>
          </p:cNvSpPr>
          <p:nvPr/>
        </p:nvSpPr>
        <p:spPr bwMode="auto">
          <a:xfrm>
            <a:off x="57912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59" name="AutoShape 77"/>
          <p:cNvSpPr>
            <a:spLocks noChangeArrowheads="1"/>
          </p:cNvSpPr>
          <p:nvPr/>
        </p:nvSpPr>
        <p:spPr bwMode="auto">
          <a:xfrm>
            <a:off x="60198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8560" name="Line 78"/>
          <p:cNvSpPr>
            <a:spLocks noChangeShapeType="1"/>
          </p:cNvSpPr>
          <p:nvPr/>
        </p:nvSpPr>
        <p:spPr bwMode="auto">
          <a:xfrm>
            <a:off x="57912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148561" name="Line 79"/>
          <p:cNvSpPr>
            <a:spLocks noChangeShapeType="1"/>
          </p:cNvSpPr>
          <p:nvPr/>
        </p:nvSpPr>
        <p:spPr bwMode="auto">
          <a:xfrm flipV="1">
            <a:off x="60960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62" name="Rectangle 80"/>
          <p:cNvSpPr>
            <a:spLocks noChangeArrowheads="1"/>
          </p:cNvSpPr>
          <p:nvPr/>
        </p:nvSpPr>
        <p:spPr bwMode="auto">
          <a:xfrm>
            <a:off x="7315200" y="3429000"/>
            <a:ext cx="304800" cy="10668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Q</a:t>
            </a:r>
            <a:endParaRPr lang="en-US" sz="1600" b="0" dirty="0">
              <a:solidFill>
                <a:schemeClr val="bg1"/>
              </a:solidFill>
            </a:endParaRPr>
          </a:p>
          <a:p>
            <a:pPr algn="ctr"/>
            <a:endParaRPr lang="en-US" sz="1600" b="0" dirty="0">
              <a:solidFill>
                <a:schemeClr val="bg1"/>
              </a:solidFill>
            </a:endParaRP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M</a:t>
            </a:r>
          </a:p>
          <a:p>
            <a:pPr algn="ctr"/>
            <a:r>
              <a:rPr lang="en-US" sz="1600" b="0" dirty="0">
                <a:solidFill>
                  <a:schemeClr val="bg1"/>
                </a:solidFill>
              </a:rPr>
              <a:t>IN</a:t>
            </a:r>
          </a:p>
        </p:txBody>
      </p:sp>
      <p:sp>
        <p:nvSpPr>
          <p:cNvPr id="148563" name="Line 81"/>
          <p:cNvSpPr>
            <a:spLocks noChangeShapeType="1"/>
          </p:cNvSpPr>
          <p:nvPr/>
        </p:nvSpPr>
        <p:spPr bwMode="auto">
          <a:xfrm>
            <a:off x="7086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64" name="AutoShape 82"/>
          <p:cNvSpPr>
            <a:spLocks noChangeArrowheads="1"/>
          </p:cNvSpPr>
          <p:nvPr/>
        </p:nvSpPr>
        <p:spPr bwMode="auto">
          <a:xfrm rot="5400000">
            <a:off x="7315200" y="4114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65" name="Line 83"/>
          <p:cNvSpPr>
            <a:spLocks noChangeShapeType="1"/>
          </p:cNvSpPr>
          <p:nvPr/>
        </p:nvSpPr>
        <p:spPr bwMode="auto">
          <a:xfrm>
            <a:off x="67056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66" name="Line 84"/>
          <p:cNvSpPr>
            <a:spLocks noChangeShapeType="1"/>
          </p:cNvSpPr>
          <p:nvPr/>
        </p:nvSpPr>
        <p:spPr bwMode="auto">
          <a:xfrm>
            <a:off x="6705600" y="41148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67" name="AutoShape 85"/>
          <p:cNvSpPr>
            <a:spLocks noChangeArrowheads="1"/>
          </p:cNvSpPr>
          <p:nvPr/>
        </p:nvSpPr>
        <p:spPr bwMode="auto">
          <a:xfrm>
            <a:off x="6934200" y="3429000"/>
            <a:ext cx="152400" cy="304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8568" name="Line 86"/>
          <p:cNvSpPr>
            <a:spLocks noChangeShapeType="1"/>
          </p:cNvSpPr>
          <p:nvPr/>
        </p:nvSpPr>
        <p:spPr bwMode="auto">
          <a:xfrm>
            <a:off x="6705600" y="4343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00A2FF"/>
              </a:solidFill>
            </a:endParaRPr>
          </a:p>
        </p:txBody>
      </p:sp>
      <p:sp>
        <p:nvSpPr>
          <p:cNvPr id="148569" name="Line 87"/>
          <p:cNvSpPr>
            <a:spLocks noChangeShapeType="1"/>
          </p:cNvSpPr>
          <p:nvPr/>
        </p:nvSpPr>
        <p:spPr bwMode="auto">
          <a:xfrm flipV="1">
            <a:off x="7010400" y="373380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570" name="Line 88"/>
          <p:cNvSpPr>
            <a:spLocks noChangeShapeType="1"/>
          </p:cNvSpPr>
          <p:nvPr/>
        </p:nvSpPr>
        <p:spPr bwMode="auto">
          <a:xfrm>
            <a:off x="7620000" y="35814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 Box 53"/>
          <p:cNvSpPr txBox="1">
            <a:spLocks noChangeArrowheads="1"/>
          </p:cNvSpPr>
          <p:nvPr/>
        </p:nvSpPr>
        <p:spPr bwMode="auto">
          <a:xfrm>
            <a:off x="45004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Q1</a:t>
            </a:r>
          </a:p>
        </p:txBody>
      </p:sp>
      <p:sp>
        <p:nvSpPr>
          <p:cNvPr id="94" name="Text Box 69"/>
          <p:cNvSpPr txBox="1">
            <a:spLocks noChangeArrowheads="1"/>
          </p:cNvSpPr>
          <p:nvPr/>
        </p:nvSpPr>
        <p:spPr bwMode="auto">
          <a:xfrm>
            <a:off x="5414802" y="4510088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Q2</a:t>
            </a:r>
          </a:p>
        </p:txBody>
      </p:sp>
      <p:sp>
        <p:nvSpPr>
          <p:cNvPr id="95" name="Text Box 98"/>
          <p:cNvSpPr txBox="1">
            <a:spLocks noChangeArrowheads="1"/>
          </p:cNvSpPr>
          <p:nvPr/>
        </p:nvSpPr>
        <p:spPr bwMode="auto">
          <a:xfrm>
            <a:off x="6284752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Q3</a:t>
            </a:r>
          </a:p>
        </p:txBody>
      </p:sp>
      <p:sp>
        <p:nvSpPr>
          <p:cNvPr id="96" name="Text Box 99"/>
          <p:cNvSpPr txBox="1">
            <a:spLocks noChangeArrowheads="1"/>
          </p:cNvSpPr>
          <p:nvPr/>
        </p:nvSpPr>
        <p:spPr bwMode="auto">
          <a:xfrm>
            <a:off x="7293526" y="4495800"/>
            <a:ext cx="40267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W</a:t>
            </a:r>
          </a:p>
        </p:txBody>
      </p:sp>
      <p:sp>
        <p:nvSpPr>
          <p:cNvPr id="97" name="Text Box 53"/>
          <p:cNvSpPr txBox="1">
            <a:spLocks noChangeArrowheads="1"/>
          </p:cNvSpPr>
          <p:nvPr/>
        </p:nvSpPr>
        <p:spPr bwMode="auto">
          <a:xfrm>
            <a:off x="3101674" y="4495800"/>
            <a:ext cx="4924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A2FF"/>
                </a:solidFill>
              </a:rPr>
              <a:t>Q0</a:t>
            </a:r>
          </a:p>
        </p:txBody>
      </p:sp>
      <p:cxnSp>
        <p:nvCxnSpPr>
          <p:cNvPr id="98" name="Straight Connector 97"/>
          <p:cNvCxnSpPr>
            <a:stCxn id="97" idx="0"/>
          </p:cNvCxnSpPr>
          <p:nvPr/>
        </p:nvCxnSpPr>
        <p:spPr bwMode="auto">
          <a:xfrm flipV="1">
            <a:off x="3347896" y="3200400"/>
            <a:ext cx="5697" cy="1295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 Box 35"/>
          <p:cNvSpPr txBox="1">
            <a:spLocks noChangeArrowheads="1"/>
          </p:cNvSpPr>
          <p:nvPr/>
        </p:nvSpPr>
        <p:spPr bwMode="auto">
          <a:xfrm>
            <a:off x="990600" y="2133600"/>
            <a:ext cx="3513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D</a:t>
            </a:r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3200400" y="2133600"/>
            <a:ext cx="33862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X</a:t>
            </a:r>
          </a:p>
        </p:txBody>
      </p:sp>
      <p:sp>
        <p:nvSpPr>
          <p:cNvPr id="101" name="Text Box 37"/>
          <p:cNvSpPr txBox="1">
            <a:spLocks noChangeArrowheads="1"/>
          </p:cNvSpPr>
          <p:nvPr/>
        </p:nvSpPr>
        <p:spPr bwMode="auto">
          <a:xfrm>
            <a:off x="5257800" y="2133600"/>
            <a:ext cx="3769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2FF"/>
                </a:solidFill>
              </a:rPr>
              <a:t>M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With the correct stall logic</a:t>
            </a:r>
          </a:p>
          <a:p>
            <a:pPr lvl="1" eaLnBrk="1" hangingPunct="1"/>
            <a:r>
              <a:rPr lang="en-US" dirty="0"/>
              <a:t>Prevent mis-ordered writes to the same register</a:t>
            </a:r>
          </a:p>
          <a:p>
            <a:pPr lvl="1" eaLnBrk="1" hangingPunct="1"/>
            <a:r>
              <a:rPr lang="en-US" dirty="0"/>
              <a:t>Why two cycles of delay?</a:t>
            </a:r>
            <a:endParaRPr lang="en-US" b="1" dirty="0">
              <a:latin typeface="Courier New" charset="0"/>
            </a:endParaRPr>
          </a:p>
          <a:p>
            <a:pPr lvl="1" eaLnBrk="1" hangingPunct="1"/>
            <a:endParaRPr lang="en-US" b="1" dirty="0">
              <a:latin typeface="Courier New" charset="0"/>
            </a:endParaRPr>
          </a:p>
          <a:p>
            <a:pPr lvl="1" eaLnBrk="1" hangingPunct="1"/>
            <a:endParaRPr lang="en-US" b="1" dirty="0">
              <a:latin typeface="Courier New" charset="0"/>
            </a:endParaRPr>
          </a:p>
          <a:p>
            <a:pPr lvl="1" eaLnBrk="1" hangingPunct="1"/>
            <a:endParaRPr lang="en-US" b="1" dirty="0">
              <a:latin typeface="Courier New" charset="0"/>
            </a:endParaRPr>
          </a:p>
          <a:p>
            <a:pPr lvl="1" eaLnBrk="1" hangingPunct="1"/>
            <a:endParaRPr lang="en-US" b="1" dirty="0">
              <a:latin typeface="Courier New" charset="0"/>
            </a:endParaRPr>
          </a:p>
          <a:p>
            <a:pPr lvl="1" eaLnBrk="1" hangingPunct="1"/>
            <a:endParaRPr lang="en-US" b="1" dirty="0">
              <a:latin typeface="Courier New" charset="0"/>
            </a:endParaRPr>
          </a:p>
          <a:p>
            <a:pPr marL="0" indent="0" eaLnBrk="1" hangingPunct="1">
              <a:buNone/>
            </a:pPr>
            <a:endParaRPr lang="en-US" b="1" dirty="0">
              <a:solidFill>
                <a:srgbClr val="FF0909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63FD8-D307-A33E-55F9-5CE3282B3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Corrected Pipeline Diagram</a:t>
            </a:r>
          </a:p>
        </p:txBody>
      </p:sp>
      <p:graphicFrame>
        <p:nvGraphicFramePr>
          <p:cNvPr id="415893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03672"/>
              </p:ext>
            </p:extLst>
          </p:nvPr>
        </p:nvGraphicFramePr>
        <p:xfrm>
          <a:off x="1524000" y="2493963"/>
          <a:ext cx="6256655" cy="2227899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x3,x5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Q0</a:t>
                      </a: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Q3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x1,1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909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*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*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909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 x10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A2FF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,x6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M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Line 145"/>
          <p:cNvSpPr>
            <a:spLocks noChangeShapeType="1"/>
          </p:cNvSpPr>
          <p:nvPr/>
        </p:nvSpPr>
        <p:spPr bwMode="auto">
          <a:xfrm>
            <a:off x="6553200" y="34290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Most multi-cycle functional units are pipelined</a:t>
            </a:r>
          </a:p>
          <a:p>
            <a:pPr lvl="1" eaLnBrk="1" hangingPunct="1"/>
            <a:r>
              <a:rPr lang="en-US" dirty="0"/>
              <a:t>Each operation takes </a:t>
            </a:r>
            <a:r>
              <a:rPr lang="en-US" i="1" dirty="0"/>
              <a:t>N </a:t>
            </a:r>
            <a:r>
              <a:rPr lang="en-US" dirty="0"/>
              <a:t>cycles</a:t>
            </a:r>
          </a:p>
          <a:p>
            <a:pPr lvl="1" eaLnBrk="1" hangingPunct="1"/>
            <a:r>
              <a:rPr lang="en-US" dirty="0"/>
              <a:t>Can start initiate a new (independent) operation every cycle</a:t>
            </a:r>
          </a:p>
          <a:p>
            <a:pPr lvl="1" eaLnBrk="1" hangingPunct="1"/>
            <a:r>
              <a:rPr lang="en-US" dirty="0"/>
              <a:t>Requires internal registers and some hardware replication</a:t>
            </a:r>
          </a:p>
          <a:p>
            <a:pPr lvl="1" eaLnBrk="1" hangingPunct="1">
              <a:buFontTx/>
              <a:buChar char="+"/>
            </a:pPr>
            <a:r>
              <a:rPr lang="en-US" dirty="0"/>
              <a:t>Cheap way to add bandwidth vs multiple non-pipelined units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1015E0-736D-8110-A2D5-E81673185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89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65" charset="-128"/>
                <a:cs typeface="ＭＳ Ｐゴシック" pitchFamily="-65" charset="-128"/>
              </a:rPr>
              <a:t>Pipelined Functional Units</a:t>
            </a:r>
          </a:p>
        </p:txBody>
      </p:sp>
      <p:graphicFrame>
        <p:nvGraphicFramePr>
          <p:cNvPr id="308360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72526"/>
              </p:ext>
            </p:extLst>
          </p:nvPr>
        </p:nvGraphicFramePr>
        <p:xfrm>
          <a:off x="1905000" y="3200400"/>
          <a:ext cx="6934200" cy="86042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mulf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 f0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f1,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sym typeface="Wingdings" charset="2"/>
                        </a:rPr>
                        <a:t>f2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909"/>
                        </a:solidFill>
                        <a:effectLst/>
                        <a:latin typeface="Courier New" charset="0"/>
                      </a:endParaRPr>
                    </a:p>
                  </a:txBody>
                  <a:tcPr marL="45720" marR="4572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mulf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 f3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f4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sym typeface="Wingdings" charset="2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f5</a:t>
                      </a:r>
                    </a:p>
                  </a:txBody>
                  <a:tcPr marL="45720" marR="4572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E*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8355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86596"/>
              </p:ext>
            </p:extLst>
          </p:nvPr>
        </p:nvGraphicFramePr>
        <p:xfrm>
          <a:off x="1524000" y="4473574"/>
          <a:ext cx="6934200" cy="860426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7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9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10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11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divf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 f0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f1,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sym typeface="Wingdings" charset="2"/>
                        </a:rPr>
                        <a:t>f2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909"/>
                        </a:solidFill>
                        <a:effectLst/>
                        <a:latin typeface="Courier New" charset="0"/>
                      </a:endParaRPr>
                    </a:p>
                  </a:txBody>
                  <a:tcPr marL="45720" marR="4572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divf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 f3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ourier New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f4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sym typeface="Wingdings" charset="2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</a:rPr>
                        <a:t>f5</a:t>
                      </a:r>
                    </a:p>
                  </a:txBody>
                  <a:tcPr marL="45720" marR="4572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marL="45720" marR="4572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F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D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D0002"/>
                          </a:solidFill>
                          <a:effectLst/>
                          <a:latin typeface="Tahoma" charset="0"/>
                        </a:rPr>
                        <a:t>s*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D0002"/>
                          </a:solidFill>
                          <a:effectLst/>
                          <a:latin typeface="Tahoma" charset="0"/>
                        </a:rPr>
                        <a:t>s*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D0002"/>
                          </a:solidFill>
                          <a:effectLst/>
                          <a:latin typeface="Tahoma" charset="0"/>
                        </a:rPr>
                        <a:t>s*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E/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30305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30305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45720" marR="4572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044" name="Rectangle 13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4800" y="4155820"/>
            <a:ext cx="853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030305"/>
              </a:buClr>
              <a:buFontTx/>
              <a:buChar char="•"/>
            </a:pPr>
            <a:r>
              <a:rPr lang="en-US" sz="2000" b="0" dirty="0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One exception: </a:t>
            </a:r>
            <a:r>
              <a:rPr lang="en-US" sz="2000" b="0" dirty="0" err="1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int</a:t>
            </a:r>
            <a:r>
              <a:rPr lang="en-US" sz="2000" b="0" dirty="0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/FP divide: difficult to pipeline and not worth it</a:t>
            </a:r>
          </a:p>
        </p:txBody>
      </p:sp>
      <p:sp>
        <p:nvSpPr>
          <p:cNvPr id="41045" name="Rectangle 13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4800" y="5334000"/>
            <a:ext cx="8534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030305"/>
              </a:buClr>
              <a:buFontTx/>
              <a:buChar char="•"/>
            </a:pPr>
            <a:r>
              <a:rPr lang="en-US" sz="2000" b="1" dirty="0" err="1">
                <a:solidFill>
                  <a:srgbClr val="FD0002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s</a:t>
            </a:r>
            <a:r>
              <a:rPr lang="en-US" sz="2000" b="1" dirty="0">
                <a:solidFill>
                  <a:srgbClr val="FD0002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*</a:t>
            </a:r>
            <a:r>
              <a:rPr lang="en-US" sz="2000" dirty="0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 = structural hazard, two </a:t>
            </a:r>
            <a:r>
              <a:rPr lang="en-US" sz="2000" dirty="0" err="1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insns</a:t>
            </a:r>
            <a:r>
              <a:rPr lang="en-US" sz="2000" dirty="0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 need same structure</a:t>
            </a:r>
          </a:p>
          <a:p>
            <a:pPr marL="1143000" lvl="2" indent="-228600" algn="l" eaLnBrk="1" hangingPunct="1">
              <a:spcBef>
                <a:spcPct val="20000"/>
              </a:spcBef>
              <a:buClr>
                <a:srgbClr val="030305"/>
              </a:buClr>
              <a:buFontTx/>
              <a:buChar char="•"/>
            </a:pPr>
            <a:r>
              <a:rPr lang="en-US" sz="2000" b="0" dirty="0" err="1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ISAs</a:t>
            </a:r>
            <a:r>
              <a:rPr lang="en-US" sz="2000" b="0" dirty="0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 and pipelines designed to have few of these</a:t>
            </a:r>
          </a:p>
          <a:p>
            <a:pPr marL="1143000" lvl="2" indent="-228600" algn="l" eaLnBrk="1" hangingPunct="1">
              <a:spcBef>
                <a:spcPct val="20000"/>
              </a:spcBef>
              <a:buClr>
                <a:srgbClr val="030305"/>
              </a:buClr>
              <a:buFontTx/>
              <a:buChar char="•"/>
            </a:pPr>
            <a:r>
              <a:rPr lang="en-US" sz="2000" b="0" dirty="0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Canonical example: all </a:t>
            </a:r>
            <a:r>
              <a:rPr lang="en-US" sz="2000" b="0" dirty="0" err="1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insns</a:t>
            </a:r>
            <a:r>
              <a:rPr lang="en-US" sz="2000" b="0" dirty="0">
                <a:solidFill>
                  <a:srgbClr val="030305"/>
                </a:solidFill>
                <a:effectLst/>
                <a:ea typeface="ＭＳ Ｐゴシック" pitchFamily="-65" charset="-128"/>
                <a:cs typeface="ＭＳ Ｐゴシック" pitchFamily="-65" charset="-128"/>
              </a:rPr>
              <a:t> forced to go through M stage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/>
              <a:t>Processor Performance</a:t>
            </a:r>
            <a:endParaRPr lang="en-US" cap="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426DF-0336-7339-12C6-8B7996825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/>
              <a:t>Pipeline Depth</a:t>
            </a:r>
            <a:endParaRPr lang="en-US" cap="none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F7BDC9-0D04-6727-8482-DE10EDACB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90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Increase number of pipeline stages</a:t>
            </a:r>
          </a:p>
          <a:p>
            <a:pPr lvl="1"/>
            <a:r>
              <a:rPr lang="en-US" dirty="0"/>
              <a:t>Keep cutting </a:t>
            </a:r>
            <a:r>
              <a:rPr lang="en-US" dirty="0" err="1"/>
              <a:t>datapath</a:t>
            </a:r>
            <a:r>
              <a:rPr lang="en-US" dirty="0"/>
              <a:t> into finer pieces</a:t>
            </a:r>
          </a:p>
          <a:p>
            <a:pPr lvl="1">
              <a:buFontTx/>
              <a:buChar char="+"/>
            </a:pPr>
            <a:r>
              <a:rPr lang="en-US" dirty="0"/>
              <a:t>Increases clock frequency (decreases clock period) </a:t>
            </a:r>
          </a:p>
          <a:p>
            <a:pPr lvl="2"/>
            <a:r>
              <a:rPr lang="en-US" b="1" dirty="0">
                <a:solidFill>
                  <a:srgbClr val="00A2FF"/>
                </a:solidFill>
              </a:rPr>
              <a:t>Register overhead &amp; imbalanced stages</a:t>
            </a:r>
            <a:endParaRPr lang="en-US" dirty="0"/>
          </a:p>
          <a:p>
            <a:pPr lvl="2"/>
            <a:r>
              <a:rPr lang="en-US" dirty="0"/>
              <a:t>Double the stages won’t quite double the frequency</a:t>
            </a:r>
          </a:p>
          <a:p>
            <a:pPr lvl="1">
              <a:buFontTx/>
              <a:buChar char="–"/>
            </a:pPr>
            <a:r>
              <a:rPr lang="en-US" dirty="0"/>
              <a:t>Increases CPI (decreases IPC)</a:t>
            </a:r>
          </a:p>
          <a:p>
            <a:pPr lvl="2"/>
            <a:r>
              <a:rPr lang="en-US" dirty="0"/>
              <a:t>More pipeline “hazards”, higher branch penalty</a:t>
            </a:r>
          </a:p>
          <a:p>
            <a:pPr lvl="2"/>
            <a:r>
              <a:rPr lang="en-US" dirty="0"/>
              <a:t>Memory latency relatively higher (same abs. latency but more cycles)</a:t>
            </a:r>
          </a:p>
          <a:p>
            <a:pPr lvl="1">
              <a:buFontTx/>
              <a:buChar char="–"/>
            </a:pPr>
            <a:r>
              <a:rPr lang="en-US" dirty="0"/>
              <a:t>Result: after some point, deeper pipelining can </a:t>
            </a:r>
            <a:r>
              <a:rPr lang="en-US" b="1" dirty="0"/>
              <a:t>decrease</a:t>
            </a:r>
            <a:r>
              <a:rPr lang="en-US" dirty="0"/>
              <a:t> performance</a:t>
            </a:r>
          </a:p>
          <a:p>
            <a:pPr lvl="1"/>
            <a:r>
              <a:rPr lang="en-US" dirty="0"/>
              <a:t>Optimal pipeline depth is program- and technology-specific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8F8AD-FA7E-88C3-1253-9DFF87556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91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Pipelining: Clock Frequency vs. IPC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0C788-CCCF-DC20-ED70-260E70DDE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C0F9C6-FE20-4E4A-AE84-924D58E839C5}" type="slidenum">
              <a:rPr lang="en-US" smtClean="0"/>
              <a:pPr/>
              <a:t>92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Depth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1" y="762000"/>
            <a:ext cx="7523219" cy="567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2444" y="1233755"/>
            <a:ext cx="175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00"/>
                </a:solidFill>
              </a:rPr>
              <a:t>integer pipeline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1157" y="2840120"/>
            <a:ext cx="235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80FF"/>
                </a:solidFill>
              </a:rPr>
              <a:t>floating point pipeline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5146" y="545068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</a:rPr>
              <a:t>data from </a:t>
            </a:r>
            <a:r>
              <a:rPr lang="en-US" b="0" dirty="0">
                <a:solidFill>
                  <a:srgbClr val="000000"/>
                </a:solidFill>
                <a:hlinkClick r:id="rId4"/>
              </a:rPr>
              <a:t>http://cpudb.stanford.edu/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157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971800" y="1143000"/>
            <a:ext cx="5867400" cy="5105400"/>
          </a:xfrm>
        </p:spPr>
        <p:txBody>
          <a:bodyPr/>
          <a:lstStyle/>
          <a:p>
            <a:pPr eaLnBrk="1" hangingPunct="1"/>
            <a:r>
              <a:rPr lang="en-US" dirty="0"/>
              <a:t>Processor performance</a:t>
            </a:r>
          </a:p>
          <a:p>
            <a:pPr lvl="1" eaLnBrk="1" hangingPunct="1"/>
            <a:r>
              <a:rPr lang="en-US" dirty="0"/>
              <a:t>Latency </a:t>
            </a:r>
            <a:r>
              <a:rPr lang="en-US" dirty="0" err="1"/>
              <a:t>vs</a:t>
            </a:r>
            <a:r>
              <a:rPr lang="en-US" dirty="0"/>
              <a:t> throughput</a:t>
            </a:r>
          </a:p>
          <a:p>
            <a:pPr eaLnBrk="1" hangingPunct="1"/>
            <a:r>
              <a:rPr lang="en-US" dirty="0"/>
              <a:t>Single-cycle &amp; multi-cycle </a:t>
            </a:r>
            <a:r>
              <a:rPr lang="en-US" dirty="0" err="1"/>
              <a:t>datapaths</a:t>
            </a:r>
            <a:endParaRPr lang="en-US" dirty="0"/>
          </a:p>
          <a:p>
            <a:pPr eaLnBrk="1" hangingPunct="1"/>
            <a:r>
              <a:rPr lang="en-US" dirty="0"/>
              <a:t>Basic pipelining</a:t>
            </a:r>
          </a:p>
          <a:p>
            <a:pPr eaLnBrk="1" hangingPunct="1"/>
            <a:r>
              <a:rPr lang="en-US" dirty="0"/>
              <a:t>Data hazards</a:t>
            </a:r>
          </a:p>
          <a:p>
            <a:pPr lvl="1" eaLnBrk="1" hangingPunct="1"/>
            <a:r>
              <a:rPr lang="en-US" dirty="0"/>
              <a:t>Software interlocks and scheduling</a:t>
            </a:r>
          </a:p>
          <a:p>
            <a:pPr lvl="1" eaLnBrk="1" hangingPunct="1"/>
            <a:r>
              <a:rPr lang="en-US" dirty="0"/>
              <a:t>Hardware interlocks and stalling</a:t>
            </a:r>
          </a:p>
          <a:p>
            <a:pPr lvl="1" eaLnBrk="1" hangingPunct="1"/>
            <a:r>
              <a:rPr lang="en-US" dirty="0"/>
              <a:t>Bypassing</a:t>
            </a:r>
          </a:p>
          <a:p>
            <a:pPr lvl="1" eaLnBrk="1" hangingPunct="1"/>
            <a:r>
              <a:rPr lang="en-US" dirty="0"/>
              <a:t>Load-use stalling</a:t>
            </a:r>
          </a:p>
          <a:p>
            <a:pPr eaLnBrk="1" hangingPunct="1"/>
            <a:r>
              <a:rPr lang="en-US" dirty="0"/>
              <a:t>Pipelined multi-cycle operations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6DA5A-8490-6687-053A-0763CD8ED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67034-4421-FF4F-B28E-0CA74B6E7880}" type="slidenum">
              <a:rPr lang="en-US" smtClean="0"/>
              <a:pPr/>
              <a:t>93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01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201734" name="Rectangle 4"/>
          <p:cNvSpPr>
            <a:spLocks noChangeArrowheads="1"/>
          </p:cNvSpPr>
          <p:nvPr/>
        </p:nvSpPr>
        <p:spPr bwMode="auto">
          <a:xfrm>
            <a:off x="1143000" y="2133600"/>
            <a:ext cx="685800" cy="609600"/>
          </a:xfrm>
          <a:prstGeom prst="rect">
            <a:avLst/>
          </a:prstGeom>
          <a:solidFill>
            <a:srgbClr val="00A2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CPU</a:t>
            </a:r>
          </a:p>
        </p:txBody>
      </p:sp>
      <p:sp>
        <p:nvSpPr>
          <p:cNvPr id="201735" name="Line 5"/>
          <p:cNvSpPr>
            <a:spLocks noChangeShapeType="1"/>
          </p:cNvSpPr>
          <p:nvPr/>
        </p:nvSpPr>
        <p:spPr bwMode="auto">
          <a:xfrm>
            <a:off x="304800" y="2057400"/>
            <a:ext cx="1524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6" name="Rectangle 6"/>
          <p:cNvSpPr>
            <a:spLocks noChangeArrowheads="1"/>
          </p:cNvSpPr>
          <p:nvPr/>
        </p:nvSpPr>
        <p:spPr bwMode="auto">
          <a:xfrm>
            <a:off x="304800" y="2133600"/>
            <a:ext cx="685800" cy="609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Mem</a:t>
            </a:r>
          </a:p>
        </p:txBody>
      </p:sp>
      <p:sp>
        <p:nvSpPr>
          <p:cNvPr id="201737" name="Rectangle 7"/>
          <p:cNvSpPr>
            <a:spLocks noChangeArrowheads="1"/>
          </p:cNvSpPr>
          <p:nvPr/>
        </p:nvSpPr>
        <p:spPr bwMode="auto">
          <a:xfrm>
            <a:off x="1981200" y="2133600"/>
            <a:ext cx="685800" cy="609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I/O</a:t>
            </a:r>
          </a:p>
        </p:txBody>
      </p:sp>
      <p:sp>
        <p:nvSpPr>
          <p:cNvPr id="201738" name="Rectangle 8"/>
          <p:cNvSpPr>
            <a:spLocks noChangeArrowheads="1"/>
          </p:cNvSpPr>
          <p:nvPr/>
        </p:nvSpPr>
        <p:spPr bwMode="auto">
          <a:xfrm>
            <a:off x="304800" y="1600200"/>
            <a:ext cx="23622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System software</a:t>
            </a:r>
          </a:p>
        </p:txBody>
      </p:sp>
      <p:sp>
        <p:nvSpPr>
          <p:cNvPr id="201739" name="Rectangle 9"/>
          <p:cNvSpPr>
            <a:spLocks noChangeArrowheads="1"/>
          </p:cNvSpPr>
          <p:nvPr/>
        </p:nvSpPr>
        <p:spPr bwMode="auto">
          <a:xfrm>
            <a:off x="1143000" y="1219200"/>
            <a:ext cx="6858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App</a:t>
            </a:r>
          </a:p>
        </p:txBody>
      </p:sp>
      <p:sp>
        <p:nvSpPr>
          <p:cNvPr id="201740" name="Rectangle 10"/>
          <p:cNvSpPr>
            <a:spLocks noChangeArrowheads="1"/>
          </p:cNvSpPr>
          <p:nvPr/>
        </p:nvSpPr>
        <p:spPr bwMode="auto">
          <a:xfrm>
            <a:off x="304800" y="1219200"/>
            <a:ext cx="6858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App</a:t>
            </a:r>
          </a:p>
        </p:txBody>
      </p:sp>
      <p:sp>
        <p:nvSpPr>
          <p:cNvPr id="201741" name="Rectangle 11"/>
          <p:cNvSpPr>
            <a:spLocks noChangeArrowheads="1"/>
          </p:cNvSpPr>
          <p:nvPr/>
        </p:nvSpPr>
        <p:spPr bwMode="auto">
          <a:xfrm>
            <a:off x="1981200" y="1219200"/>
            <a:ext cx="685800" cy="381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0">
                <a:solidFill>
                  <a:srgbClr val="000000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58900972"/>
      </p:ext>
    </p:extLst>
  </p:cSld>
  <p:clrMapOvr>
    <a:masterClrMapping/>
  </p:clrMapOvr>
</p:sld>
</file>

<file path=ppt/theme/theme1.xml><?xml version="1.0" encoding="utf-8"?>
<a:theme xmlns:a="http://schemas.openxmlformats.org/drawingml/2006/main" name="cis5710">
  <a:themeElements>
    <a:clrScheme name="bluegrid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Arial" pitchFamily="-65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rgbClr val="000000"/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defRPr>
        </a:defPPr>
      </a:lstStyle>
    </a:txDef>
  </a:objectDefaults>
  <a:extraClrSchemeLst>
    <a:extraClrScheme>
      <a:clrScheme name="blue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A37226B-6170-0C4A-9E9A-0A525D5F8705}" vid="{B509BCE9-FCA6-1446-AC13-B5B6DEF826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cis5710-slide-template</Template>
  <TotalTime>36307</TotalTime>
  <Pages>47</Pages>
  <Words>6833</Words>
  <Application>Microsoft Macintosh PowerPoint</Application>
  <PresentationFormat>Letter Paper (8.5x11 in)</PresentationFormat>
  <Paragraphs>3262</Paragraphs>
  <Slides>93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4" baseType="lpstr">
      <vt:lpstr>ＭＳ Ｐゴシック</vt:lpstr>
      <vt:lpstr>Arial</vt:lpstr>
      <vt:lpstr>Consolas</vt:lpstr>
      <vt:lpstr>Courier New</vt:lpstr>
      <vt:lpstr>Helvetica Neue</vt:lpstr>
      <vt:lpstr>Helvetica Neue Light</vt:lpstr>
      <vt:lpstr>Symbol</vt:lpstr>
      <vt:lpstr>System Font Regular</vt:lpstr>
      <vt:lpstr>Tahoma</vt:lpstr>
      <vt:lpstr>Wingdings</vt:lpstr>
      <vt:lpstr>cis5710</vt:lpstr>
      <vt:lpstr>Pipelining</vt:lpstr>
      <vt:lpstr>This Unit: Pipelining</vt:lpstr>
      <vt:lpstr>Readings</vt:lpstr>
      <vt:lpstr>PowerPoint Presentation</vt:lpstr>
      <vt:lpstr>PowerPoint Presentation</vt:lpstr>
      <vt:lpstr>PowerPoint Presentation</vt:lpstr>
      <vt:lpstr>How can we do laundry faster?</vt:lpstr>
      <vt:lpstr>PowerPoint Presentation</vt:lpstr>
      <vt:lpstr>Processor Performance</vt:lpstr>
      <vt:lpstr>Processor Performance Equation</vt:lpstr>
      <vt:lpstr>Improving Clock Frequency</vt:lpstr>
      <vt:lpstr>Single-Cycle Datapath</vt:lpstr>
      <vt:lpstr>Latency versus Throughput</vt:lpstr>
      <vt:lpstr>Multi-cycle Datapath</vt:lpstr>
      <vt:lpstr>PowerPoint Presentation</vt:lpstr>
      <vt:lpstr>Single-cycle datapath bottleneck</vt:lpstr>
      <vt:lpstr>How to improve divider speed?</vt:lpstr>
      <vt:lpstr>Pipelined division</vt:lpstr>
      <vt:lpstr>Pipeline diagrams</vt:lpstr>
      <vt:lpstr>Data dependences</vt:lpstr>
      <vt:lpstr>Multi-cycle datapath</vt:lpstr>
      <vt:lpstr>Pipelined Datapath</vt:lpstr>
      <vt:lpstr>Pipelining</vt:lpstr>
      <vt:lpstr>5 Stage Pipeline: Inter-Insn Parallelism</vt:lpstr>
      <vt:lpstr>5 Stage Pipelined Datapath</vt:lpstr>
      <vt:lpstr>Pipeline Terminology</vt:lpstr>
      <vt:lpstr>Pipeline Example: Cycle 1</vt:lpstr>
      <vt:lpstr>Pipeline Example: Cycle 2</vt:lpstr>
      <vt:lpstr>Pipeline Example: Cycle 3</vt:lpstr>
      <vt:lpstr>Pipeline Example: Cycle 4</vt:lpstr>
      <vt:lpstr>Pipeline Example: Cycle 5</vt:lpstr>
      <vt:lpstr>Pipeline Example: Cycle 6</vt:lpstr>
      <vt:lpstr>Pipeline Example: Cycle 7</vt:lpstr>
      <vt:lpstr>Pipeline Diagram</vt:lpstr>
      <vt:lpstr>Example Pipeline Perf. Calculation</vt:lpstr>
      <vt:lpstr>Why Is Pipeline Clock Period …  </vt:lpstr>
      <vt:lpstr>Why Is Pipeline CPI &gt; 1?</vt:lpstr>
      <vt:lpstr>Data Dependences, Pipeline Hazards, and Bypassing</vt:lpstr>
      <vt:lpstr>Dependencies and Hazards</vt:lpstr>
      <vt:lpstr>Data Hazards</vt:lpstr>
      <vt:lpstr>Dependent Operations</vt:lpstr>
      <vt:lpstr>Data Hazards</vt:lpstr>
      <vt:lpstr>Fixing Register Data Hazards</vt:lpstr>
      <vt:lpstr>Software Interlock Example</vt:lpstr>
      <vt:lpstr>Software Interlock Performance</vt:lpstr>
      <vt:lpstr>Hardware Interlocks</vt:lpstr>
      <vt:lpstr>Detecting Data Hazards</vt:lpstr>
      <vt:lpstr>Fixing Data Hazards</vt:lpstr>
      <vt:lpstr>Hardware Interlock Example: cycle 1</vt:lpstr>
      <vt:lpstr>Hardware Interlock Example: cycle 2</vt:lpstr>
      <vt:lpstr>Hardware Interlock Example: cycle 3</vt:lpstr>
      <vt:lpstr>Pipeline Control Terminology</vt:lpstr>
      <vt:lpstr>Hardware Interlock Performance</vt:lpstr>
      <vt:lpstr>Observation!</vt:lpstr>
      <vt:lpstr>Bypassing</vt:lpstr>
      <vt:lpstr>Bypassing invariants</vt:lpstr>
      <vt:lpstr>WX Bypassing</vt:lpstr>
      <vt:lpstr>ALUinB Bypassing</vt:lpstr>
      <vt:lpstr>Bypass Logic</vt:lpstr>
      <vt:lpstr>PowerPoint Presentation</vt:lpstr>
      <vt:lpstr>PowerPoint Presentation</vt:lpstr>
      <vt:lpstr>Bypass and Stall Logic</vt:lpstr>
      <vt:lpstr>Have We Prevented All Data Hazards?</vt:lpstr>
      <vt:lpstr>Stalling on load-to-use dependences</vt:lpstr>
      <vt:lpstr>Stalling on load-to-use dependences</vt:lpstr>
      <vt:lpstr>Stalling on load-to-use dependences</vt:lpstr>
      <vt:lpstr>Stalling on load-to-use dependences</vt:lpstr>
      <vt:lpstr>Load-to-store-data dependences</vt:lpstr>
      <vt:lpstr>WM Bypassing</vt:lpstr>
      <vt:lpstr>Pipeline Diagrams with Bypassing</vt:lpstr>
      <vt:lpstr>PowerPoint Presentation</vt:lpstr>
      <vt:lpstr>PowerPoint Presentation</vt:lpstr>
      <vt:lpstr>Reducing Load-Use Stall Frequency </vt:lpstr>
      <vt:lpstr>Dependencies Through Memory</vt:lpstr>
      <vt:lpstr>Pipelining in SystemVerilog</vt:lpstr>
      <vt:lpstr>Multi-Cycle Operations</vt:lpstr>
      <vt:lpstr>Why Does Every Insn Take 5 Cycles?</vt:lpstr>
      <vt:lpstr>Structural Hazards</vt:lpstr>
      <vt:lpstr>Pipelining and Multi-Cycle Operations</vt:lpstr>
      <vt:lpstr>A Pipelined Divider</vt:lpstr>
      <vt:lpstr>Pipeline Diagram with Divider</vt:lpstr>
      <vt:lpstr>What about Stall Logic?</vt:lpstr>
      <vt:lpstr> What about Stall Logic?</vt:lpstr>
      <vt:lpstr>Divider Write Port Structural Hazard</vt:lpstr>
      <vt:lpstr> Preventing Structural Hazard</vt:lpstr>
      <vt:lpstr>More Divider Nasties</vt:lpstr>
      <vt:lpstr> Preventing Mis-Ordered Reg. Write</vt:lpstr>
      <vt:lpstr>Corrected Pipeline Diagram</vt:lpstr>
      <vt:lpstr>Pipelined Functional Units</vt:lpstr>
      <vt:lpstr>Pipeline Depth</vt:lpstr>
      <vt:lpstr>Pipelining: Clock Frequency vs. IPC</vt:lpstr>
      <vt:lpstr>Pipeline Depth</vt:lpstr>
      <vt:lpstr>Summary</vt:lpstr>
    </vt:vector>
  </TitlesOfParts>
  <Manager/>
  <Company>뿿쵐/䆔뿿_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371 Computer Organization and Design</dc:title>
  <dc:subject/>
  <dc:creator>Amir Roth</dc:creator>
  <cp:keywords/>
  <dc:description/>
  <cp:lastModifiedBy>Devietti, Joseph L</cp:lastModifiedBy>
  <cp:revision>686</cp:revision>
  <cp:lastPrinted>2021-02-21T03:48:57Z</cp:lastPrinted>
  <dcterms:created xsi:type="dcterms:W3CDTF">2013-01-31T05:58:35Z</dcterms:created>
  <dcterms:modified xsi:type="dcterms:W3CDTF">2025-02-10T05:02:33Z</dcterms:modified>
  <cp:category/>
</cp:coreProperties>
</file>