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Default Extension="rels" ContentType="application/vnd.openxmlformats-package.relationships+xml"/>
  <Override PartName="/ppt/slides/slide5.xml" ContentType="application/vnd.openxmlformats-officedocument.presentationml.slide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85" r:id="rId4"/>
    <p:sldId id="289" r:id="rId5"/>
    <p:sldId id="288" r:id="rId6"/>
    <p:sldId id="287" r:id="rId7"/>
    <p:sldId id="290" r:id="rId8"/>
    <p:sldId id="286" r:id="rId9"/>
    <p:sldId id="261" r:id="rId10"/>
    <p:sldId id="262" r:id="rId11"/>
    <p:sldId id="259" r:id="rId12"/>
    <p:sldId id="260" r:id="rId13"/>
    <p:sldId id="263" r:id="rId14"/>
    <p:sldId id="264" r:id="rId15"/>
    <p:sldId id="265" r:id="rId16"/>
    <p:sldId id="266" r:id="rId17"/>
    <p:sldId id="267" r:id="rId18"/>
    <p:sldId id="271" r:id="rId19"/>
    <p:sldId id="269" r:id="rId20"/>
    <p:sldId id="270" r:id="rId21"/>
    <p:sldId id="272" r:id="rId22"/>
    <p:sldId id="273" r:id="rId23"/>
    <p:sldId id="274" r:id="rId24"/>
    <p:sldId id="275" r:id="rId25"/>
    <p:sldId id="276" r:id="rId26"/>
    <p:sldId id="277" r:id="rId27"/>
    <p:sldId id="279" r:id="rId28"/>
    <p:sldId id="284" r:id="rId29"/>
    <p:sldId id="278" r:id="rId30"/>
    <p:sldId id="280" r:id="rId31"/>
    <p:sldId id="282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34587" autoAdjust="0"/>
    <p:restoredTop sz="94609" autoAdjust="0"/>
  </p:normalViewPr>
  <p:slideViewPr>
    <p:cSldViewPr>
      <p:cViewPr varScale="1">
        <p:scale>
          <a:sx n="91" d="100"/>
          <a:sy n="91" d="100"/>
        </p:scale>
        <p:origin x="-120" y="-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DE3DE-427C-4EB8-AA98-92C5C651D8AA}" type="datetimeFigureOut">
              <a:rPr lang="en-US" smtClean="0"/>
              <a:pPr/>
              <a:t>11/28/11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CIS 110 (11fa) - University of Pennsylvania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B4E80-EA9B-4AA3-AA98-25BF893DC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5B874-A39D-4DBE-8A52-3661DA5D32CA}" type="datetimeFigureOut">
              <a:rPr lang="en-US" smtClean="0"/>
              <a:pPr/>
              <a:t>11/28/11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CIS 110 (11fa) - University of Pennsylvania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3C901-4CBD-4A6F-92EE-47B32723C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CIS 110: Introduction to Computer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Lecture &lt;#&gt;</a:t>
            </a:r>
          </a:p>
          <a:p>
            <a:r>
              <a:rPr lang="en-US" dirty="0" smtClean="0"/>
              <a:t>&lt;Title&gt;</a:t>
            </a:r>
          </a:p>
          <a:p>
            <a:r>
              <a:rPr lang="en-US" dirty="0" smtClean="0"/>
              <a:t>(</a:t>
            </a:r>
            <a:r>
              <a:rPr lang="en-US" dirty="0" smtClean="0">
                <a:latin typeface="+mn-lt"/>
                <a:cs typeface="Calibri"/>
              </a:rPr>
              <a:t>§ &lt;Readings&gt;)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1F3B-4105-B64A-9387-120BB7B3048B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None/>
              <a:defRPr sz="1800" baseline="0">
                <a:latin typeface="Consolas" pitchFamily="49" charset="0"/>
                <a:cs typeface="Consolas" pitchFamily="49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A0D6-62D3-486B-B3AE-369F2CDD2D32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CIS 110 (11fa) - University of Pennsylvania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8229599" cy="48005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443D-290C-D843-9735-D21508F89D40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457200" y="5410200"/>
            <a:ext cx="8229600" cy="838199"/>
          </a:xfrm>
        </p:spPr>
        <p:txBody>
          <a:bodyPr anchor="ctr">
            <a:normAutofit/>
          </a:bodyPr>
          <a:lstStyle>
            <a:lvl1pPr marL="0" indent="0" algn="r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3F33-2307-4CAC-B0D8-E7A9BBDD133A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CIS 110 (11fa) - University of Pennsylvania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1D58F-B414-42D1-A548-AD414A599B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CIS 110: Introduction to Computer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22 and 23</a:t>
            </a:r>
          </a:p>
          <a:p>
            <a:r>
              <a:rPr lang="en-US" dirty="0" smtClean="0"/>
              <a:t>Objects, objects, objects</a:t>
            </a:r>
          </a:p>
          <a:p>
            <a:r>
              <a:rPr lang="en-US" dirty="0" smtClean="0"/>
              <a:t>(</a:t>
            </a:r>
            <a:r>
              <a:rPr lang="en-US" dirty="0" smtClean="0">
                <a:cs typeface="Calibri"/>
              </a:rPr>
              <a:t>§ 8.1-8.4)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1F3B-4105-B64A-9387-120BB7B3048B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Object-oriented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Reasoning about programs as a set of </a:t>
            </a:r>
            <a:r>
              <a:rPr lang="en-US" sz="4000" u="sng" dirty="0" smtClean="0"/>
              <a:t>interacting objects rather than actions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what is an object?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object is an entity with </a:t>
            </a:r>
            <a:r>
              <a:rPr lang="en-US" i="1" dirty="0" smtClean="0"/>
              <a:t>state</a:t>
            </a:r>
            <a:r>
              <a:rPr lang="en-US" dirty="0" smtClean="0"/>
              <a:t> and </a:t>
            </a:r>
            <a:r>
              <a:rPr lang="en-US" i="1" dirty="0" smtClean="0"/>
              <a:t>behavior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State = values or internal data</a:t>
            </a:r>
          </a:p>
          <a:p>
            <a:pPr lvl="1"/>
            <a:r>
              <a:rPr lang="en-US" dirty="0" smtClean="0"/>
              <a:t>Behavior = actions or methods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Example: the Scanner object</a:t>
            </a:r>
          </a:p>
          <a:p>
            <a:pPr lvl="1"/>
            <a:r>
              <a:rPr lang="en-US" dirty="0" smtClean="0"/>
              <a:t>State = position in text</a:t>
            </a:r>
          </a:p>
          <a:p>
            <a:pPr lvl="1"/>
            <a:r>
              <a:rPr lang="en-US" dirty="0" smtClean="0"/>
              <a:t>Behavior = </a:t>
            </a:r>
            <a:r>
              <a:rPr lang="en-US" dirty="0" err="1" smtClean="0"/>
              <a:t>nextX</a:t>
            </a:r>
            <a:r>
              <a:rPr lang="en-US" dirty="0" smtClean="0"/>
              <a:t>(), </a:t>
            </a:r>
            <a:r>
              <a:rPr lang="en-US" dirty="0" err="1" smtClean="0"/>
              <a:t>hasNextX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37338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Consolas" pitchFamily="49" charset="0"/>
                <a:cs typeface="Consolas" pitchFamily="49" charset="0"/>
              </a:rPr>
              <a:t>Scanner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8" name="Picture 2" descr="http://grza.net/GIS/Animals/Cats%20Kittens/Cat%20Sink%20Drin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324600" y="4114800"/>
            <a:ext cx="2286000" cy="1712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Classes are </a:t>
            </a:r>
            <a:r>
              <a:rPr lang="en-US" i="1" dirty="0" smtClean="0"/>
              <a:t>programs</a:t>
            </a:r>
            <a:r>
              <a:rPr lang="en-US" dirty="0" smtClean="0"/>
              <a:t>, i.e., containers for methods.</a:t>
            </a:r>
          </a:p>
          <a:p>
            <a:r>
              <a:rPr lang="en-US" dirty="0" smtClean="0"/>
              <a:t>Classes are also </a:t>
            </a:r>
            <a:r>
              <a:rPr lang="en-US" i="1" dirty="0" smtClean="0"/>
              <a:t>blueprints for objects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074" name="Picture 2" descr="http://images2.wikia.nocookie.net/__cb20090224141147/starwars/images/3/3f/Deathstar_blue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962400"/>
            <a:ext cx="2362200" cy="2362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10200" y="3505200"/>
            <a:ext cx="3124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Scanner object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9" name="Picture 2" descr="http://grza.net/GIS/Animals/Cats%20Kittens/Cat%20Sink%20Drin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410200" y="3962400"/>
            <a:ext cx="3153367" cy="2362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" y="3505200"/>
            <a:ext cx="2438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Scanner class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971800" y="4876800"/>
            <a:ext cx="23622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71800" y="43434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nsolas" pitchFamily="49" charset="0"/>
                <a:cs typeface="Consolas" pitchFamily="49" charset="0"/>
              </a:rPr>
              <a:t>new Scanner(…)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162800" y="4953000"/>
            <a:ext cx="1447800" cy="1524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the Point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In package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java.awt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Represents a coordinate pair in 2D-space.</a:t>
            </a:r>
          </a:p>
          <a:p>
            <a:pPr lvl="1"/>
            <a:r>
              <a:rPr lang="en-US" dirty="0" smtClean="0"/>
              <a:t>State = (x, y) coordinates</a:t>
            </a:r>
          </a:p>
          <a:p>
            <a:pPr lvl="1"/>
            <a:r>
              <a:rPr lang="en-US" dirty="0" smtClean="0"/>
              <a:t>Behavior = translate or shift coordinates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343400"/>
            <a:ext cx="58674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Point p = </a:t>
            </a:r>
            <a:r>
              <a:rPr lang="en-US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Point(3, 5);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i="1" dirty="0" smtClean="0">
                <a:solidFill>
                  <a:srgbClr val="2A00FF"/>
                </a:solidFill>
                <a:latin typeface="Consolas"/>
              </a:rPr>
              <a:t>"y-coordinate = "</a:t>
            </a:r>
            <a:r>
              <a:rPr lang="en-US" i="1" dirty="0" smtClean="0">
                <a:solidFill>
                  <a:srgbClr val="000000"/>
                </a:solidFill>
                <a:latin typeface="Consolas"/>
              </a:rPr>
              <a:t> + </a:t>
            </a:r>
            <a:r>
              <a:rPr lang="en-US" i="1" dirty="0" err="1" smtClean="0">
                <a:solidFill>
                  <a:srgbClr val="000000"/>
                </a:solidFill>
                <a:latin typeface="Consolas"/>
              </a:rPr>
              <a:t>p.</a:t>
            </a:r>
            <a:r>
              <a:rPr lang="en-US" i="1" dirty="0" err="1" smtClean="0">
                <a:solidFill>
                  <a:srgbClr val="0000C0"/>
                </a:solidFill>
                <a:latin typeface="Consolas"/>
              </a:rPr>
              <a:t>y</a:t>
            </a:r>
            <a:r>
              <a:rPr lang="en-US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p.translate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(1, 1);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i="1" dirty="0" smtClean="0">
                <a:solidFill>
                  <a:srgbClr val="000000"/>
                </a:solidFill>
                <a:latin typeface="Consolas"/>
              </a:rPr>
              <a:t>(p);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62800" y="39624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29400" y="3962400"/>
            <a:ext cx="5334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p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72400" y="50292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72400" y="54864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239000" y="5029200"/>
            <a:ext cx="5334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x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39000" y="5486400"/>
            <a:ext cx="5334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y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9000" y="6019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&lt;Methods&gt;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19" name="Straight Arrow Connector 18"/>
          <p:cNvCxnSpPr>
            <a:endCxn id="16" idx="0"/>
          </p:cNvCxnSpPr>
          <p:nvPr/>
        </p:nvCxnSpPr>
        <p:spPr>
          <a:xfrm>
            <a:off x="7391400" y="4191000"/>
            <a:ext cx="495300" cy="76200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declaring state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505200"/>
            <a:ext cx="82296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400" b="1" dirty="0" smtClean="0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</a:rPr>
              <a:t> Point {</a:t>
            </a:r>
          </a:p>
          <a:p>
            <a:r>
              <a:rPr lang="en-US" sz="2400" b="1" dirty="0" smtClean="0">
                <a:solidFill>
                  <a:srgbClr val="7F0055"/>
                </a:solidFill>
                <a:latin typeface="Consolas"/>
              </a:rPr>
              <a:t>  public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4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400" b="1" dirty="0" smtClean="0">
                <a:solidFill>
                  <a:srgbClr val="0000C0"/>
                </a:solidFill>
                <a:latin typeface="Consolas"/>
              </a:rPr>
              <a:t>x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2400" b="1" dirty="0" smtClean="0">
                <a:solidFill>
                  <a:srgbClr val="7F0055"/>
                </a:solidFill>
                <a:latin typeface="Consolas"/>
              </a:rPr>
              <a:t>  public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4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400" b="1" dirty="0" smtClean="0">
                <a:solidFill>
                  <a:srgbClr val="0000C0"/>
                </a:solidFill>
                <a:latin typeface="Consolas"/>
              </a:rPr>
              <a:t>y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2400" dirty="0" smtClean="0">
                <a:solidFill>
                  <a:srgbClr val="3F7F5F"/>
                </a:solidFill>
                <a:latin typeface="Consolas"/>
              </a:rPr>
              <a:t>  // ... methods go here ...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/>
              </a:rPr>
              <a:t>}</a:t>
            </a:r>
            <a:endParaRPr lang="en-US" sz="2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State = (x, y) coordinates</a:t>
            </a:r>
          </a:p>
          <a:p>
            <a:pPr lvl="1"/>
            <a:r>
              <a:rPr lang="en-US" dirty="0" smtClean="0"/>
              <a:t>Declared as instance variables or </a:t>
            </a:r>
            <a:r>
              <a:rPr lang="en-US" i="1" dirty="0" smtClean="0"/>
              <a:t>fields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declaring behavior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200400"/>
            <a:ext cx="8229600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400" b="1" dirty="0" smtClean="0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</a:rPr>
              <a:t> Point {</a:t>
            </a:r>
            <a:endParaRPr lang="en-US" sz="2400" dirty="0" smtClean="0">
              <a:latin typeface="Consolas"/>
            </a:endParaRPr>
          </a:p>
          <a:p>
            <a:r>
              <a:rPr lang="en-US" sz="2400" dirty="0" smtClean="0">
                <a:solidFill>
                  <a:srgbClr val="3F7F5F"/>
                </a:solidFill>
                <a:latin typeface="Consolas"/>
              </a:rPr>
              <a:t>  // ... fields goes here ...</a:t>
            </a:r>
            <a:endParaRPr lang="en-US" sz="2400" dirty="0" smtClean="0">
              <a:latin typeface="Consolas"/>
            </a:endParaRPr>
          </a:p>
          <a:p>
            <a:r>
              <a:rPr lang="en-US" sz="2400" b="1" dirty="0" smtClean="0">
                <a:solidFill>
                  <a:srgbClr val="7F0055"/>
                </a:solidFill>
                <a:latin typeface="Consolas"/>
              </a:rPr>
              <a:t>  public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400" b="1" dirty="0" smtClean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</a:rPr>
              <a:t> translate(</a:t>
            </a:r>
            <a:r>
              <a:rPr lang="en-US" sz="24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onsolas"/>
              </a:rPr>
              <a:t>dx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24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onsolas"/>
              </a:rPr>
              <a:t>dy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2400" dirty="0" smtClean="0">
                <a:solidFill>
                  <a:srgbClr val="0000C0"/>
                </a:solidFill>
                <a:latin typeface="Consolas"/>
              </a:rPr>
              <a:t>    x</a:t>
            </a:r>
            <a:r>
              <a:rPr lang="en-US" sz="2400" dirty="0" smtClean="0">
                <a:solidFill>
                  <a:srgbClr val="000000"/>
                </a:solidFill>
                <a:latin typeface="Consolas"/>
              </a:rPr>
              <a:t> += </a:t>
            </a:r>
            <a:r>
              <a:rPr lang="en-US" sz="2400" dirty="0" err="1" smtClean="0">
                <a:solidFill>
                  <a:srgbClr val="000000"/>
                </a:solidFill>
                <a:latin typeface="Consolas"/>
              </a:rPr>
              <a:t>dx</a:t>
            </a:r>
            <a:r>
              <a:rPr lang="en-US" sz="2400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2400" dirty="0" smtClean="0">
                <a:solidFill>
                  <a:srgbClr val="0000C0"/>
                </a:solidFill>
                <a:latin typeface="Consolas"/>
              </a:rPr>
              <a:t>    y</a:t>
            </a:r>
            <a:r>
              <a:rPr lang="en-US" sz="2400" dirty="0" smtClean="0">
                <a:solidFill>
                  <a:srgbClr val="000000"/>
                </a:solidFill>
                <a:latin typeface="Consolas"/>
              </a:rPr>
              <a:t> += </a:t>
            </a:r>
            <a:r>
              <a:rPr lang="en-US" sz="2400" dirty="0" err="1" smtClean="0">
                <a:solidFill>
                  <a:srgbClr val="000000"/>
                </a:solidFill>
                <a:latin typeface="Consolas"/>
              </a:rPr>
              <a:t>dy</a:t>
            </a:r>
            <a:r>
              <a:rPr lang="en-US" sz="2400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/>
              </a:rPr>
              <a:t>  }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/>
              </a:rPr>
              <a:t>}</a:t>
            </a:r>
            <a:endParaRPr lang="en-US" sz="2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Behavior = translate or shift coordinates</a:t>
            </a:r>
          </a:p>
          <a:p>
            <a:pPr lvl="1"/>
            <a:r>
              <a:rPr lang="en-US" dirty="0" smtClean="0"/>
              <a:t>Declared as </a:t>
            </a:r>
            <a:r>
              <a:rPr lang="en-US" i="1" dirty="0" smtClean="0"/>
              <a:t>instance methods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declaring constructors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429000"/>
            <a:ext cx="8229600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400" b="1" dirty="0" smtClean="0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</a:rPr>
              <a:t> Point {</a:t>
            </a:r>
            <a:endParaRPr lang="en-US" sz="2400" dirty="0" smtClean="0">
              <a:latin typeface="Consolas"/>
            </a:endParaRPr>
          </a:p>
          <a:p>
            <a:r>
              <a:rPr lang="en-US" sz="2400" dirty="0" smtClean="0">
                <a:solidFill>
                  <a:srgbClr val="3F7F5F"/>
                </a:solidFill>
                <a:latin typeface="Consolas"/>
              </a:rPr>
              <a:t>  // ... everything else goes here ...</a:t>
            </a:r>
            <a:endParaRPr lang="en-US" sz="2400" dirty="0" smtClean="0">
              <a:latin typeface="Consolas"/>
            </a:endParaRPr>
          </a:p>
          <a:p>
            <a:r>
              <a:rPr lang="en-US" sz="2400" b="1" dirty="0" smtClean="0">
                <a:solidFill>
                  <a:srgbClr val="7F0055"/>
                </a:solidFill>
                <a:latin typeface="Consolas"/>
              </a:rPr>
              <a:t>  public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</a:rPr>
              <a:t> Point(</a:t>
            </a:r>
            <a:r>
              <a:rPr lang="en-US" sz="24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onsolas"/>
              </a:rPr>
              <a:t>initialX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24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onsolas"/>
              </a:rPr>
              <a:t>initialY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2400" dirty="0" smtClean="0">
                <a:solidFill>
                  <a:srgbClr val="0000C0"/>
                </a:solidFill>
                <a:latin typeface="Consolas"/>
              </a:rPr>
              <a:t>    x</a:t>
            </a:r>
            <a:r>
              <a:rPr lang="en-US" sz="2400" dirty="0" smtClean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400" dirty="0" err="1" smtClean="0">
                <a:solidFill>
                  <a:srgbClr val="000000"/>
                </a:solidFill>
                <a:latin typeface="Consolas"/>
              </a:rPr>
              <a:t>initialX</a:t>
            </a:r>
            <a:r>
              <a:rPr lang="en-US" sz="2400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2400" dirty="0" smtClean="0">
                <a:solidFill>
                  <a:srgbClr val="0000C0"/>
                </a:solidFill>
                <a:latin typeface="Consolas"/>
              </a:rPr>
              <a:t>    y</a:t>
            </a:r>
            <a:r>
              <a:rPr lang="en-US" sz="2400" dirty="0" smtClean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400" dirty="0" err="1" smtClean="0">
                <a:solidFill>
                  <a:srgbClr val="000000"/>
                </a:solidFill>
                <a:latin typeface="Consolas"/>
              </a:rPr>
              <a:t>initialY</a:t>
            </a:r>
            <a:r>
              <a:rPr lang="en-US" sz="2400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/>
              </a:rPr>
              <a:t>  }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/>
              </a:rPr>
              <a:t>}</a:t>
            </a:r>
            <a:endParaRPr lang="en-US" sz="2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Constructors allow us to make new Point objects from a class.</a:t>
            </a:r>
          </a:p>
          <a:p>
            <a:pPr lvl="1"/>
            <a:r>
              <a:rPr lang="en-US" dirty="0" smtClean="0"/>
              <a:t>Constructors are </a:t>
            </a:r>
            <a:r>
              <a:rPr lang="en-US" i="1" dirty="0" smtClean="0"/>
              <a:t>special methods</a:t>
            </a:r>
            <a:r>
              <a:rPr lang="en-US" dirty="0" smtClean="0"/>
              <a:t> that are only invoked when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new</a:t>
            </a:r>
            <a:r>
              <a:rPr lang="en-US" dirty="0" smtClean="0"/>
              <a:t> is used.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constructors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2819400"/>
            <a:ext cx="3352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F0055"/>
                </a:solidFill>
                <a:highlight>
                  <a:srgbClr val="E8F2FE"/>
                </a:highlight>
                <a:latin typeface="Consolas"/>
              </a:rPr>
              <a:t>public</a:t>
            </a:r>
            <a:r>
              <a:rPr lang="en-US" sz="2400" b="1" dirty="0" smtClean="0">
                <a:solidFill>
                  <a:srgbClr val="000000"/>
                </a:solidFill>
                <a:highlight>
                  <a:srgbClr val="E8F2FE"/>
                </a:highlight>
                <a:latin typeface="Consolas"/>
              </a:rPr>
              <a:t> Point() { }</a:t>
            </a:r>
            <a:endParaRPr lang="en-US" sz="2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If we don't provide a constructor, Java inserts a default constructor automatically.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36576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However, since Point has a constructor, the default constructor is not inserted!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5105400"/>
            <a:ext cx="56388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highlight>
                  <a:srgbClr val="E8F2FE"/>
                </a:highlight>
                <a:latin typeface="Consolas"/>
              </a:rPr>
              <a:t>Point p = </a:t>
            </a:r>
            <a:r>
              <a:rPr lang="en-US" b="1" dirty="0" smtClean="0">
                <a:solidFill>
                  <a:srgbClr val="7F0055"/>
                </a:solidFill>
                <a:highlight>
                  <a:srgbClr val="E8F2FE"/>
                </a:highlight>
                <a:latin typeface="Consolas"/>
              </a:rPr>
              <a:t>new</a:t>
            </a:r>
            <a:r>
              <a:rPr lang="en-US" b="1" dirty="0" smtClean="0">
                <a:solidFill>
                  <a:srgbClr val="000000"/>
                </a:solidFill>
                <a:highlight>
                  <a:srgbClr val="E8F2FE"/>
                </a:highlight>
                <a:latin typeface="Consolas"/>
              </a:rPr>
              <a:t> Point();  </a:t>
            </a:r>
            <a:r>
              <a:rPr lang="en-US" b="1" dirty="0" smtClean="0">
                <a:solidFill>
                  <a:srgbClr val="3F7F5F"/>
                </a:solidFill>
                <a:highlight>
                  <a:srgbClr val="E8F2FE"/>
                </a:highlight>
                <a:latin typeface="Consolas"/>
              </a:rPr>
              <a:t>// fails to compile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constructors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838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We can have multiple constructors to allow clients to create Points in different ways.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2438400"/>
            <a:ext cx="8229600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Point {</a:t>
            </a:r>
            <a:endParaRPr lang="en-US" dirty="0" smtClean="0">
              <a:latin typeface="Consolas"/>
            </a:endParaRPr>
          </a:p>
          <a:p>
            <a:r>
              <a:rPr lang="en-US" dirty="0" smtClean="0">
                <a:solidFill>
                  <a:srgbClr val="3F7F5F"/>
                </a:solidFill>
                <a:latin typeface="Consolas"/>
              </a:rPr>
              <a:t>  // ... everything else goes here ...</a:t>
            </a:r>
          </a:p>
          <a:p>
            <a:r>
              <a:rPr lang="en-US" dirty="0" smtClean="0">
                <a:solidFill>
                  <a:srgbClr val="3F7F5F"/>
                </a:solidFill>
                <a:latin typeface="Consolas"/>
              </a:rPr>
              <a:t>  // Instantiate with, e.g., new Point(3, 5)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Point(</a:t>
            </a:r>
            <a:r>
              <a:rPr lang="en-US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nsolas"/>
              </a:rPr>
              <a:t>initialX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nsolas"/>
              </a:rPr>
              <a:t>initialY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en-US" b="1" dirty="0" err="1" smtClean="0">
                <a:solidFill>
                  <a:srgbClr val="0000C0"/>
                </a:solidFill>
                <a:latin typeface="Consolas"/>
              </a:rPr>
              <a:t>x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b="1" dirty="0" err="1" smtClean="0">
                <a:solidFill>
                  <a:srgbClr val="000000"/>
                </a:solidFill>
                <a:latin typeface="Consolas"/>
              </a:rPr>
              <a:t>initialX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en-US" b="1" dirty="0" err="1" smtClean="0">
                <a:solidFill>
                  <a:srgbClr val="0000C0"/>
                </a:solidFill>
                <a:latin typeface="Consolas"/>
              </a:rPr>
              <a:t>y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b="1" dirty="0" err="1" smtClean="0">
                <a:solidFill>
                  <a:srgbClr val="000000"/>
                </a:solidFill>
                <a:latin typeface="Consolas"/>
              </a:rPr>
              <a:t>initialY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}</a:t>
            </a:r>
          </a:p>
          <a:p>
            <a:endParaRPr lang="en-US" dirty="0" smtClean="0">
              <a:latin typeface="Consolas"/>
            </a:endParaRPr>
          </a:p>
          <a:p>
            <a:r>
              <a:rPr lang="en-US" dirty="0" smtClean="0">
                <a:solidFill>
                  <a:srgbClr val="3F7F5F"/>
                </a:solidFill>
                <a:latin typeface="Consolas"/>
              </a:rPr>
              <a:t>  // Instantiate with, e.g., new Point()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Point() {</a:t>
            </a:r>
          </a:p>
          <a:p>
            <a:r>
              <a:rPr lang="en-US" dirty="0" smtClean="0">
                <a:solidFill>
                  <a:srgbClr val="0000C0"/>
                </a:solidFill>
                <a:latin typeface="Consolas"/>
              </a:rPr>
              <a:t>    x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= 0;</a:t>
            </a:r>
          </a:p>
          <a:p>
            <a:r>
              <a:rPr lang="en-US" dirty="0" smtClean="0">
                <a:solidFill>
                  <a:srgbClr val="0000C0"/>
                </a:solidFill>
                <a:latin typeface="Consolas"/>
              </a:rPr>
              <a:t>    y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= 0;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}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}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Revisited: accessing members of objects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To access a member (field or instance method) of an object, we use </a:t>
            </a:r>
            <a:r>
              <a:rPr lang="en-US" i="1" dirty="0" smtClean="0"/>
              <a:t>dot notation</a:t>
            </a:r>
            <a:r>
              <a:rPr lang="en-US" dirty="0" smtClean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2971800"/>
            <a:ext cx="82296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onsolas"/>
              </a:rPr>
              <a:t>Point p1 = </a:t>
            </a:r>
            <a:r>
              <a:rPr lang="en-US" sz="2400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</a:rPr>
              <a:t> Point(3, 5);</a:t>
            </a:r>
            <a:endParaRPr lang="en-US" sz="2400" dirty="0" smtClean="0">
              <a:latin typeface="Consolas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onsolas"/>
              </a:rPr>
              <a:t>Point p2 = </a:t>
            </a:r>
            <a:r>
              <a:rPr lang="en-US" sz="2400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</a:rPr>
              <a:t> Point(0, 0);</a:t>
            </a:r>
          </a:p>
          <a:p>
            <a:r>
              <a:rPr lang="en-US" sz="24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24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24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24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400" i="1" dirty="0" smtClean="0">
                <a:solidFill>
                  <a:srgbClr val="2A00FF"/>
                </a:solidFill>
                <a:latin typeface="Consolas"/>
              </a:rPr>
              <a:t>"y-coordinate = "</a:t>
            </a:r>
            <a:r>
              <a:rPr lang="en-US" sz="2400" i="1" dirty="0" smtClean="0">
                <a:solidFill>
                  <a:srgbClr val="000000"/>
                </a:solidFill>
                <a:latin typeface="Consolas"/>
              </a:rPr>
              <a:t> + p1.</a:t>
            </a:r>
            <a:r>
              <a:rPr lang="en-US" sz="2400" i="1" dirty="0" smtClean="0">
                <a:solidFill>
                  <a:srgbClr val="0000C0"/>
                </a:solidFill>
                <a:latin typeface="Consolas"/>
              </a:rPr>
              <a:t>y</a:t>
            </a:r>
            <a:r>
              <a:rPr lang="en-US" sz="2400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/>
              </a:rPr>
              <a:t>p1.translate(1, 1);</a:t>
            </a:r>
            <a:endParaRPr lang="en-US" sz="24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495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We access/modify p1's members rather than p2's.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Object-oriented programming.</a:t>
            </a:r>
          </a:p>
          <a:p>
            <a:r>
              <a:rPr lang="en-US" dirty="0" smtClean="0"/>
              <a:t>What is an object?</a:t>
            </a:r>
          </a:p>
          <a:p>
            <a:r>
              <a:rPr lang="en-US" dirty="0" smtClean="0"/>
              <a:t>Classes as blueprints for objects.</a:t>
            </a:r>
          </a:p>
          <a:p>
            <a:r>
              <a:rPr lang="en-US" dirty="0" smtClean="0"/>
              <a:t>Encapsulation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implicit this parameter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7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reality, when we reference members of an object inside a class, we go through the special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this</a:t>
            </a:r>
            <a:r>
              <a:rPr lang="en-US" dirty="0" smtClean="0"/>
              <a:t> reference.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124200"/>
            <a:ext cx="5410200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Point p1 = </a:t>
            </a:r>
            <a:r>
              <a:rPr lang="en-US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Point(3, 5);</a:t>
            </a:r>
            <a:endParaRPr lang="en-US" dirty="0" smtClean="0">
              <a:latin typeface="Consola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Point p2 = </a:t>
            </a:r>
            <a:r>
              <a:rPr lang="en-US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Point(0, 0);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p1.translate(1, 1);</a:t>
            </a:r>
            <a:endParaRPr lang="en-US" b="1" dirty="0" smtClean="0">
              <a:solidFill>
                <a:srgbClr val="7F0055"/>
              </a:solidFill>
              <a:latin typeface="Consolas"/>
            </a:endParaRPr>
          </a:p>
          <a:p>
            <a:r>
              <a:rPr lang="en-US" dirty="0" smtClean="0">
                <a:solidFill>
                  <a:srgbClr val="3F7F5F"/>
                </a:solidFill>
                <a:latin typeface="Consolas"/>
              </a:rPr>
              <a:t>// ...</a:t>
            </a:r>
            <a:endParaRPr lang="en-US" b="1" dirty="0" smtClean="0">
              <a:solidFill>
                <a:srgbClr val="7F0055"/>
              </a:solidFill>
              <a:latin typeface="Consolas"/>
            </a:endParaRPr>
          </a:p>
          <a:p>
            <a:r>
              <a:rPr lang="en-US" b="1" dirty="0" smtClean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Point {</a:t>
            </a:r>
            <a:endParaRPr lang="en-US" dirty="0" smtClean="0">
              <a:latin typeface="Consolas"/>
            </a:endParaRPr>
          </a:p>
          <a:p>
            <a:r>
              <a:rPr lang="en-US" dirty="0" smtClean="0">
                <a:solidFill>
                  <a:srgbClr val="3F7F5F"/>
                </a:solidFill>
                <a:latin typeface="Consolas"/>
              </a:rPr>
              <a:t>  // ... everything else goes here ...</a:t>
            </a:r>
            <a:endParaRPr lang="en-US" dirty="0" smtClean="0">
              <a:latin typeface="Consolas"/>
            </a:endParaRPr>
          </a:p>
          <a:p>
            <a:r>
              <a:rPr lang="en-US" b="1" dirty="0" smtClean="0">
                <a:solidFill>
                  <a:srgbClr val="7F0055"/>
                </a:solidFill>
                <a:latin typeface="Consolas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translate(</a:t>
            </a:r>
            <a:r>
              <a:rPr lang="en-US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nsolas"/>
              </a:rPr>
              <a:t>dx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nsolas"/>
              </a:rPr>
              <a:t>dy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en-US" b="1" dirty="0" err="1" smtClean="0">
                <a:solidFill>
                  <a:srgbClr val="7F0055"/>
                </a:solidFill>
                <a:latin typeface="Consolas"/>
              </a:rPr>
              <a:t>this</a:t>
            </a:r>
            <a:r>
              <a:rPr lang="en-US" b="1" dirty="0" err="1" smtClean="0">
                <a:solidFill>
                  <a:srgbClr val="000000"/>
                </a:solidFill>
                <a:latin typeface="Consolas"/>
              </a:rPr>
              <a:t>.</a:t>
            </a:r>
            <a:r>
              <a:rPr lang="en-US" b="1" dirty="0" err="1" smtClean="0">
                <a:solidFill>
                  <a:srgbClr val="0000C0"/>
                </a:solidFill>
                <a:latin typeface="Consolas"/>
              </a:rPr>
              <a:t>x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+= </a:t>
            </a:r>
            <a:r>
              <a:rPr lang="en-US" b="1" dirty="0" err="1" smtClean="0">
                <a:solidFill>
                  <a:srgbClr val="000000"/>
                </a:solidFill>
                <a:latin typeface="Consolas"/>
              </a:rPr>
              <a:t>dx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en-US" b="1" dirty="0" err="1" smtClean="0">
                <a:solidFill>
                  <a:srgbClr val="7F0055"/>
                </a:solidFill>
                <a:latin typeface="Consolas"/>
              </a:rPr>
              <a:t>this</a:t>
            </a:r>
            <a:r>
              <a:rPr lang="en-US" b="1" dirty="0" err="1" smtClean="0">
                <a:solidFill>
                  <a:srgbClr val="000000"/>
                </a:solidFill>
                <a:latin typeface="Consolas"/>
              </a:rPr>
              <a:t>.</a:t>
            </a:r>
            <a:r>
              <a:rPr lang="en-US" b="1" dirty="0" err="1" smtClean="0">
                <a:solidFill>
                  <a:srgbClr val="0000C0"/>
                </a:solidFill>
                <a:latin typeface="Consolas"/>
              </a:rPr>
              <a:t>y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+= </a:t>
            </a:r>
            <a:r>
              <a:rPr lang="en-US" b="1" dirty="0" err="1" smtClean="0">
                <a:solidFill>
                  <a:srgbClr val="000000"/>
                </a:solidFill>
                <a:latin typeface="Consolas"/>
              </a:rPr>
              <a:t>dy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}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}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67400" y="3962400"/>
            <a:ext cx="1447800" cy="1524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00800" y="31242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67400" y="3124200"/>
            <a:ext cx="5334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p1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77000" y="41910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477000" y="46482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943600" y="4191000"/>
            <a:ext cx="5334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x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43600" y="4648200"/>
            <a:ext cx="5334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y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3600" y="5181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&lt;Methods&gt;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20" name="Straight Arrow Connector 19"/>
          <p:cNvCxnSpPr>
            <a:endCxn id="10" idx="0"/>
          </p:cNvCxnSpPr>
          <p:nvPr/>
        </p:nvCxnSpPr>
        <p:spPr>
          <a:xfrm flipH="1">
            <a:off x="6591300" y="3352800"/>
            <a:ext cx="114300" cy="60960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391400" y="3962400"/>
            <a:ext cx="1447800" cy="1524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001000" y="41910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8001000" y="46482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467600" y="4191000"/>
            <a:ext cx="5334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x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467600" y="4648200"/>
            <a:ext cx="5334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y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67600" y="5181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&lt;Methods&gt;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924800" y="31242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391400" y="3124200"/>
            <a:ext cx="5334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p2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32" name="Straight Arrow Connector 31"/>
          <p:cNvCxnSpPr>
            <a:endCxn id="24" idx="0"/>
          </p:cNvCxnSpPr>
          <p:nvPr/>
        </p:nvCxnSpPr>
        <p:spPr>
          <a:xfrm flipH="1">
            <a:off x="8115300" y="3352800"/>
            <a:ext cx="114300" cy="60960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620000" y="59436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553200" y="5943600"/>
            <a:ext cx="1066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this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36" name="Straight Arrow Connector 35"/>
          <p:cNvCxnSpPr>
            <a:endCxn id="19" idx="2"/>
          </p:cNvCxnSpPr>
          <p:nvPr/>
        </p:nvCxnSpPr>
        <p:spPr>
          <a:xfrm flipH="1" flipV="1">
            <a:off x="6629400" y="5550932"/>
            <a:ext cx="1295400" cy="621268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vs. non-static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/>
              <a:t>Note that we don't have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static</a:t>
            </a:r>
            <a:r>
              <a:rPr lang="en-US" dirty="0" smtClean="0"/>
              <a:t> anywhere!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2362200"/>
            <a:ext cx="8382000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400" b="1" dirty="0" smtClean="0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</a:rPr>
              <a:t> Point {</a:t>
            </a:r>
            <a:endParaRPr lang="en-US" sz="2400" dirty="0" smtClean="0">
              <a:latin typeface="Consolas"/>
            </a:endParaRPr>
          </a:p>
          <a:p>
            <a:r>
              <a:rPr lang="en-US" sz="2400" dirty="0" smtClean="0">
                <a:solidFill>
                  <a:srgbClr val="3F7F5F"/>
                </a:solidFill>
                <a:latin typeface="Consolas"/>
              </a:rPr>
              <a:t>  // ... fields goes here ...</a:t>
            </a:r>
            <a:endParaRPr lang="en-US" sz="2400" dirty="0" smtClean="0">
              <a:latin typeface="Consolas"/>
            </a:endParaRPr>
          </a:p>
          <a:p>
            <a:r>
              <a:rPr lang="en-US" sz="2400" b="1" dirty="0" smtClean="0">
                <a:solidFill>
                  <a:srgbClr val="7F0055"/>
                </a:solidFill>
                <a:latin typeface="Consolas"/>
              </a:rPr>
              <a:t>  public </a:t>
            </a:r>
            <a:r>
              <a:rPr lang="en-US" sz="2400" b="1" u="sng" dirty="0" smtClean="0">
                <a:solidFill>
                  <a:srgbClr val="FF0000"/>
                </a:solidFill>
                <a:latin typeface="Consolas"/>
              </a:rPr>
              <a:t>static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400" b="1" dirty="0" smtClean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</a:rPr>
              <a:t> translate(</a:t>
            </a:r>
            <a:r>
              <a:rPr lang="en-US" sz="24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onsolas"/>
              </a:rPr>
              <a:t>dx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24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onsolas"/>
              </a:rPr>
              <a:t>dy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2400" dirty="0" smtClean="0">
                <a:solidFill>
                  <a:srgbClr val="0000C0"/>
                </a:solidFill>
                <a:latin typeface="Consolas"/>
              </a:rPr>
              <a:t>    x</a:t>
            </a:r>
            <a:r>
              <a:rPr lang="en-US" sz="2400" dirty="0" smtClean="0">
                <a:solidFill>
                  <a:srgbClr val="000000"/>
                </a:solidFill>
                <a:latin typeface="Consolas"/>
              </a:rPr>
              <a:t> += </a:t>
            </a:r>
            <a:r>
              <a:rPr lang="en-US" sz="2400" dirty="0" err="1" smtClean="0">
                <a:solidFill>
                  <a:srgbClr val="000000"/>
                </a:solidFill>
                <a:latin typeface="Consolas"/>
              </a:rPr>
              <a:t>dx</a:t>
            </a:r>
            <a:r>
              <a:rPr lang="en-US" sz="2400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2400" dirty="0" smtClean="0">
                <a:solidFill>
                  <a:srgbClr val="0000C0"/>
                </a:solidFill>
                <a:latin typeface="Consolas"/>
              </a:rPr>
              <a:t>    y</a:t>
            </a:r>
            <a:r>
              <a:rPr lang="en-US" sz="2400" dirty="0" smtClean="0">
                <a:solidFill>
                  <a:srgbClr val="000000"/>
                </a:solidFill>
                <a:latin typeface="Consolas"/>
              </a:rPr>
              <a:t> += </a:t>
            </a:r>
            <a:r>
              <a:rPr lang="en-US" sz="2400" dirty="0" err="1" smtClean="0">
                <a:solidFill>
                  <a:srgbClr val="000000"/>
                </a:solidFill>
                <a:latin typeface="Consolas"/>
              </a:rPr>
              <a:t>dy</a:t>
            </a:r>
            <a:r>
              <a:rPr lang="en-US" sz="2400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/>
              </a:rPr>
              <a:t>  }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/>
              </a:rPr>
              <a:t>}</a:t>
            </a: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52578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u="sng" dirty="0" smtClean="0">
                <a:solidFill>
                  <a:srgbClr val="FF0000"/>
                </a:solidFill>
              </a:rPr>
              <a:t>Error: "Cannot make a static reference to the non-static field x"</a:t>
            </a:r>
            <a:endParaRPr kumimoji="0" lang="en-US" sz="3200" b="0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tale of two worlds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1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Non-static members = part of a particular object (i.e., instance of a class)</a:t>
            </a:r>
          </a:p>
          <a:p>
            <a:r>
              <a:rPr lang="en-US" dirty="0" smtClean="0"/>
              <a:t>Static members = part of the class itself</a:t>
            </a:r>
          </a:p>
          <a:p>
            <a:pPr lvl="1"/>
            <a:r>
              <a:rPr lang="en-US" dirty="0" smtClean="0"/>
              <a:t>Have no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this</a:t>
            </a:r>
            <a:r>
              <a:rPr lang="en-US" dirty="0" smtClean="0"/>
              <a:t> reference to play with!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3733800"/>
            <a:ext cx="5943600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Point {</a:t>
            </a:r>
          </a:p>
          <a:p>
            <a:endParaRPr lang="en-US" b="1" u="sng" dirty="0" smtClean="0">
              <a:solidFill>
                <a:srgbClr val="000000"/>
              </a:solidFill>
              <a:latin typeface="Consolas"/>
            </a:endParaRPr>
          </a:p>
          <a:p>
            <a:r>
              <a:rPr lang="en-US" b="1" dirty="0" smtClean="0">
                <a:solidFill>
                  <a:srgbClr val="7F0055"/>
                </a:solidFill>
                <a:latin typeface="Consolas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main(String[] </a:t>
            </a:r>
            <a:r>
              <a:rPr lang="en-US" b="1" dirty="0" err="1" smtClean="0">
                <a:solidFill>
                  <a:srgbClr val="000000"/>
                </a:solidFill>
                <a:latin typeface="Consolas"/>
              </a:rPr>
              <a:t>args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) { }</a:t>
            </a:r>
            <a:endParaRPr lang="en-US" dirty="0" smtClean="0">
              <a:latin typeface="Consolas"/>
            </a:endParaRPr>
          </a:p>
          <a:p>
            <a:r>
              <a:rPr lang="en-US" dirty="0" smtClean="0">
                <a:solidFill>
                  <a:srgbClr val="3F7F5F"/>
                </a:solidFill>
                <a:latin typeface="Consolas"/>
              </a:rPr>
              <a:t>  /</a:t>
            </a:r>
            <a:r>
              <a:rPr lang="en-US" dirty="0" smtClean="0">
                <a:solidFill>
                  <a:srgbClr val="3F7F5F"/>
                </a:solidFill>
                <a:latin typeface="Consolas"/>
              </a:rPr>
              <a:t>/ Static stuff goes here ^^</a:t>
            </a:r>
            <a:endParaRPr lang="en-US" dirty="0" smtClean="0">
              <a:solidFill>
                <a:srgbClr val="3F7F5F"/>
              </a:solidFill>
              <a:latin typeface="Consolas"/>
            </a:endParaRPr>
          </a:p>
          <a:p>
            <a:r>
              <a:rPr lang="en-US" dirty="0" smtClean="0">
                <a:solidFill>
                  <a:srgbClr val="3F7F5F"/>
                </a:solidFill>
                <a:latin typeface="Consolas"/>
              </a:rPr>
              <a:t>  /</a:t>
            </a:r>
            <a:r>
              <a:rPr lang="en-US" dirty="0" smtClean="0">
                <a:solidFill>
                  <a:srgbClr val="3F7F5F"/>
                </a:solidFill>
                <a:latin typeface="Consolas"/>
              </a:rPr>
              <a:t>/ THE STATIC WORLD AND THE INSTANCE WORLD</a:t>
            </a:r>
            <a:endParaRPr lang="en-US" dirty="0" smtClean="0">
              <a:solidFill>
                <a:srgbClr val="3F7F5F"/>
              </a:solidFill>
              <a:latin typeface="Consolas"/>
            </a:endParaRPr>
          </a:p>
          <a:p>
            <a:r>
              <a:rPr lang="en-US" dirty="0" smtClean="0">
                <a:solidFill>
                  <a:srgbClr val="3F7F5F"/>
                </a:solidFill>
                <a:latin typeface="Consolas"/>
              </a:rPr>
              <a:t>  /</a:t>
            </a:r>
            <a:r>
              <a:rPr lang="en-US" dirty="0" smtClean="0">
                <a:solidFill>
                  <a:srgbClr val="3F7F5F"/>
                </a:solidFill>
                <a:latin typeface="Consolas"/>
              </a:rPr>
              <a:t>/ Non-static stuff goes here vv</a:t>
            </a:r>
            <a:endParaRPr lang="en-US" dirty="0" smtClean="0">
              <a:latin typeface="Consolas"/>
            </a:endParaRPr>
          </a:p>
          <a:p>
            <a:r>
              <a:rPr lang="en-US" b="1" dirty="0" smtClean="0">
                <a:solidFill>
                  <a:srgbClr val="7F0055"/>
                </a:solidFill>
                <a:latin typeface="Consolas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smtClean="0">
                <a:solidFill>
                  <a:srgbClr val="0000C0"/>
                </a:solidFill>
                <a:latin typeface="Consolas"/>
              </a:rPr>
              <a:t>x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en-US" b="1" dirty="0" smtClean="0">
              <a:solidFill>
                <a:srgbClr val="000000"/>
              </a:solidFill>
              <a:latin typeface="Consola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}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 Student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219200"/>
          </a:xfrm>
        </p:spPr>
        <p:txBody>
          <a:bodyPr/>
          <a:lstStyle/>
          <a:p>
            <a:r>
              <a:rPr lang="en-US" dirty="0" smtClean="0"/>
              <a:t>See anything that can go wrong here?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752600"/>
            <a:ext cx="8077200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Student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String </a:t>
            </a:r>
            <a:r>
              <a:rPr lang="en-US" sz="1600" b="1" dirty="0" err="1" smtClean="0">
                <a:solidFill>
                  <a:srgbClr val="0000C0"/>
                </a:solidFill>
                <a:latin typeface="Consolas"/>
              </a:rPr>
              <a:t>firstName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String </a:t>
            </a:r>
            <a:r>
              <a:rPr lang="en-US" sz="1600" b="1" dirty="0" err="1" smtClean="0">
                <a:solidFill>
                  <a:srgbClr val="0000C0"/>
                </a:solidFill>
                <a:latin typeface="Consolas"/>
              </a:rPr>
              <a:t>lastName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String </a:t>
            </a:r>
            <a:r>
              <a:rPr lang="en-US" sz="1600" b="1" dirty="0" err="1" smtClean="0">
                <a:solidFill>
                  <a:srgbClr val="0000C0"/>
                </a:solidFill>
                <a:latin typeface="Consolas"/>
              </a:rPr>
              <a:t>fullName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Student(String 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</a:rPr>
              <a:t>firstName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, String 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</a:rPr>
              <a:t>lastName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, String 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</a:rPr>
              <a:t>fullName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en-US" sz="1600" b="1" dirty="0" err="1" smtClean="0">
                <a:solidFill>
                  <a:srgbClr val="7F0055"/>
                </a:solidFill>
                <a:latin typeface="Consolas"/>
              </a:rPr>
              <a:t>this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1600" b="1" dirty="0" err="1" smtClean="0">
                <a:solidFill>
                  <a:srgbClr val="0000C0"/>
                </a:solidFill>
                <a:latin typeface="Consolas"/>
              </a:rPr>
              <a:t>firstName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</a:rPr>
              <a:t>firstName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en-US" sz="1600" b="1" dirty="0" err="1" smtClean="0">
                <a:solidFill>
                  <a:srgbClr val="7F0055"/>
                </a:solidFill>
                <a:latin typeface="Consolas"/>
              </a:rPr>
              <a:t>this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1600" b="1" dirty="0" err="1" smtClean="0">
                <a:solidFill>
                  <a:srgbClr val="0000C0"/>
                </a:solidFill>
                <a:latin typeface="Consolas"/>
              </a:rPr>
              <a:t>lastName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</a:rPr>
              <a:t>lastName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en-US" sz="1600" b="1" dirty="0" err="1" smtClean="0">
                <a:solidFill>
                  <a:srgbClr val="7F0055"/>
                </a:solidFill>
                <a:latin typeface="Consolas"/>
              </a:rPr>
              <a:t>this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1600" b="1" dirty="0" err="1" smtClean="0">
                <a:solidFill>
                  <a:srgbClr val="0000C0"/>
                </a:solidFill>
                <a:latin typeface="Consolas"/>
              </a:rPr>
              <a:t>fullName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</a:rPr>
              <a:t>fullName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}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}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Inconsistent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4384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fullName</a:t>
            </a:r>
            <a:r>
              <a:rPr lang="en-US" dirty="0" smtClean="0"/>
              <a:t> can get out of sync pretty easily!</a:t>
            </a:r>
          </a:p>
          <a:p>
            <a:pPr lvl="1"/>
            <a:r>
              <a:rPr lang="en-US" dirty="0" smtClean="0"/>
              <a:t>Seems like bad design: client shouldn't be able to set </a:t>
            </a:r>
            <a:r>
              <a:rPr lang="en-US" dirty="0" err="1" smtClean="0"/>
              <a:t>fullName</a:t>
            </a:r>
            <a:r>
              <a:rPr lang="en-US" dirty="0" smtClean="0"/>
              <a:t> differently from </a:t>
            </a:r>
            <a:r>
              <a:rPr lang="en-US" dirty="0" err="1" smtClean="0"/>
              <a:t>firstName</a:t>
            </a:r>
            <a:r>
              <a:rPr lang="en-US" dirty="0" smtClean="0"/>
              <a:t> and </a:t>
            </a:r>
            <a:r>
              <a:rPr lang="en-US" dirty="0" err="1" smtClean="0"/>
              <a:t>secondName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Also, doesn't seem like </a:t>
            </a:r>
            <a:r>
              <a:rPr lang="en-US" dirty="0" err="1" smtClean="0"/>
              <a:t>fullName</a:t>
            </a:r>
            <a:r>
              <a:rPr lang="en-US" dirty="0" smtClean="0"/>
              <a:t> should be a field anyways…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752600"/>
            <a:ext cx="80772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Student s = </a:t>
            </a:r>
            <a:r>
              <a:rPr lang="en-US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Student(</a:t>
            </a:r>
            <a:r>
              <a:rPr lang="en-US" b="1" dirty="0" smtClean="0">
                <a:solidFill>
                  <a:srgbClr val="2A00FF"/>
                </a:solidFill>
                <a:latin typeface="Consolas"/>
              </a:rPr>
              <a:t>"Peter-Michael"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b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b="1" dirty="0" err="1" smtClean="0">
                <a:solidFill>
                  <a:srgbClr val="2A00FF"/>
                </a:solidFill>
                <a:latin typeface="Consolas"/>
              </a:rPr>
              <a:t>Osera</a:t>
            </a:r>
            <a:r>
              <a:rPr lang="en-US" b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,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onsolas"/>
              </a:rPr>
              <a:t>                        </a:t>
            </a:r>
            <a:r>
              <a:rPr lang="en-US" b="1" dirty="0" smtClean="0">
                <a:solidFill>
                  <a:srgbClr val="2A00FF"/>
                </a:solidFill>
                <a:latin typeface="Consolas"/>
              </a:rPr>
              <a:t>"Peter-Michael </a:t>
            </a:r>
            <a:r>
              <a:rPr lang="en-US" b="1" dirty="0" err="1" smtClean="0">
                <a:solidFill>
                  <a:srgbClr val="2A00FF"/>
                </a:solidFill>
                <a:latin typeface="Consolas"/>
              </a:rPr>
              <a:t>Osera</a:t>
            </a:r>
            <a:r>
              <a:rPr lang="en-US" b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s.</a:t>
            </a:r>
            <a:r>
              <a:rPr lang="en-US" dirty="0" err="1" smtClean="0">
                <a:solidFill>
                  <a:srgbClr val="0000C0"/>
                </a:solidFill>
                <a:latin typeface="Consolas"/>
              </a:rPr>
              <a:t>firstName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dirty="0" smtClean="0">
                <a:solidFill>
                  <a:srgbClr val="2A00FF"/>
                </a:solidFill>
                <a:latin typeface="Consolas"/>
              </a:rPr>
              <a:t>"Michael-Peter"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i="1" dirty="0" err="1" smtClean="0">
                <a:solidFill>
                  <a:srgbClr val="000000"/>
                </a:solidFill>
                <a:latin typeface="Consolas"/>
              </a:rPr>
              <a:t>s.</a:t>
            </a:r>
            <a:r>
              <a:rPr lang="en-US" i="1" dirty="0" err="1" smtClean="0">
                <a:solidFill>
                  <a:srgbClr val="0000C0"/>
                </a:solidFill>
                <a:latin typeface="Consolas"/>
              </a:rPr>
              <a:t>firstName</a:t>
            </a:r>
            <a:r>
              <a:rPr lang="en-US" i="1" dirty="0" smtClean="0">
                <a:solidFill>
                  <a:srgbClr val="000000"/>
                </a:solidFill>
                <a:latin typeface="Consolas"/>
              </a:rPr>
              <a:t> + </a:t>
            </a:r>
            <a:r>
              <a:rPr lang="en-US" i="1" dirty="0" smtClean="0">
                <a:solidFill>
                  <a:srgbClr val="2A00FF"/>
                </a:solidFill>
                <a:latin typeface="Consolas"/>
              </a:rPr>
              <a:t>" "</a:t>
            </a:r>
            <a:r>
              <a:rPr lang="en-US" i="1" dirty="0" smtClean="0">
                <a:solidFill>
                  <a:srgbClr val="000000"/>
                </a:solidFill>
                <a:latin typeface="Consolas"/>
              </a:rPr>
              <a:t> + </a:t>
            </a:r>
            <a:r>
              <a:rPr lang="en-US" i="1" dirty="0" err="1" smtClean="0">
                <a:solidFill>
                  <a:srgbClr val="000000"/>
                </a:solidFill>
                <a:latin typeface="Consolas"/>
              </a:rPr>
              <a:t>s.</a:t>
            </a:r>
            <a:r>
              <a:rPr lang="en-US" i="1" dirty="0" err="1" smtClean="0">
                <a:solidFill>
                  <a:srgbClr val="0000C0"/>
                </a:solidFill>
                <a:latin typeface="Consolas"/>
              </a:rPr>
              <a:t>lastName</a:t>
            </a:r>
            <a:r>
              <a:rPr lang="en-US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i="1" dirty="0" err="1" smtClean="0">
                <a:solidFill>
                  <a:srgbClr val="000000"/>
                </a:solidFill>
                <a:latin typeface="Consolas"/>
              </a:rPr>
              <a:t>s.</a:t>
            </a:r>
            <a:r>
              <a:rPr lang="en-US" i="1" dirty="0" err="1" smtClean="0">
                <a:solidFill>
                  <a:srgbClr val="0000C0"/>
                </a:solidFill>
                <a:latin typeface="Consolas"/>
              </a:rPr>
              <a:t>fullName</a:t>
            </a:r>
            <a:r>
              <a:rPr lang="en-US" i="1" dirty="0" smtClean="0">
                <a:solidFill>
                  <a:srgbClr val="000000"/>
                </a:solidFill>
                <a:latin typeface="Consolas"/>
              </a:rPr>
              <a:t>);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Encapsulation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Hide away implementation details and only expose essential functionality</a:t>
            </a:r>
            <a:r>
              <a:rPr lang="en-US" dirty="0" smtClean="0"/>
              <a:t>.</a:t>
            </a:r>
            <a:endParaRPr lang="en-US" i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 want to hide the fact that the names are fields that can be modified.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 want to expose the names to the client.</a:t>
            </a:r>
          </a:p>
          <a:p>
            <a:r>
              <a:rPr lang="en-US" dirty="0" smtClean="0"/>
              <a:t>Encapsulation is a cornerstone of </a:t>
            </a:r>
            <a:r>
              <a:rPr lang="en-US" i="1" dirty="0" smtClean="0"/>
              <a:t>abstraction</a:t>
            </a:r>
            <a:r>
              <a:rPr lang="en-US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Private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21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Private fields aren't visible to code outside of the class.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>
                <a:latin typeface="Consolas"/>
                <a:cs typeface="Consolas"/>
              </a:rPr>
              <a:t>s.firstName</a:t>
            </a:r>
            <a:r>
              <a:rPr lang="en-US" dirty="0" smtClean="0"/>
              <a:t> now gives an error, so we can't access anything!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752600"/>
            <a:ext cx="8077200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Student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private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String </a:t>
            </a:r>
            <a:r>
              <a:rPr lang="en-US" sz="1600" b="1" dirty="0" err="1" smtClean="0">
                <a:solidFill>
                  <a:srgbClr val="0000C0"/>
                </a:solidFill>
                <a:latin typeface="Consolas"/>
              </a:rPr>
              <a:t>firstName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private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String </a:t>
            </a:r>
            <a:r>
              <a:rPr lang="en-US" sz="1600" b="1" dirty="0" err="1" smtClean="0">
                <a:solidFill>
                  <a:srgbClr val="0000C0"/>
                </a:solidFill>
                <a:latin typeface="Consolas"/>
              </a:rPr>
              <a:t>lastName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private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String </a:t>
            </a:r>
            <a:r>
              <a:rPr lang="en-US" sz="1600" b="1" dirty="0" err="1" smtClean="0">
                <a:solidFill>
                  <a:srgbClr val="0000C0"/>
                </a:solidFill>
                <a:latin typeface="Consolas"/>
              </a:rPr>
              <a:t>fullName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Student(String 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</a:rPr>
              <a:t>firstName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, String 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</a:rPr>
              <a:t>lastName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, String 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</a:rPr>
              <a:t>fullName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en-US" sz="1600" b="1" dirty="0" err="1" smtClean="0">
                <a:solidFill>
                  <a:srgbClr val="7F0055"/>
                </a:solidFill>
                <a:latin typeface="Consolas"/>
              </a:rPr>
              <a:t>this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1600" b="1" dirty="0" err="1" smtClean="0">
                <a:solidFill>
                  <a:srgbClr val="0000C0"/>
                </a:solidFill>
                <a:latin typeface="Consolas"/>
              </a:rPr>
              <a:t>firstName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</a:rPr>
              <a:t>firstName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en-US" sz="1600" b="1" dirty="0" err="1" smtClean="0">
                <a:solidFill>
                  <a:srgbClr val="7F0055"/>
                </a:solidFill>
                <a:latin typeface="Consolas"/>
              </a:rPr>
              <a:t>this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1600" b="1" dirty="0" err="1" smtClean="0">
                <a:solidFill>
                  <a:srgbClr val="0000C0"/>
                </a:solidFill>
                <a:latin typeface="Consolas"/>
              </a:rPr>
              <a:t>lastName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</a:rPr>
              <a:t>lastName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en-US" sz="1600" b="1" dirty="0" err="1" smtClean="0">
                <a:solidFill>
                  <a:srgbClr val="7F0055"/>
                </a:solidFill>
                <a:latin typeface="Consolas"/>
              </a:rPr>
              <a:t>this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1600" b="1" dirty="0" err="1" smtClean="0">
                <a:solidFill>
                  <a:srgbClr val="0000C0"/>
                </a:solidFill>
                <a:latin typeface="Consolas"/>
              </a:rPr>
              <a:t>fullName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</a:rPr>
              <a:t>fullName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}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}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getter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Getter methods are regular methods whose job is to "get" some value from the class.</a:t>
            </a:r>
          </a:p>
          <a:p>
            <a:pPr lvl="1"/>
            <a:r>
              <a:rPr lang="en-US" dirty="0" smtClean="0"/>
              <a:t>e.g., a private field or some calculated value.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752600"/>
            <a:ext cx="8077200" cy="17543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F0055"/>
                </a:solidFill>
                <a:latin typeface="Consolas"/>
                <a:cs typeface="Consolas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nsolas"/>
                <a:cs typeface="Consolas"/>
              </a:rPr>
              <a:t>class</a:t>
            </a:r>
            <a:r>
              <a:rPr lang="en-US" b="1" dirty="0" smtClean="0">
                <a:solidFill>
                  <a:srgbClr val="000000"/>
                </a:solidFill>
                <a:latin typeface="Consolas"/>
                <a:cs typeface="Consolas"/>
              </a:rPr>
              <a:t> Student {</a:t>
            </a:r>
            <a:r>
              <a:rPr lang="en-US" b="1" dirty="0" smtClean="0">
                <a:solidFill>
                  <a:srgbClr val="7F0055"/>
                </a:solidFill>
                <a:latin typeface="Consolas"/>
                <a:cs typeface="Consolas"/>
              </a:rPr>
              <a:t> </a:t>
            </a:r>
            <a:endParaRPr lang="en-US" dirty="0" smtClean="0">
              <a:latin typeface="Consolas"/>
              <a:cs typeface="Consolas"/>
            </a:endParaRPr>
          </a:p>
          <a:p>
            <a:r>
              <a:rPr lang="en-US" dirty="0" smtClean="0">
                <a:solidFill>
                  <a:srgbClr val="3F7F5F"/>
                </a:solidFill>
                <a:latin typeface="Consolas"/>
                <a:cs typeface="Consolas"/>
              </a:rPr>
              <a:t>  // Rest of implemen</a:t>
            </a:r>
            <a:r>
              <a:rPr lang="en-US" dirty="0" smtClean="0">
                <a:solidFill>
                  <a:srgbClr val="3F7F5F"/>
                </a:solidFill>
                <a:highlight>
                  <a:srgbClr val="D4D4D4"/>
                </a:highlight>
                <a:latin typeface="Consolas"/>
                <a:cs typeface="Consolas"/>
              </a:rPr>
              <a:t>tation here</a:t>
            </a:r>
            <a:endParaRPr lang="en-US" b="1" dirty="0" smtClean="0">
              <a:solidFill>
                <a:srgbClr val="7F0055"/>
              </a:solidFill>
              <a:latin typeface="Consolas"/>
              <a:cs typeface="Consolas"/>
            </a:endParaRPr>
          </a:p>
          <a:p>
            <a:r>
              <a:rPr lang="en-US" b="1" dirty="0" smtClean="0">
                <a:solidFill>
                  <a:srgbClr val="7F0055"/>
                </a:solidFill>
                <a:latin typeface="Consolas"/>
                <a:cs typeface="Consolas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nsolas"/>
                <a:cs typeface="Consolas"/>
              </a:rPr>
              <a:t> String </a:t>
            </a:r>
            <a:r>
              <a:rPr lang="en-US" b="1" dirty="0" err="1" smtClean="0">
                <a:solidFill>
                  <a:srgbClr val="000000"/>
                </a:solidFill>
                <a:latin typeface="Consolas"/>
                <a:cs typeface="Consolas"/>
              </a:rPr>
              <a:t>getFullName</a:t>
            </a:r>
            <a:r>
              <a:rPr lang="en-US" b="1" dirty="0" smtClean="0">
                <a:solidFill>
                  <a:srgbClr val="000000"/>
                </a:solidFill>
                <a:latin typeface="Consolas"/>
                <a:cs typeface="Consolas"/>
              </a:rPr>
              <a:t>()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/>
                <a:cs typeface="Consolas"/>
              </a:rPr>
              <a:t>    return </a:t>
            </a:r>
            <a:r>
              <a:rPr lang="en-US" b="1" dirty="0" err="1" smtClean="0">
                <a:solidFill>
                  <a:srgbClr val="0000C0"/>
                </a:solidFill>
                <a:latin typeface="Consolas"/>
              </a:rPr>
              <a:t>fullName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;</a:t>
            </a:r>
            <a:endParaRPr lang="en-US" b="1" dirty="0" smtClean="0">
              <a:solidFill>
                <a:srgbClr val="000000"/>
              </a:solidFill>
              <a:latin typeface="Consolas"/>
              <a:cs typeface="Consola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}</a:t>
            </a:r>
            <a:endParaRPr lang="en-US" dirty="0">
              <a:latin typeface="Consolas"/>
              <a:cs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side-benefit: implementation hiding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438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Observation: we don't need </a:t>
            </a:r>
            <a:r>
              <a:rPr lang="en-US" dirty="0" err="1" smtClean="0">
                <a:latin typeface="Consolas"/>
                <a:cs typeface="Consolas"/>
              </a:rPr>
              <a:t>fullName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Makes no difference to users since they couldn't access </a:t>
            </a:r>
            <a:r>
              <a:rPr lang="en-US" dirty="0" err="1" smtClean="0">
                <a:latin typeface="Consolas"/>
                <a:cs typeface="Consolas"/>
              </a:rPr>
              <a:t>fullName</a:t>
            </a:r>
            <a:r>
              <a:rPr lang="en-US" dirty="0" smtClean="0"/>
              <a:t> anyways!</a:t>
            </a:r>
          </a:p>
          <a:p>
            <a:pPr lvl="1"/>
            <a:r>
              <a:rPr lang="en-US" dirty="0" smtClean="0"/>
              <a:t>Users only care about what </a:t>
            </a:r>
            <a:r>
              <a:rPr lang="en-US" dirty="0" err="1" smtClean="0">
                <a:latin typeface="Consolas"/>
                <a:cs typeface="Consolas"/>
              </a:rPr>
              <a:t>getFullName</a:t>
            </a:r>
            <a:r>
              <a:rPr lang="en-US" dirty="0" smtClean="0"/>
              <a:t> returns.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752600"/>
            <a:ext cx="8077200" cy="17543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F0055"/>
                </a:solidFill>
                <a:latin typeface="Consolas"/>
                <a:cs typeface="Consolas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nsolas"/>
                <a:cs typeface="Consolas"/>
              </a:rPr>
              <a:t>class</a:t>
            </a:r>
            <a:r>
              <a:rPr lang="en-US" b="1" dirty="0" smtClean="0">
                <a:solidFill>
                  <a:srgbClr val="000000"/>
                </a:solidFill>
                <a:latin typeface="Consolas"/>
                <a:cs typeface="Consolas"/>
              </a:rPr>
              <a:t> Student {</a:t>
            </a:r>
            <a:r>
              <a:rPr lang="en-US" b="1" dirty="0" smtClean="0">
                <a:solidFill>
                  <a:srgbClr val="7F0055"/>
                </a:solidFill>
                <a:latin typeface="Consolas"/>
                <a:cs typeface="Consolas"/>
              </a:rPr>
              <a:t> </a:t>
            </a:r>
            <a:endParaRPr lang="en-US" dirty="0" smtClean="0">
              <a:latin typeface="Consolas"/>
              <a:cs typeface="Consolas"/>
            </a:endParaRPr>
          </a:p>
          <a:p>
            <a:r>
              <a:rPr lang="en-US" dirty="0" smtClean="0">
                <a:solidFill>
                  <a:srgbClr val="3F7F5F"/>
                </a:solidFill>
                <a:latin typeface="Consolas"/>
                <a:cs typeface="Consolas"/>
              </a:rPr>
              <a:t>  // Rest of implemen</a:t>
            </a:r>
            <a:r>
              <a:rPr lang="en-US" dirty="0" smtClean="0">
                <a:solidFill>
                  <a:srgbClr val="3F7F5F"/>
                </a:solidFill>
                <a:highlight>
                  <a:srgbClr val="D4D4D4"/>
                </a:highlight>
                <a:latin typeface="Consolas"/>
                <a:cs typeface="Consolas"/>
              </a:rPr>
              <a:t>tation here</a:t>
            </a:r>
            <a:endParaRPr lang="en-US" b="1" dirty="0" smtClean="0">
              <a:solidFill>
                <a:srgbClr val="7F0055"/>
              </a:solidFill>
              <a:latin typeface="Consolas"/>
              <a:cs typeface="Consolas"/>
            </a:endParaRPr>
          </a:p>
          <a:p>
            <a:r>
              <a:rPr lang="en-US" b="1" dirty="0" smtClean="0">
                <a:solidFill>
                  <a:srgbClr val="7F0055"/>
                </a:solidFill>
                <a:latin typeface="Consolas"/>
                <a:cs typeface="Consolas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nsolas"/>
                <a:cs typeface="Consolas"/>
              </a:rPr>
              <a:t> String </a:t>
            </a:r>
            <a:r>
              <a:rPr lang="en-US" b="1" dirty="0" err="1" smtClean="0">
                <a:solidFill>
                  <a:srgbClr val="000000"/>
                </a:solidFill>
                <a:latin typeface="Consolas"/>
                <a:cs typeface="Consolas"/>
              </a:rPr>
              <a:t>getFullName</a:t>
            </a:r>
            <a:r>
              <a:rPr lang="en-US" b="1" dirty="0" smtClean="0">
                <a:solidFill>
                  <a:srgbClr val="000000"/>
                </a:solidFill>
                <a:latin typeface="Consolas"/>
                <a:cs typeface="Consolas"/>
              </a:rPr>
              <a:t>()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/>
                <a:cs typeface="Consolas"/>
              </a:rPr>
              <a:t>    </a:t>
            </a:r>
            <a:r>
              <a:rPr lang="en-US" b="1" dirty="0" smtClean="0">
                <a:solidFill>
                  <a:srgbClr val="7F0055"/>
                </a:solidFill>
                <a:highlight>
                  <a:srgbClr val="D4D4D4"/>
                </a:highlight>
                <a:latin typeface="Consolas"/>
                <a:cs typeface="Consolas"/>
              </a:rPr>
              <a:t>return</a:t>
            </a:r>
            <a:r>
              <a:rPr lang="en-US" b="1" dirty="0" smtClean="0">
                <a:solidFill>
                  <a:srgbClr val="000000"/>
                </a:solidFill>
                <a:highlight>
                  <a:srgbClr val="D4D4D4"/>
                </a:highlight>
                <a:latin typeface="Consolas"/>
                <a:cs typeface="Consolas"/>
              </a:rPr>
              <a:t> </a:t>
            </a:r>
            <a:r>
              <a:rPr lang="en-US" b="1" dirty="0" err="1" smtClean="0">
                <a:solidFill>
                  <a:srgbClr val="0000C0"/>
                </a:solidFill>
                <a:highlight>
                  <a:srgbClr val="D4D4D4"/>
                </a:highlight>
                <a:latin typeface="Consolas"/>
                <a:cs typeface="Consolas"/>
              </a:rPr>
              <a:t>firstName</a:t>
            </a:r>
            <a:r>
              <a:rPr lang="en-US" b="1" dirty="0" smtClean="0">
                <a:solidFill>
                  <a:srgbClr val="000000"/>
                </a:solidFill>
                <a:highlight>
                  <a:srgbClr val="D4D4D4"/>
                </a:highlight>
                <a:latin typeface="Consolas"/>
                <a:cs typeface="Consolas"/>
              </a:rPr>
              <a:t> + </a:t>
            </a:r>
            <a:r>
              <a:rPr lang="en-US" b="1" dirty="0" err="1" smtClean="0">
                <a:solidFill>
                  <a:srgbClr val="0000C0"/>
                </a:solidFill>
                <a:highlight>
                  <a:srgbClr val="D4D4D4"/>
                </a:highlight>
                <a:latin typeface="Consolas"/>
                <a:cs typeface="Consolas"/>
              </a:rPr>
              <a:t>lastName</a:t>
            </a:r>
            <a:r>
              <a:rPr lang="en-US" b="1" dirty="0" smtClean="0">
                <a:solidFill>
                  <a:srgbClr val="000000"/>
                </a:solidFill>
                <a:highlight>
                  <a:srgbClr val="D4D4D4"/>
                </a:highlight>
                <a:latin typeface="Consolas"/>
                <a:cs typeface="Consolas"/>
              </a:rPr>
              <a:t>;</a:t>
            </a:r>
            <a:endParaRPr lang="en-US" b="1" dirty="0" smtClean="0">
              <a:solidFill>
                <a:srgbClr val="000000"/>
              </a:solidFill>
              <a:latin typeface="Consolas"/>
              <a:cs typeface="Consola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}</a:t>
            </a:r>
            <a:endParaRPr lang="en-US" dirty="0">
              <a:latin typeface="Consolas"/>
              <a:cs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properly encapsulated Student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752600"/>
            <a:ext cx="8077200" cy="42780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7F0055"/>
                </a:solidFill>
                <a:latin typeface="Consolas"/>
                <a:cs typeface="Consolas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nsolas"/>
                <a:cs typeface="Consolas"/>
              </a:rPr>
              <a:t>class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  <a:cs typeface="Consolas"/>
              </a:rPr>
              <a:t> Student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  <a:cs typeface="Consolas"/>
              </a:rPr>
              <a:t>  private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  <a:cs typeface="Consolas"/>
              </a:rPr>
              <a:t> String </a:t>
            </a:r>
            <a:r>
              <a:rPr lang="en-US" sz="1600" b="1" dirty="0" err="1" smtClean="0">
                <a:solidFill>
                  <a:srgbClr val="0000C0"/>
                </a:solidFill>
                <a:latin typeface="Consolas"/>
                <a:cs typeface="Consolas"/>
              </a:rPr>
              <a:t>firstName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  <a:cs typeface="Consolas"/>
              </a:rPr>
              <a:t>  private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  <a:cs typeface="Consolas"/>
              </a:rPr>
              <a:t> String </a:t>
            </a:r>
            <a:r>
              <a:rPr lang="en-US" sz="1600" b="1" dirty="0" err="1" smtClean="0">
                <a:solidFill>
                  <a:srgbClr val="0000C0"/>
                </a:solidFill>
                <a:latin typeface="Consolas"/>
                <a:cs typeface="Consolas"/>
              </a:rPr>
              <a:t>lastName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  <a:cs typeface="Consolas"/>
              </a:rPr>
              <a:t>;</a:t>
            </a:r>
          </a:p>
          <a:p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  <a:cs typeface="Consolas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  <a:cs typeface="Consolas"/>
              </a:rPr>
              <a:t>Student(String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  <a:cs typeface="Consolas"/>
              </a:rPr>
              <a:t>firstName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  <a:cs typeface="Consolas"/>
              </a:rPr>
              <a:t>, String 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  <a:cs typeface="Consolas"/>
              </a:rPr>
              <a:t>lastName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  <a:cs typeface="Consolas"/>
              </a:rPr>
              <a:t>)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  <a:cs typeface="Consolas"/>
              </a:rPr>
              <a:t>    </a:t>
            </a:r>
            <a:r>
              <a:rPr lang="en-US" sz="1600" b="1" dirty="0" err="1" smtClean="0">
                <a:solidFill>
                  <a:srgbClr val="7F0055"/>
                </a:solidFill>
                <a:latin typeface="Consolas"/>
                <a:cs typeface="Consolas"/>
              </a:rPr>
              <a:t>this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  <a:cs typeface="Consolas"/>
              </a:rPr>
              <a:t>.</a:t>
            </a:r>
            <a:r>
              <a:rPr lang="en-US" sz="1600" b="1" dirty="0" err="1" smtClean="0">
                <a:solidFill>
                  <a:srgbClr val="0000C0"/>
                </a:solidFill>
                <a:latin typeface="Consolas"/>
                <a:cs typeface="Consolas"/>
              </a:rPr>
              <a:t>firstName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  <a:cs typeface="Consolas"/>
              </a:rPr>
              <a:t> = 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  <a:cs typeface="Consolas"/>
              </a:rPr>
              <a:t>firstName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  <a:cs typeface="Consolas"/>
              </a:rPr>
              <a:t>    </a:t>
            </a:r>
            <a:r>
              <a:rPr lang="en-US" sz="1600" b="1" dirty="0" err="1" smtClean="0">
                <a:solidFill>
                  <a:srgbClr val="7F0055"/>
                </a:solidFill>
                <a:latin typeface="Consolas"/>
                <a:cs typeface="Consolas"/>
              </a:rPr>
              <a:t>this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  <a:cs typeface="Consolas"/>
              </a:rPr>
              <a:t>.</a:t>
            </a:r>
            <a:r>
              <a:rPr lang="en-US" sz="1600" b="1" dirty="0" err="1" smtClean="0">
                <a:solidFill>
                  <a:srgbClr val="0000C0"/>
                </a:solidFill>
                <a:latin typeface="Consolas"/>
                <a:cs typeface="Consolas"/>
              </a:rPr>
              <a:t>lastName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  <a:cs typeface="Consolas"/>
              </a:rPr>
              <a:t> = 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  <a:cs typeface="Consolas"/>
              </a:rPr>
              <a:t>lastName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  }</a:t>
            </a:r>
          </a:p>
          <a:p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  <a:cs typeface="Consolas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  <a:cs typeface="Consolas"/>
              </a:rPr>
              <a:t> String 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  <a:cs typeface="Consolas"/>
              </a:rPr>
              <a:t>getLastName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  <a:cs typeface="Consolas"/>
              </a:rPr>
              <a:t>()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  <a:cs typeface="Consolas"/>
              </a:rPr>
              <a:t>    return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600" b="1" dirty="0" err="1" smtClean="0">
                <a:solidFill>
                  <a:srgbClr val="0000C0"/>
                </a:solidFill>
                <a:latin typeface="Consolas"/>
                <a:cs typeface="Consolas"/>
              </a:rPr>
              <a:t>lastName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  }</a:t>
            </a:r>
          </a:p>
          <a:p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  <a:cs typeface="Consolas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  <a:cs typeface="Consolas"/>
              </a:rPr>
              <a:t> String 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  <a:cs typeface="Consolas"/>
              </a:rPr>
              <a:t>getFullName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  <a:cs typeface="Consolas"/>
              </a:rPr>
              <a:t>()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  <a:cs typeface="Consolas"/>
              </a:rPr>
              <a:t>    return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600" b="1" dirty="0" err="1" smtClean="0">
                <a:solidFill>
                  <a:srgbClr val="0000C0"/>
                </a:solidFill>
                <a:latin typeface="Consolas"/>
                <a:cs typeface="Consolas"/>
              </a:rPr>
              <a:t>firstName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  <a:cs typeface="Consolas"/>
              </a:rPr>
              <a:t> +  </a:t>
            </a:r>
            <a:r>
              <a:rPr lang="en-US" sz="1600" b="1" dirty="0" smtClean="0">
                <a:solidFill>
                  <a:srgbClr val="2A00FF"/>
                </a:solidFill>
                <a:latin typeface="Consolas"/>
                <a:cs typeface="Consolas"/>
              </a:rPr>
              <a:t>" "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  <a:cs typeface="Consolas"/>
              </a:rPr>
              <a:t> + </a:t>
            </a:r>
            <a:r>
              <a:rPr lang="en-US" sz="1600" b="1" dirty="0" err="1" smtClean="0">
                <a:solidFill>
                  <a:srgbClr val="0000C0"/>
                </a:solidFill>
                <a:latin typeface="Consolas"/>
                <a:cs typeface="Consolas"/>
              </a:rPr>
              <a:t>lastName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}</a:t>
            </a:r>
            <a:endParaRPr lang="en-US" sz="1600" dirty="0">
              <a:latin typeface="Consolas"/>
              <a:cs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Questions, questions, questions?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example: Student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685800"/>
          </a:xfrm>
        </p:spPr>
        <p:txBody>
          <a:bodyPr/>
          <a:lstStyle/>
          <a:p>
            <a:r>
              <a:rPr lang="en-US" dirty="0" smtClean="0"/>
              <a:t>See anything else that can go wrong?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752600"/>
            <a:ext cx="8077200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F0055"/>
                </a:solidFill>
                <a:latin typeface="Consolas"/>
                <a:cs typeface="Consolas"/>
              </a:rPr>
              <a:t>public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2400" b="1" dirty="0" smtClean="0">
                <a:solidFill>
                  <a:srgbClr val="7F0055"/>
                </a:solidFill>
                <a:latin typeface="Consolas"/>
                <a:cs typeface="Consolas"/>
              </a:rPr>
              <a:t>class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  <a:cs typeface="Consolas"/>
              </a:rPr>
              <a:t> Student {</a:t>
            </a:r>
          </a:p>
          <a:p>
            <a:r>
              <a:rPr lang="en-US" sz="2400" b="1" dirty="0" smtClean="0">
                <a:solidFill>
                  <a:srgbClr val="7F0055"/>
                </a:solidFill>
                <a:latin typeface="Consolas"/>
                <a:cs typeface="Consolas"/>
              </a:rPr>
              <a:t>  private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2400" b="1" dirty="0" err="1" smtClean="0">
                <a:solidFill>
                  <a:srgbClr val="7F0055"/>
                </a:solidFill>
                <a:latin typeface="Consolas"/>
                <a:cs typeface="Consolas"/>
              </a:rPr>
              <a:t>int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2400" b="1" dirty="0" smtClean="0">
                <a:solidFill>
                  <a:srgbClr val="0000C0"/>
                </a:solidFill>
                <a:latin typeface="Consolas"/>
                <a:cs typeface="Consolas"/>
              </a:rPr>
              <a:t>age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2400" b="1" dirty="0" smtClean="0">
                <a:solidFill>
                  <a:srgbClr val="7F0055"/>
                </a:solidFill>
                <a:latin typeface="Consolas"/>
                <a:cs typeface="Consolas"/>
              </a:rPr>
              <a:t>  public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onsolas"/>
                <a:cs typeface="Consolas"/>
              </a:rPr>
              <a:t>Student(</a:t>
            </a:r>
            <a:r>
              <a:rPr lang="en-US" sz="2400" b="1" dirty="0" err="1" smtClean="0">
                <a:solidFill>
                  <a:srgbClr val="7F0055"/>
                </a:solidFill>
                <a:latin typeface="Consolas"/>
                <a:cs typeface="Consolas"/>
              </a:rPr>
              <a:t>int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  <a:cs typeface="Consolas"/>
              </a:rPr>
              <a:t> age) {</a:t>
            </a:r>
          </a:p>
          <a:p>
            <a:r>
              <a:rPr lang="en-US" sz="2400" b="1" dirty="0" smtClean="0">
                <a:solidFill>
                  <a:srgbClr val="7F0055"/>
                </a:solidFill>
                <a:latin typeface="Consolas"/>
                <a:cs typeface="Consolas"/>
              </a:rPr>
              <a:t>    </a:t>
            </a:r>
            <a:r>
              <a:rPr lang="en-US" sz="2400" b="1" dirty="0" err="1" smtClean="0">
                <a:solidFill>
                  <a:srgbClr val="7F0055"/>
                </a:solidFill>
                <a:latin typeface="Consolas"/>
                <a:cs typeface="Consolas"/>
              </a:rPr>
              <a:t>this</a:t>
            </a:r>
            <a:r>
              <a:rPr lang="en-US" sz="2400" b="1" dirty="0" err="1" smtClean="0">
                <a:solidFill>
                  <a:srgbClr val="000000"/>
                </a:solidFill>
                <a:latin typeface="Consolas"/>
                <a:cs typeface="Consolas"/>
              </a:rPr>
              <a:t>.</a:t>
            </a:r>
            <a:r>
              <a:rPr lang="en-US" sz="2400" b="1" dirty="0" err="1" smtClean="0">
                <a:solidFill>
                  <a:srgbClr val="0000C0"/>
                </a:solidFill>
                <a:latin typeface="Consolas"/>
                <a:cs typeface="Consolas"/>
              </a:rPr>
              <a:t>age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  <a:cs typeface="Consolas"/>
              </a:rPr>
              <a:t> = age;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400" b="1" dirty="0" smtClean="0">
                <a:solidFill>
                  <a:srgbClr val="7F0055"/>
                </a:solidFill>
                <a:latin typeface="Consolas"/>
                <a:cs typeface="Consolas"/>
              </a:rPr>
              <a:t>  public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2400" b="1" dirty="0" err="1" smtClean="0">
                <a:solidFill>
                  <a:srgbClr val="7F0055"/>
                </a:solidFill>
                <a:latin typeface="Consolas"/>
                <a:cs typeface="Consolas"/>
              </a:rPr>
              <a:t>int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onsolas"/>
                <a:cs typeface="Consolas"/>
              </a:rPr>
              <a:t>getAge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  <a:cs typeface="Consolas"/>
              </a:rPr>
              <a:t>() {</a:t>
            </a:r>
          </a:p>
          <a:p>
            <a:r>
              <a:rPr lang="en-US" sz="2400" b="1" dirty="0" smtClean="0">
                <a:solidFill>
                  <a:srgbClr val="7F0055"/>
                </a:solidFill>
                <a:latin typeface="Consolas"/>
                <a:cs typeface="Consolas"/>
              </a:rPr>
              <a:t>    return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2400" b="1" dirty="0" smtClean="0">
                <a:solidFill>
                  <a:srgbClr val="0000C0"/>
                </a:solidFill>
                <a:latin typeface="Consolas"/>
                <a:cs typeface="Consolas"/>
              </a:rPr>
              <a:t>age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/>
                <a:cs typeface="Consolas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inconsistent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81400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Negative ages don't make any sense!</a:t>
            </a:r>
          </a:p>
          <a:p>
            <a:r>
              <a:rPr lang="en-US" dirty="0" smtClean="0"/>
              <a:t>How do we restrict this behavior?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133600"/>
            <a:ext cx="8077200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0000"/>
                </a:solidFill>
                <a:highlight>
                  <a:srgbClr val="E8F2FE"/>
                </a:highlight>
                <a:latin typeface="Consolas"/>
                <a:cs typeface="Consolas"/>
              </a:rPr>
              <a:t>Student </a:t>
            </a:r>
            <a:r>
              <a:rPr lang="en-US" sz="3000" dirty="0" err="1" smtClean="0">
                <a:solidFill>
                  <a:srgbClr val="000000"/>
                </a:solidFill>
                <a:highlight>
                  <a:srgbClr val="E8F2FE"/>
                </a:highlight>
                <a:latin typeface="Consolas"/>
                <a:cs typeface="Consolas"/>
              </a:rPr>
              <a:t>s</a:t>
            </a:r>
            <a:r>
              <a:rPr lang="en-US" sz="3000" dirty="0" smtClean="0">
                <a:solidFill>
                  <a:srgbClr val="000000"/>
                </a:solidFill>
                <a:highlight>
                  <a:srgbClr val="E8F2FE"/>
                </a:highlight>
                <a:latin typeface="Consolas"/>
                <a:cs typeface="Consolas"/>
              </a:rPr>
              <a:t> = </a:t>
            </a:r>
            <a:r>
              <a:rPr lang="en-US" sz="3000" b="1" dirty="0" smtClean="0">
                <a:solidFill>
                  <a:srgbClr val="7F0055"/>
                </a:solidFill>
                <a:highlight>
                  <a:srgbClr val="E8F2FE"/>
                </a:highlight>
                <a:latin typeface="Consolas"/>
                <a:cs typeface="Consolas"/>
              </a:rPr>
              <a:t>new</a:t>
            </a:r>
            <a:r>
              <a:rPr lang="en-US" sz="3000" b="1" dirty="0" smtClean="0">
                <a:solidFill>
                  <a:srgbClr val="000000"/>
                </a:solidFill>
                <a:highlight>
                  <a:srgbClr val="E8F2FE"/>
                </a:highlight>
                <a:latin typeface="Consolas"/>
                <a:cs typeface="Consolas"/>
              </a:rPr>
              <a:t> Student(-3175);</a:t>
            </a:r>
            <a:endParaRPr lang="en-US" sz="3000" dirty="0">
              <a:latin typeface="Consolas"/>
              <a:cs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Enforcing class invariants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133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If the user provides a bad age, throw an exception!</a:t>
            </a:r>
          </a:p>
          <a:p>
            <a:r>
              <a:rPr lang="en-US" dirty="0" smtClean="0">
                <a:latin typeface="Consolas"/>
                <a:cs typeface="Consolas"/>
              </a:rPr>
              <a:t>age &gt;= 0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smtClean="0"/>
              <a:t>is now an </a:t>
            </a:r>
            <a:r>
              <a:rPr lang="en-US" u="sng" dirty="0" smtClean="0"/>
              <a:t>invariant</a:t>
            </a:r>
            <a:r>
              <a:rPr lang="en-US" dirty="0" smtClean="0"/>
              <a:t> of our class.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Ensure the user never gives us a bad age.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Ensure that we never make age go bad.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676400"/>
            <a:ext cx="80772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F0055"/>
                </a:solidFill>
                <a:latin typeface="Consolas"/>
                <a:cs typeface="Consolas"/>
              </a:rPr>
              <a:t>public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onsolas"/>
                <a:cs typeface="Consolas"/>
              </a:rPr>
              <a:t>Student(</a:t>
            </a:r>
            <a:r>
              <a:rPr lang="en-US" sz="2400" b="1" dirty="0" err="1" smtClean="0">
                <a:solidFill>
                  <a:srgbClr val="7F0055"/>
                </a:solidFill>
                <a:latin typeface="Consolas"/>
                <a:cs typeface="Consolas"/>
              </a:rPr>
              <a:t>int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  <a:cs typeface="Consolas"/>
              </a:rPr>
              <a:t> age) {</a:t>
            </a:r>
          </a:p>
          <a:p>
            <a:r>
              <a:rPr lang="en-US" sz="2400" b="1" dirty="0" smtClean="0">
                <a:solidFill>
                  <a:srgbClr val="7F0055"/>
                </a:solidFill>
                <a:latin typeface="Consolas"/>
                <a:cs typeface="Consolas"/>
              </a:rPr>
              <a:t>  if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  <a:cs typeface="Consolas"/>
              </a:rPr>
              <a:t> (age &lt; 0) {</a:t>
            </a:r>
          </a:p>
          <a:p>
            <a:r>
              <a:rPr lang="en-US" sz="2400" b="1" dirty="0" smtClean="0">
                <a:solidFill>
                  <a:srgbClr val="7F0055"/>
                </a:solidFill>
                <a:latin typeface="Consolas"/>
                <a:cs typeface="Consolas"/>
              </a:rPr>
              <a:t>    throw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2400" b="1" dirty="0" smtClean="0">
                <a:solidFill>
                  <a:srgbClr val="7F0055"/>
                </a:solidFill>
                <a:latin typeface="Consolas"/>
                <a:cs typeface="Consolas"/>
              </a:rPr>
              <a:t>new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onsolas"/>
                <a:cs typeface="Consolas"/>
              </a:rPr>
              <a:t>IllegalArgumentException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  <a:cs typeface="Consolas"/>
              </a:rPr>
              <a:t>();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400" b="1" dirty="0" smtClean="0">
                <a:solidFill>
                  <a:srgbClr val="7F0055"/>
                </a:solidFill>
                <a:latin typeface="Consolas"/>
                <a:cs typeface="Consolas"/>
              </a:rPr>
              <a:t>  </a:t>
            </a:r>
            <a:r>
              <a:rPr lang="en-US" sz="2400" b="1" dirty="0" err="1" smtClean="0">
                <a:solidFill>
                  <a:srgbClr val="7F0055"/>
                </a:solidFill>
                <a:latin typeface="Consolas"/>
                <a:cs typeface="Consolas"/>
              </a:rPr>
              <a:t>this</a:t>
            </a:r>
            <a:r>
              <a:rPr lang="en-US" sz="2400" b="1" dirty="0" err="1" smtClean="0">
                <a:solidFill>
                  <a:srgbClr val="000000"/>
                </a:solidFill>
                <a:latin typeface="Consolas"/>
                <a:cs typeface="Consolas"/>
              </a:rPr>
              <a:t>.</a:t>
            </a:r>
            <a:r>
              <a:rPr lang="en-US" sz="2400" b="1" dirty="0" err="1" smtClean="0">
                <a:solidFill>
                  <a:srgbClr val="0000C0"/>
                </a:solidFill>
                <a:latin typeface="Consolas"/>
                <a:cs typeface="Consolas"/>
              </a:rPr>
              <a:t>age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  <a:cs typeface="Consolas"/>
              </a:rPr>
              <a:t> = age;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/>
                <a:cs typeface="Consolas"/>
              </a:rPr>
              <a:t>}</a:t>
            </a:r>
            <a:endParaRPr lang="en-US" sz="2400" dirty="0">
              <a:latin typeface="Consolas"/>
              <a:cs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life story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443D-290C-D843-9735-D21508F89D40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awful truth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Smiley Face 6"/>
          <p:cNvSpPr/>
          <p:nvPr/>
        </p:nvSpPr>
        <p:spPr>
          <a:xfrm>
            <a:off x="1524000" y="3200400"/>
            <a:ext cx="914400" cy="914400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3124200" y="3200400"/>
            <a:ext cx="914400" cy="914400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4876800" y="3200400"/>
            <a:ext cx="914400" cy="914400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6629400" y="3200400"/>
            <a:ext cx="914400" cy="914400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66800" y="24384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Michael-Peter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2667000" y="44196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Peter-Michael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0" y="2438400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Peter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29400" y="44196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Michael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horrible incident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600200"/>
            <a:ext cx="6477000" cy="2102956"/>
          </a:xfrm>
          <a:prstGeom prst="rect">
            <a:avLst/>
          </a:prstGeom>
        </p:spPr>
      </p:pic>
      <p:sp>
        <p:nvSpPr>
          <p:cNvPr id="8" name="Smiley Face 7"/>
          <p:cNvSpPr/>
          <p:nvPr/>
        </p:nvSpPr>
        <p:spPr>
          <a:xfrm>
            <a:off x="1447800" y="4648200"/>
            <a:ext cx="914400" cy="914400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3048000" y="4648200"/>
            <a:ext cx="914400" cy="914400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4800600" y="4648200"/>
            <a:ext cx="914400" cy="914400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6553200" y="4648200"/>
            <a:ext cx="914400" cy="914400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0600" y="38862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Michael-Peter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2590800" y="58674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Peter-Michael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0600" y="3886200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Peter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53200" y="58674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Michael</a:t>
            </a:r>
          </a:p>
        </p:txBody>
      </p:sp>
      <p:sp>
        <p:nvSpPr>
          <p:cNvPr id="19" name="Multiply 18"/>
          <p:cNvSpPr/>
          <p:nvPr/>
        </p:nvSpPr>
        <p:spPr>
          <a:xfrm>
            <a:off x="4419600" y="4495800"/>
            <a:ext cx="1676400" cy="129540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6172200" y="4495800"/>
            <a:ext cx="1676400" cy="129540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524000"/>
            <a:ext cx="3835400" cy="4025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438400"/>
            <a:ext cx="2794000" cy="2273300"/>
          </a:xfrm>
          <a:prstGeom prst="rect">
            <a:avLst/>
          </a:prstGeom>
        </p:spPr>
      </p:pic>
      <p:sp>
        <p:nvSpPr>
          <p:cNvPr id="9" name="Multiply 8"/>
          <p:cNvSpPr/>
          <p:nvPr/>
        </p:nvSpPr>
        <p:spPr>
          <a:xfrm>
            <a:off x="990600" y="2362200"/>
            <a:ext cx="3124200" cy="266700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4600" y="4876800"/>
            <a:ext cx="4114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200" dirty="0" smtClean="0">
                <a:latin typeface="Lucida Blackletter"/>
                <a:cs typeface="Lucida Blackletter"/>
              </a:rPr>
              <a:t>MHOA</a:t>
            </a:r>
            <a:endParaRPr lang="en-US" sz="9200" dirty="0">
              <a:latin typeface="Lucida Blackletter"/>
              <a:cs typeface="Lucida Blacklet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Object-oriented programming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443D-290C-D843-9735-D21508F89D40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Procedural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Reasoning about programs as a set of interacting </a:t>
            </a:r>
            <a:r>
              <a:rPr lang="en-US" sz="4000" u="sng" dirty="0" smtClean="0"/>
              <a:t>procedures/methods.</a:t>
            </a:r>
            <a:endParaRPr lang="en-US" sz="4000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CB4E-BA96-4CD5-B412-5A3140B108B2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CIS 110 (11fa) - University of Pennsylvania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58F-B414-42D1-A548-AD414A599B1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110-11f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cis110-11fa</Template>
  <TotalTime>2194</TotalTime>
  <Words>1945</Words>
  <Application>Microsoft Macintosh PowerPoint</Application>
  <PresentationFormat>On-screen Show (4:3)</PresentationFormat>
  <Paragraphs>362</Paragraphs>
  <Slides>32</Slides>
  <Notes>0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cis110-11fa</vt:lpstr>
      <vt:lpstr>CIS 110: Introduction to Computer Programming</vt:lpstr>
      <vt:lpstr>Outline</vt:lpstr>
      <vt:lpstr>Any questions?</vt:lpstr>
      <vt:lpstr>Slide 4</vt:lpstr>
      <vt:lpstr>The awful truth</vt:lpstr>
      <vt:lpstr>A horrible incident</vt:lpstr>
      <vt:lpstr>Revenge</vt:lpstr>
      <vt:lpstr>Slide 8</vt:lpstr>
      <vt:lpstr>Procedural programming</vt:lpstr>
      <vt:lpstr>Object-oriented programming</vt:lpstr>
      <vt:lpstr>Review: what is an object?</vt:lpstr>
      <vt:lpstr>Classes revisited</vt:lpstr>
      <vt:lpstr>Example: the Point class</vt:lpstr>
      <vt:lpstr>Step 1: declaring state</vt:lpstr>
      <vt:lpstr>Step 2: declaring behavior</vt:lpstr>
      <vt:lpstr>Step 3: declaring constructors</vt:lpstr>
      <vt:lpstr>Default constructors</vt:lpstr>
      <vt:lpstr>Multiple constructors</vt:lpstr>
      <vt:lpstr>Revisited: accessing members of objects</vt:lpstr>
      <vt:lpstr>The implicit this parameter</vt:lpstr>
      <vt:lpstr>Static vs. non-static members</vt:lpstr>
      <vt:lpstr>A tale of two worlds</vt:lpstr>
      <vt:lpstr>Example: a Student class</vt:lpstr>
      <vt:lpstr>Inconsistent state</vt:lpstr>
      <vt:lpstr>Encapsulation</vt:lpstr>
      <vt:lpstr>1. Private fields</vt:lpstr>
      <vt:lpstr>2. getter methods</vt:lpstr>
      <vt:lpstr>A side-benefit: implementation hiding</vt:lpstr>
      <vt:lpstr>A properly encapsulated Student</vt:lpstr>
      <vt:lpstr>Another example: Student revisited</vt:lpstr>
      <vt:lpstr>More inconsistent state</vt:lpstr>
      <vt:lpstr>Enforcing class invariants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 110: Introduction to Computer Programming</dc:title>
  <dc:creator>kambing</dc:creator>
  <cp:lastModifiedBy>Peter-Michael Osera</cp:lastModifiedBy>
  <cp:revision>271</cp:revision>
  <dcterms:created xsi:type="dcterms:W3CDTF">2011-11-28T21:44:11Z</dcterms:created>
  <dcterms:modified xsi:type="dcterms:W3CDTF">2011-11-28T21:45:35Z</dcterms:modified>
</cp:coreProperties>
</file>