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96" r:id="rId1"/>
  </p:sldMasterIdLst>
  <p:notesMasterIdLst>
    <p:notesMasterId r:id="rId27"/>
  </p:notesMasterIdLst>
  <p:sldIdLst>
    <p:sldId id="256" r:id="rId2"/>
    <p:sldId id="309" r:id="rId3"/>
    <p:sldId id="308" r:id="rId4"/>
    <p:sldId id="288" r:id="rId5"/>
    <p:sldId id="257" r:id="rId6"/>
    <p:sldId id="286" r:id="rId7"/>
    <p:sldId id="291" r:id="rId8"/>
    <p:sldId id="292" r:id="rId9"/>
    <p:sldId id="294" r:id="rId10"/>
    <p:sldId id="295" r:id="rId11"/>
    <p:sldId id="320" r:id="rId12"/>
    <p:sldId id="298" r:id="rId13"/>
    <p:sldId id="301" r:id="rId14"/>
    <p:sldId id="302" r:id="rId15"/>
    <p:sldId id="321" r:id="rId16"/>
    <p:sldId id="311" r:id="rId17"/>
    <p:sldId id="303" r:id="rId18"/>
    <p:sldId id="323" r:id="rId19"/>
    <p:sldId id="324" r:id="rId20"/>
    <p:sldId id="304" r:id="rId21"/>
    <p:sldId id="305" r:id="rId22"/>
    <p:sldId id="307" r:id="rId23"/>
    <p:sldId id="310" r:id="rId24"/>
    <p:sldId id="314" r:id="rId25"/>
    <p:sldId id="31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58" autoAdjust="0"/>
    <p:restoredTop sz="94737" autoAdjust="0"/>
  </p:normalViewPr>
  <p:slideViewPr>
    <p:cSldViewPr>
      <p:cViewPr varScale="1">
        <p:scale>
          <a:sx n="103" d="100"/>
          <a:sy n="103" d="100"/>
        </p:scale>
        <p:origin x="-48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10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B5E7C-5D9C-473A-99E3-6738224F98D5}" type="datetimeFigureOut">
              <a:rPr lang="en-US" smtClean="0"/>
              <a:pPr/>
              <a:t>9/12/11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9FD8F-D254-4CE3-B684-4B3549F2F6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6BE90-DF86-4B7A-AF46-966382116E21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C024-351A-4904-9F6A-5FDFF265FC26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C925-E516-434A-B30C-3DAB420E9B70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47A-DBC9-41DF-9C6F-3E7C6ECEE9D8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C37E8-55B7-4EF5-88D6-C20902DCD84D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C86A0-5AFF-4672-9873-99EDF632BD75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9A4CC-782E-4BF7-92DD-1BE33319C65E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C293-80D6-4400-A36A-3527F88D7E7E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AD510-8C6C-4D41-8206-40B00FAD03A2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820E7-ABC0-4E12-998C-6A40433797BA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CB76-5FEB-47A0-9C8D-7B5577F6B99B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B6DEF-9F3E-4812-8C4F-C77652462B24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E4A48-8AD9-4DBC-86D4-AB994F8E8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CIS 110: Introduction to Computer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2</a:t>
            </a:r>
          </a:p>
          <a:p>
            <a:r>
              <a:rPr lang="en-US" smtClean="0"/>
              <a:t>Decomposition </a:t>
            </a:r>
            <a:r>
              <a:rPr lang="en-US" dirty="0" smtClean="0"/>
              <a:t>and Static Methods</a:t>
            </a:r>
          </a:p>
          <a:p>
            <a:r>
              <a:rPr lang="en-US" dirty="0" smtClean="0"/>
              <a:t>(</a:t>
            </a:r>
            <a:r>
              <a:rPr lang="en-US" dirty="0" smtClean="0">
                <a:latin typeface="Calibri"/>
                <a:cs typeface="Calibri"/>
              </a:rPr>
              <a:t>§ 1.4)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62599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4400" dirty="0" smtClean="0"/>
              <a:t>Static Methods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C6D4-DEAD-4E53-97AC-E65DD90AA784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First: a Note About Learning Programming Languages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47A-DBC9-41DF-9C6F-3E7C6ECEE9D8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74319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are lots of layers to a language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 you peel away the layers, you’ll cry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But it’s not the layer that causes you to cry, it’s the </a:t>
            </a:r>
            <a:r>
              <a:rPr lang="en-US" i="1" dirty="0" smtClean="0"/>
              <a:t>cutting itself</a:t>
            </a:r>
            <a:r>
              <a:rPr lang="en-US" dirty="0" smtClean="0"/>
              <a:t> that does it!</a:t>
            </a:r>
          </a:p>
          <a:p>
            <a:pPr marL="914400" lvl="1" indent="-514350"/>
            <a:r>
              <a:rPr lang="en-US" dirty="0" smtClean="0"/>
              <a:t>It gets better the sharper your </a:t>
            </a:r>
            <a:r>
              <a:rPr lang="en-US" i="1" dirty="0" smtClean="0"/>
              <a:t>programming language</a:t>
            </a:r>
            <a:r>
              <a:rPr lang="en-US" dirty="0" smtClean="0"/>
              <a:t> </a:t>
            </a:r>
            <a:r>
              <a:rPr lang="en-US" i="1" dirty="0" smtClean="0"/>
              <a:t>knife</a:t>
            </a:r>
            <a:r>
              <a:rPr lang="en-US" dirty="0" smtClean="0"/>
              <a:t> becomes!</a:t>
            </a:r>
          </a:p>
        </p:txBody>
      </p:sp>
      <p:pic>
        <p:nvPicPr>
          <p:cNvPr id="1026" name="Picture 2" descr="http://t0.gstatic.com/images?q=tbn:ANd9GcR4Xm4g3Z_tq-N-3C0jBMpOS5TMp6y2HwLKLI3suVFU7_P5tpbBR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4267200"/>
            <a:ext cx="2171700" cy="2105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Recall: Syntax, Syntax,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9599"/>
          </a:xfrm>
        </p:spPr>
        <p:txBody>
          <a:bodyPr/>
          <a:lstStyle/>
          <a:p>
            <a:r>
              <a:rPr lang="en-US" i="1" dirty="0" smtClean="0"/>
              <a:t>Syntax</a:t>
            </a:r>
            <a:r>
              <a:rPr lang="en-US" dirty="0" smtClean="0"/>
              <a:t>: the rules to form legal programs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47A-DBC9-41DF-9C6F-3E7C6ECEE9D8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2362200"/>
            <a:ext cx="3429000" cy="3276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u="sng" dirty="0" smtClean="0"/>
              <a:t>Class template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p</a:t>
            </a:r>
            <a:r>
              <a:rPr kumimoji="0" lang="en-US" sz="2400" b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ublic</a:t>
            </a: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class &lt;name&gt; 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  &lt;method&gt;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aseline="0" dirty="0" smtClean="0"/>
              <a:t>  </a:t>
            </a:r>
            <a:r>
              <a:rPr lang="en-US" sz="2400" dirty="0" smtClean="0"/>
              <a:t>&lt;method&gt;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baseline="0" dirty="0" smtClean="0"/>
              <a:t>  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  &lt;method&gt;</a:t>
            </a:r>
            <a:endParaRPr lang="en-US" sz="2400" baseline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0" lang="en-US" sz="2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48200" y="2438400"/>
            <a:ext cx="3962400" cy="3276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u="sng" dirty="0" smtClean="0"/>
              <a:t>Method template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public static void &lt;name&gt;(…) {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  &lt;statement&gt; 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  …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  &lt;statement&gt; ;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/>
              <a:t>}</a:t>
            </a:r>
          </a:p>
        </p:txBody>
      </p:sp>
      <p:cxnSp>
        <p:nvCxnSpPr>
          <p:cNvPr id="10" name="Curved Connector 9"/>
          <p:cNvCxnSpPr/>
          <p:nvPr/>
        </p:nvCxnSpPr>
        <p:spPr>
          <a:xfrm flipV="1">
            <a:off x="2133600" y="3200400"/>
            <a:ext cx="2438400" cy="7620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An Example Static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public class PBJ {</a:t>
            </a:r>
          </a:p>
          <a:p>
            <a:pPr>
              <a:buNone/>
            </a:pPr>
            <a:endParaRPr lang="en-US" sz="1600" dirty="0" smtClean="0">
              <a:latin typeface="Consolas"/>
              <a:cs typeface="Consolas"/>
            </a:endParaRPr>
          </a:p>
          <a:p>
            <a:pPr>
              <a:buNone/>
            </a:pPr>
            <a:endParaRPr lang="en-US" sz="1600" dirty="0" smtClean="0">
              <a:latin typeface="Consolas"/>
              <a:cs typeface="Consolas"/>
            </a:endParaRPr>
          </a:p>
          <a:p>
            <a:pPr>
              <a:buNone/>
            </a:pPr>
            <a:endParaRPr lang="en-US" sz="1600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public static void </a:t>
            </a:r>
            <a:r>
              <a:rPr lang="en-US" sz="1600" dirty="0" err="1" smtClean="0">
                <a:latin typeface="Consolas"/>
                <a:cs typeface="Consolas"/>
              </a:rPr>
              <a:t>printPreamble</a:t>
            </a:r>
            <a:r>
              <a:rPr lang="en-US" sz="1600" dirty="0" smtClean="0">
                <a:latin typeface="Consolas"/>
                <a:cs typeface="Consolas"/>
              </a:rPr>
              <a:t>() {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System.out.println(“Take</a:t>
            </a:r>
            <a:r>
              <a:rPr lang="en-US" sz="1600" dirty="0" smtClean="0">
                <a:latin typeface="Consolas"/>
                <a:cs typeface="Consolas"/>
              </a:rPr>
              <a:t> out the ingredients and utensils.”);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System.out.println(“Put</a:t>
            </a:r>
            <a:r>
              <a:rPr lang="en-US" sz="1600" dirty="0" smtClean="0">
                <a:latin typeface="Consolas"/>
                <a:cs typeface="Consolas"/>
              </a:rPr>
              <a:t> ingredients and utensils on the table.”);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}</a:t>
            </a:r>
          </a:p>
          <a:p>
            <a:pPr>
              <a:buNone/>
            </a:pPr>
            <a:endParaRPr lang="en-US" sz="1600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public static void </a:t>
            </a:r>
            <a:r>
              <a:rPr lang="en-US" sz="1600" dirty="0" err="1" smtClean="0">
                <a:latin typeface="Consolas"/>
                <a:cs typeface="Consolas"/>
              </a:rPr>
              <a:t>main(String</a:t>
            </a:r>
            <a:r>
              <a:rPr lang="en-US" sz="1600" dirty="0" smtClean="0">
                <a:latin typeface="Consolas"/>
                <a:cs typeface="Consolas"/>
              </a:rPr>
              <a:t>[] </a:t>
            </a:r>
            <a:r>
              <a:rPr lang="en-US" sz="1600" dirty="0" err="1" smtClean="0">
                <a:latin typeface="Consolas"/>
                <a:cs typeface="Consolas"/>
              </a:rPr>
              <a:t>args</a:t>
            </a:r>
            <a:r>
              <a:rPr lang="en-US" sz="1600" dirty="0" smtClean="0">
                <a:latin typeface="Consolas"/>
                <a:cs typeface="Consolas"/>
              </a:rPr>
              <a:t>) {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printPreamble</a:t>
            </a:r>
            <a:r>
              <a:rPr lang="en-US" sz="1600" dirty="0" smtClean="0">
                <a:latin typeface="Consolas"/>
                <a:cs typeface="Consolas"/>
              </a:rPr>
              <a:t>();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} 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47A-DBC9-41DF-9C6F-3E7C6ECEE9D8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9" name="Rounded Rectangular Callout 8"/>
          <p:cNvSpPr/>
          <p:nvPr/>
        </p:nvSpPr>
        <p:spPr>
          <a:xfrm>
            <a:off x="838200" y="2057400"/>
            <a:ext cx="3124200" cy="457200"/>
          </a:xfrm>
          <a:prstGeom prst="wedgeRoundRectCallout">
            <a:avLst>
              <a:gd name="adj1" fmla="val 34322"/>
              <a:gd name="adj2" fmla="val 111575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</a:t>
            </a:r>
            <a:r>
              <a:rPr lang="en-US" i="1" dirty="0" smtClean="0"/>
              <a:t>signature</a:t>
            </a:r>
            <a:r>
              <a:rPr lang="en-US" dirty="0" smtClean="0"/>
              <a:t> or </a:t>
            </a:r>
            <a:r>
              <a:rPr lang="en-US" i="1" dirty="0" smtClean="0"/>
              <a:t>header</a:t>
            </a:r>
            <a:endParaRPr lang="en-US" i="1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5867400" y="1981200"/>
            <a:ext cx="2362200" cy="457200"/>
          </a:xfrm>
          <a:prstGeom prst="wedgeRoundRectCallout">
            <a:avLst>
              <a:gd name="adj1" fmla="val 5690"/>
              <a:gd name="adj2" fmla="val 192129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</a:t>
            </a:r>
            <a:r>
              <a:rPr lang="en-US" i="1" dirty="0" smtClean="0"/>
              <a:t>body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609600" y="2743200"/>
            <a:ext cx="7772400" cy="129540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tint val="50000"/>
                  <a:satMod val="300000"/>
                  <a:alpha val="25000"/>
                </a:schemeClr>
              </a:gs>
              <a:gs pos="35000">
                <a:schemeClr val="accent4">
                  <a:tint val="37000"/>
                  <a:satMod val="300000"/>
                  <a:alpha val="25000"/>
                </a:schemeClr>
              </a:gs>
              <a:gs pos="100000">
                <a:schemeClr val="accent4">
                  <a:tint val="15000"/>
                  <a:satMod val="350000"/>
                  <a:alpha val="2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ular Callout 12"/>
          <p:cNvSpPr/>
          <p:nvPr/>
        </p:nvSpPr>
        <p:spPr>
          <a:xfrm>
            <a:off x="6096000" y="4495800"/>
            <a:ext cx="2514600" cy="533400"/>
          </a:xfrm>
          <a:prstGeom prst="wedgeRoundRectCallout">
            <a:avLst>
              <a:gd name="adj1" fmla="val -33627"/>
              <a:gd name="adj2" fmla="val -129034"/>
              <a:gd name="adj3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/>
              <a:t>Method declaration</a:t>
            </a:r>
            <a:endParaRPr lang="en-US" i="1" dirty="0"/>
          </a:p>
        </p:txBody>
      </p:sp>
      <p:sp>
        <p:nvSpPr>
          <p:cNvPr id="14" name="Rounded Rectangle 13"/>
          <p:cNvSpPr/>
          <p:nvPr/>
        </p:nvSpPr>
        <p:spPr>
          <a:xfrm>
            <a:off x="914400" y="4572000"/>
            <a:ext cx="1905000" cy="30480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  <a:alpha val="25000"/>
                </a:schemeClr>
              </a:gs>
              <a:gs pos="80000">
                <a:schemeClr val="accent2">
                  <a:shade val="93000"/>
                  <a:satMod val="130000"/>
                  <a:alpha val="25000"/>
                </a:schemeClr>
              </a:gs>
              <a:gs pos="100000">
                <a:schemeClr val="accent2">
                  <a:shade val="94000"/>
                  <a:satMod val="135000"/>
                  <a:alpha val="2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ular Callout 14"/>
          <p:cNvSpPr/>
          <p:nvPr/>
        </p:nvSpPr>
        <p:spPr>
          <a:xfrm>
            <a:off x="1371600" y="5029200"/>
            <a:ext cx="2667000" cy="533400"/>
          </a:xfrm>
          <a:prstGeom prst="wedgeRoundRectCallout">
            <a:avLst>
              <a:gd name="adj1" fmla="val -22383"/>
              <a:gd name="adj2" fmla="val -79722"/>
              <a:gd name="adj3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Method </a:t>
            </a:r>
            <a:r>
              <a:rPr lang="en-US" i="1" dirty="0" smtClean="0"/>
              <a:t>call</a:t>
            </a:r>
            <a:r>
              <a:rPr lang="en-US" dirty="0" smtClean="0"/>
              <a:t> or </a:t>
            </a:r>
            <a:r>
              <a:rPr lang="en-US" i="1" dirty="0" smtClean="0"/>
              <a:t>invocation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Static Method Declarations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90599"/>
          </a:xfrm>
        </p:spPr>
        <p:txBody>
          <a:bodyPr>
            <a:normAutofit fontScale="92500" lnSpcReduction="10000"/>
          </a:bodyPr>
          <a:lstStyle/>
          <a:p>
            <a:pPr marL="514350" indent="-514350"/>
            <a:r>
              <a:rPr lang="en-US" i="1" dirty="0" smtClean="0"/>
              <a:t>(Static) methods </a:t>
            </a:r>
            <a:r>
              <a:rPr lang="en-US" dirty="0" smtClean="0"/>
              <a:t>are named chunks of code that you can reuse.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7623-D93C-4245-9D19-37FE325BE631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09800" y="3352800"/>
            <a:ext cx="47244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p</a:t>
            </a:r>
            <a:r>
              <a:rPr lang="en-US" sz="3200" noProof="0" dirty="0" err="1" smtClean="0">
                <a:latin typeface="Consolas" pitchFamily="49" charset="0"/>
                <a:cs typeface="Consolas" pitchFamily="49" charset="0"/>
              </a:rPr>
              <a:t>ublic</a:t>
            </a:r>
            <a:r>
              <a:rPr lang="en-US" sz="3200" noProof="0" dirty="0" smtClean="0">
                <a:latin typeface="Consolas" pitchFamily="49" charset="0"/>
                <a:cs typeface="Consolas" pitchFamily="49" charset="0"/>
              </a:rPr>
              <a:t> static void &lt;name&gt;() {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&lt;statement&gt;;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  &lt;statement&gt;;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 …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  &lt;statement&gt;;</a:t>
            </a:r>
            <a:endParaRPr kumimoji="0" lang="en-US" sz="3200" b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noProof="0" dirty="0" smtClean="0">
                <a:latin typeface="Consolas" pitchFamily="49" charset="0"/>
                <a:cs typeface="Consolas" pitchFamily="49" charset="0"/>
              </a:rPr>
              <a:t>}</a:t>
            </a:r>
            <a:endParaRPr kumimoji="0" lang="en-US" sz="32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1219200" y="2667000"/>
            <a:ext cx="1322832" cy="540327"/>
          </a:xfrm>
          <a:prstGeom prst="wedgeRoundRectCallout">
            <a:avLst>
              <a:gd name="adj1" fmla="val 45167"/>
              <a:gd name="adj2" fmla="val 7716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“All classes can use me”</a:t>
            </a:r>
            <a:endParaRPr lang="en-US" sz="16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2819400" y="2667000"/>
            <a:ext cx="2078736" cy="540327"/>
          </a:xfrm>
          <a:prstGeom prst="wedgeRoundRectCallout">
            <a:avLst>
              <a:gd name="adj1" fmla="val -11924"/>
              <a:gd name="adj2" fmla="val 745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“I’m not associated with a particular object”</a:t>
            </a:r>
            <a:endParaRPr lang="en-US" sz="1400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4343400" y="3810000"/>
            <a:ext cx="1637792" cy="300182"/>
          </a:xfrm>
          <a:prstGeom prst="wedgeRoundRectCallout">
            <a:avLst>
              <a:gd name="adj1" fmla="val -35333"/>
              <a:gd name="adj2" fmla="val -983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“I return no value”</a:t>
            </a:r>
            <a:endParaRPr lang="en-US" sz="1400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5181600" y="2819400"/>
            <a:ext cx="2078736" cy="300182"/>
          </a:xfrm>
          <a:prstGeom prst="wedgeRoundRectCallout">
            <a:avLst>
              <a:gd name="adj1" fmla="val -14288"/>
              <a:gd name="adj2" fmla="val 1393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“I take no arguments”</a:t>
            </a:r>
            <a:endParaRPr lang="en-US" sz="1600" dirty="0"/>
          </a:p>
        </p:txBody>
      </p:sp>
      <p:sp>
        <p:nvSpPr>
          <p:cNvPr id="16" name="Content Placeholder 8"/>
          <p:cNvSpPr txBox="1">
            <a:spLocks/>
          </p:cNvSpPr>
          <p:nvPr/>
        </p:nvSpPr>
        <p:spPr>
          <a:xfrm>
            <a:off x="457200" y="5257800"/>
            <a:ext cx="8229600" cy="1066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Methods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 be declared in any order in a class.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m</a:t>
            </a:r>
            <a:r>
              <a:rPr lang="en-US" sz="2800" baseline="0" dirty="0" smtClean="0">
                <a:latin typeface="Consolas" pitchFamily="49" charset="0"/>
                <a:cs typeface="Consolas" pitchFamily="49" charset="0"/>
              </a:rPr>
              <a:t>ain</a:t>
            </a:r>
            <a:r>
              <a:rPr lang="en-US" sz="2800" dirty="0" smtClean="0"/>
              <a:t> is just another method (albeit special)!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Static Method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9"/>
          </a:xfrm>
        </p:spPr>
        <p:txBody>
          <a:bodyPr/>
          <a:lstStyle/>
          <a:p>
            <a:pPr marL="514350" indent="-514350"/>
            <a:r>
              <a:rPr lang="en-US" dirty="0" smtClean="0"/>
              <a:t>You use methods by </a:t>
            </a:r>
            <a:r>
              <a:rPr lang="en-US" i="1" dirty="0" smtClean="0"/>
              <a:t>invoking</a:t>
            </a:r>
            <a:r>
              <a:rPr lang="en-US" dirty="0" smtClean="0"/>
              <a:t> or</a:t>
            </a:r>
            <a:r>
              <a:rPr lang="en-US" i="1" dirty="0" smtClean="0"/>
              <a:t> calling</a:t>
            </a:r>
            <a:r>
              <a:rPr lang="en-US" dirty="0" smtClean="0"/>
              <a:t> them.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7623-D93C-4245-9D19-37FE325BE631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76400" y="3657600"/>
            <a:ext cx="57150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743200" y="2286000"/>
            <a:ext cx="32004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noProof="0" dirty="0" smtClean="0">
                <a:latin typeface="Consolas" pitchFamily="49" charset="0"/>
                <a:cs typeface="Consolas" pitchFamily="49" charset="0"/>
              </a:rPr>
              <a:t>[Inside some method]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…</a:t>
            </a:r>
            <a:endParaRPr lang="en-US" sz="2000" noProof="0" dirty="0" smtClean="0">
              <a:latin typeface="Consolas" pitchFamily="49" charset="0"/>
              <a:cs typeface="Consolas" pitchFamily="49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noProof="0" dirty="0" smtClean="0">
                <a:latin typeface="Consolas" pitchFamily="49" charset="0"/>
                <a:cs typeface="Consolas" pitchFamily="49" charset="0"/>
              </a:rPr>
              <a:t>  &lt;name of method&gt;();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…</a:t>
            </a:r>
            <a:endParaRPr kumimoji="0" lang="en-US" sz="20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57200" y="3810000"/>
            <a:ext cx="82296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Calling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method results in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arabicPeriod"/>
            </a:pPr>
            <a:r>
              <a:rPr lang="en-US" sz="3200" dirty="0" smtClean="0"/>
              <a:t>Executing the body of that method.</a:t>
            </a:r>
          </a:p>
          <a:p>
            <a:pPr marL="971550" lvl="1" indent="-514350">
              <a:spcBef>
                <a:spcPct val="20000"/>
              </a:spcBef>
              <a:buFont typeface="+mj-lt"/>
              <a:buAutoNum type="arabicPeriod"/>
            </a:pP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Resuming execution right after you made the call.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aseline="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3200" baseline="0" dirty="0" smtClean="0">
                <a:latin typeface="Consolas" pitchFamily="49" charset="0"/>
                <a:cs typeface="Consolas" pitchFamily="49" charset="0"/>
              </a:rPr>
              <a:t>(…)</a:t>
            </a:r>
            <a:r>
              <a:rPr lang="en-US" sz="3200" baseline="0" dirty="0" smtClean="0">
                <a:cs typeface="Consolas" pitchFamily="49" charset="0"/>
              </a:rPr>
              <a:t> </a:t>
            </a:r>
            <a:r>
              <a:rPr lang="en-US" sz="3200" baseline="0" dirty="0" smtClean="0"/>
              <a:t>is just another method call!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Where Can We Call Methods?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57400"/>
          </a:xfrm>
        </p:spPr>
        <p:txBody>
          <a:bodyPr>
            <a:normAutofit/>
          </a:bodyPr>
          <a:lstStyle/>
          <a:p>
            <a:pPr marL="514350" indent="-514350"/>
            <a:r>
              <a:rPr lang="en-US" dirty="0" smtClean="0"/>
              <a:t>From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main</a:t>
            </a:r>
            <a:r>
              <a:rPr lang="en-US" dirty="0" smtClean="0"/>
              <a:t>…</a:t>
            </a:r>
          </a:p>
          <a:p>
            <a:pPr marL="514350" indent="-51435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public static void main(String[]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514350" indent="-51435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514350" indent="-51435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  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7623-D93C-4245-9D19-37FE325BE631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3810000"/>
            <a:ext cx="82296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But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main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nsolas" pitchFamily="49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just another method, so really…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 public static void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myMethod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() {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  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someOtherMethod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();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  }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can call any method from any other method!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Control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514350" indent="-51435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public static void</a:t>
            </a:r>
          </a:p>
          <a:p>
            <a:pPr marL="514350" indent="-51435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main(String[]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514350" indent="-51435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(“main”);</a:t>
            </a:r>
          </a:p>
          <a:p>
            <a:pPr marL="514350" indent="-51435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bar();</a:t>
            </a:r>
          </a:p>
          <a:p>
            <a:pPr marL="514350" indent="-51435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(“done”);</a:t>
            </a:r>
          </a:p>
          <a:p>
            <a:pPr marL="514350" indent="-51435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514350" indent="-514350">
              <a:buNone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 marL="514350" indent="-51435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public static void bar() {</a:t>
            </a:r>
          </a:p>
          <a:p>
            <a:pPr marL="514350" indent="-51435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baz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514350" indent="-51435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(“bar”);</a:t>
            </a:r>
          </a:p>
          <a:p>
            <a:pPr marL="514350" indent="-51435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514350" indent="-514350">
              <a:buNone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 marL="514350" indent="-51435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public static void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baz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514350" indent="-51435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baz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”)</a:t>
            </a:r>
          </a:p>
          <a:p>
            <a:pPr marL="514350" indent="-51435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514350" indent="-51435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7623-D93C-4245-9D19-37FE325BE631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724400" y="4724400"/>
            <a:ext cx="3962400" cy="16303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Output: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m</a:t>
            </a:r>
            <a:r>
              <a:rPr lang="en-US" sz="2000" noProof="0" dirty="0" err="1" smtClean="0">
                <a:latin typeface="Consolas" pitchFamily="49" charset="0"/>
                <a:cs typeface="Consolas" pitchFamily="49" charset="0"/>
              </a:rPr>
              <a:t>ain</a:t>
            </a:r>
            <a:endParaRPr lang="en-US" sz="2000" noProof="0" dirty="0" smtClean="0">
              <a:latin typeface="Consolas" pitchFamily="49" charset="0"/>
              <a:cs typeface="Consolas" pitchFamily="49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b</a:t>
            </a:r>
            <a:r>
              <a:rPr kumimoji="0" lang="en-US" sz="2000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az</a:t>
            </a:r>
            <a:endParaRPr kumimoji="0" lang="en-US" sz="20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b</a:t>
            </a:r>
            <a:r>
              <a:rPr lang="en-US" sz="2000" noProof="0" dirty="0" err="1" smtClean="0">
                <a:latin typeface="Consolas" pitchFamily="49" charset="0"/>
                <a:cs typeface="Consolas" pitchFamily="49" charset="0"/>
              </a:rPr>
              <a:t>ar</a:t>
            </a:r>
            <a:endParaRPr lang="en-US" sz="2000" noProof="0" dirty="0" smtClean="0">
              <a:latin typeface="Consolas" pitchFamily="49" charset="0"/>
              <a:cs typeface="Consolas" pitchFamily="49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d</a:t>
            </a:r>
            <a:r>
              <a:rPr kumimoji="0" lang="en-US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one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343400" y="1600200"/>
            <a:ext cx="41148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public static void main(…)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(“main”);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bar();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(“done”);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572000" y="1828800"/>
            <a:ext cx="4114800" cy="1905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public static void bar()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baz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(“bar”);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800600" y="2057400"/>
            <a:ext cx="4114800" cy="1905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baz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baz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”);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 animBg="1"/>
      <p:bldP spid="9" grpId="1" animBg="1"/>
      <p:bldP spid="10" grpId="0" animBg="1"/>
      <p:bldP spid="10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4724400" y="4724400"/>
            <a:ext cx="3962400" cy="1630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Output: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m</a:t>
            </a:r>
            <a:r>
              <a:rPr lang="en-US" sz="2000" noProof="0" dirty="0" err="1" smtClean="0">
                <a:latin typeface="Consolas" pitchFamily="49" charset="0"/>
                <a:cs typeface="Consolas" pitchFamily="49" charset="0"/>
              </a:rPr>
              <a:t>ain</a:t>
            </a:r>
            <a:endParaRPr lang="en-US" sz="2000" noProof="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343400" y="1600200"/>
            <a:ext cx="41148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public static void main(…)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(“main”);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bar();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(“done”);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When Control Flow Goes Wild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class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514350" indent="-51435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public static void</a:t>
            </a:r>
          </a:p>
          <a:p>
            <a:pPr marL="514350" indent="-51435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  main(String[]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args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514350" indent="-51435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(“main”);</a:t>
            </a:r>
          </a:p>
          <a:p>
            <a:pPr marL="514350" indent="-51435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bar();</a:t>
            </a:r>
          </a:p>
          <a:p>
            <a:pPr marL="514350" indent="-51435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(“done”);</a:t>
            </a:r>
          </a:p>
          <a:p>
            <a:pPr marL="514350" indent="-51435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514350" indent="-514350">
              <a:buNone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 marL="514350" indent="-51435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public static void bar() {</a:t>
            </a:r>
          </a:p>
          <a:p>
            <a:pPr marL="514350" indent="-51435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baz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514350" indent="-51435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(“bar”);</a:t>
            </a:r>
          </a:p>
          <a:p>
            <a:pPr marL="514350" indent="-51435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514350" indent="-514350">
              <a:buNone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 marL="514350" indent="-51435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public static void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baz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 {    </a:t>
            </a:r>
          </a:p>
          <a:p>
            <a:pPr marL="514350" indent="-51435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bar();</a:t>
            </a:r>
          </a:p>
          <a:p>
            <a:pPr marL="514350" indent="-51435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baz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”);</a:t>
            </a:r>
          </a:p>
          <a:p>
            <a:pPr marL="514350" indent="-51435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514350" indent="-51435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7623-D93C-4245-9D19-37FE325BE631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572000" y="1752600"/>
            <a:ext cx="4114800" cy="1905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public static void bar()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baz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(“bar”);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800600" y="1905000"/>
            <a:ext cx="4114800" cy="1905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baz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bar();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baz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”);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343400" y="2057400"/>
            <a:ext cx="4114800" cy="1905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public static void bar()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baz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(“bar”);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572000" y="2286000"/>
            <a:ext cx="4114800" cy="1905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baz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bar();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baz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”);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800600" y="2514600"/>
            <a:ext cx="4114800" cy="1905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public static void bar()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baz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(“bar”);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343400" y="2743200"/>
            <a:ext cx="4114800" cy="1905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baz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bar();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baz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”);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572000" y="2971800"/>
            <a:ext cx="4114800" cy="1905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public static void bar()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baz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(“bar”);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800600" y="3200400"/>
            <a:ext cx="4114800" cy="1905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baz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bar();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baz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”);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343400" y="3429000"/>
            <a:ext cx="4114800" cy="1905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public static void bar()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baz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(“bar”);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572000" y="3657600"/>
            <a:ext cx="4114800" cy="1905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baz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bar();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baz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”);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800600" y="3886200"/>
            <a:ext cx="4114800" cy="1905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public static void bar()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baz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(“bar”);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343400" y="4114800"/>
            <a:ext cx="4114800" cy="1905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baz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bar();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baz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”);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572000" y="4343400"/>
            <a:ext cx="4114800" cy="1905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public static void bar()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baz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(“bar”);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4800600" y="4572000"/>
            <a:ext cx="4114800" cy="19050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public static 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baz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bar();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(“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baz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”);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2667000" y="3124200"/>
            <a:ext cx="36576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Consolas" pitchFamily="49" charset="0"/>
              </a:rPr>
              <a:t>An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Consolas" pitchFamily="49" charset="0"/>
              </a:rPr>
              <a:t> </a:t>
            </a:r>
            <a:r>
              <a:rPr lang="en-US" sz="3600" i="1" dirty="0" smtClean="0">
                <a:solidFill>
                  <a:schemeClr val="bg1"/>
                </a:solidFill>
                <a:cs typeface="Consolas" pitchFamily="49" charset="0"/>
              </a:rPr>
              <a:t>infinite loop</a:t>
            </a:r>
            <a:r>
              <a:rPr lang="en-US" sz="3600" dirty="0" smtClean="0">
                <a:solidFill>
                  <a:schemeClr val="bg1"/>
                </a:solidFill>
                <a:cs typeface="Consolas" pitchFamily="49" charset="0"/>
              </a:rPr>
              <a:t> of method calls!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Consolas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Runtime and Logic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Remember: compilation is only step #2!</a:t>
            </a:r>
          </a:p>
          <a:p>
            <a:r>
              <a:rPr lang="en-US" dirty="0" smtClean="0"/>
              <a:t>Your program may compile, but it might (probably!) still has errors to fix:</a:t>
            </a:r>
          </a:p>
          <a:p>
            <a:pPr lvl="1"/>
            <a:r>
              <a:rPr lang="en-US" b="1" dirty="0" smtClean="0"/>
              <a:t>Runtime errors</a:t>
            </a:r>
            <a:r>
              <a:rPr lang="en-US" dirty="0" smtClean="0"/>
              <a:t>, e.g., infinite method call chains.</a:t>
            </a:r>
          </a:p>
          <a:p>
            <a:pPr lvl="1"/>
            <a:r>
              <a:rPr lang="en-US" b="1" dirty="0" smtClean="0"/>
              <a:t>Logic errors</a:t>
            </a:r>
            <a:r>
              <a:rPr lang="en-US" dirty="0" smtClean="0"/>
              <a:t>, e.g., incorrect output.</a:t>
            </a:r>
          </a:p>
          <a:p>
            <a:r>
              <a:rPr lang="en-US" dirty="0" smtClean="0"/>
              <a:t>Lesson: compilation isn’t the end!  Always </a:t>
            </a:r>
            <a:r>
              <a:rPr lang="en-US" i="1" dirty="0" smtClean="0"/>
              <a:t>test and check</a:t>
            </a:r>
            <a:r>
              <a:rPr lang="en-US" dirty="0" smtClean="0"/>
              <a:t> your programs before you’re done!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47A-DBC9-41DF-9C6F-3E7C6ECEE9D8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7623-D93C-4245-9D19-37FE325BE631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 and redundancy in algorithms</a:t>
            </a:r>
          </a:p>
          <a:p>
            <a:r>
              <a:rPr lang="en-US" dirty="0" smtClean="0"/>
              <a:t>Static methods</a:t>
            </a:r>
          </a:p>
          <a:p>
            <a:r>
              <a:rPr lang="en-US" dirty="0" smtClean="0"/>
              <a:t>Procedural decomposition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Using Static Methods to Capture Structure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7623-D93C-4245-9D19-37FE325BE631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// Prints instructions to make a PBJ sandwich</a:t>
            </a: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public class PBJ {</a:t>
            </a:r>
          </a:p>
          <a:p>
            <a:pPr>
              <a:buNone/>
            </a:pPr>
            <a:endParaRPr lang="en-US" sz="1100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  // Prints the PBJ preamble to the screen</a:t>
            </a: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  public static void </a:t>
            </a:r>
            <a:r>
              <a:rPr lang="en-US" sz="1100" dirty="0" err="1" smtClean="0">
                <a:latin typeface="Consolas"/>
                <a:cs typeface="Consolas"/>
              </a:rPr>
              <a:t>printPreamble</a:t>
            </a:r>
            <a:r>
              <a:rPr lang="en-US" sz="1100" dirty="0" smtClean="0">
                <a:latin typeface="Consolas"/>
                <a:cs typeface="Consolas"/>
              </a:rPr>
              <a:t>() { /* … */ }</a:t>
            </a:r>
          </a:p>
          <a:p>
            <a:pPr>
              <a:buNone/>
            </a:pPr>
            <a:endParaRPr lang="en-US" sz="1100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  // Prints the peanut butter step to the screen</a:t>
            </a: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  public static void </a:t>
            </a:r>
            <a:r>
              <a:rPr lang="en-US" sz="1100" dirty="0" err="1" smtClean="0">
                <a:latin typeface="Consolas"/>
                <a:cs typeface="Consolas"/>
              </a:rPr>
              <a:t>printPeanutButterStep</a:t>
            </a:r>
            <a:r>
              <a:rPr lang="en-US" sz="1100" dirty="0" smtClean="0">
                <a:latin typeface="Consolas"/>
                <a:cs typeface="Consolas"/>
              </a:rPr>
              <a:t>() { /* … */ }</a:t>
            </a:r>
          </a:p>
          <a:p>
            <a:pPr>
              <a:buNone/>
            </a:pPr>
            <a:endParaRPr lang="en-US" sz="1100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  // Prints the jelly step to the screen</a:t>
            </a: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  public static void </a:t>
            </a:r>
            <a:r>
              <a:rPr lang="en-US" sz="1100" dirty="0" err="1" smtClean="0">
                <a:latin typeface="Consolas"/>
                <a:cs typeface="Consolas"/>
              </a:rPr>
              <a:t>printJellyStep</a:t>
            </a:r>
            <a:r>
              <a:rPr lang="en-US" sz="1100" dirty="0" smtClean="0">
                <a:latin typeface="Consolas"/>
                <a:cs typeface="Consolas"/>
              </a:rPr>
              <a:t>() { /* … */ }</a:t>
            </a:r>
          </a:p>
          <a:p>
            <a:pPr>
              <a:buNone/>
            </a:pPr>
            <a:endParaRPr lang="en-US" sz="1100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  // Prints the eating step to the screen</a:t>
            </a: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  public static void </a:t>
            </a:r>
            <a:r>
              <a:rPr lang="en-US" sz="1100" dirty="0" err="1" smtClean="0">
                <a:latin typeface="Consolas"/>
                <a:cs typeface="Consolas"/>
              </a:rPr>
              <a:t>printEatStep</a:t>
            </a:r>
            <a:r>
              <a:rPr lang="en-US" sz="1100" dirty="0" smtClean="0">
                <a:latin typeface="Consolas"/>
                <a:cs typeface="Consolas"/>
              </a:rPr>
              <a:t>() { /* … */ }</a:t>
            </a:r>
          </a:p>
          <a:p>
            <a:pPr>
              <a:buNone/>
            </a:pPr>
            <a:endParaRPr lang="en-US" sz="1100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  public static void </a:t>
            </a:r>
            <a:r>
              <a:rPr lang="en-US" sz="1100" dirty="0" err="1" smtClean="0">
                <a:latin typeface="Consolas"/>
                <a:cs typeface="Consolas"/>
              </a:rPr>
              <a:t>main(String</a:t>
            </a:r>
            <a:r>
              <a:rPr lang="en-US" sz="1100" dirty="0" smtClean="0">
                <a:latin typeface="Consolas"/>
                <a:cs typeface="Consolas"/>
              </a:rPr>
              <a:t>[] </a:t>
            </a:r>
            <a:r>
              <a:rPr lang="en-US" sz="1100" dirty="0" err="1" smtClean="0">
                <a:latin typeface="Consolas"/>
                <a:cs typeface="Consolas"/>
              </a:rPr>
              <a:t>args</a:t>
            </a:r>
            <a:r>
              <a:rPr lang="en-US" sz="1100" dirty="0" smtClean="0">
                <a:latin typeface="Consolas"/>
                <a:cs typeface="Consolas"/>
              </a:rPr>
              <a:t>) {</a:t>
            </a: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    </a:t>
            </a:r>
            <a:r>
              <a:rPr lang="en-US" sz="1100" dirty="0" err="1" smtClean="0">
                <a:latin typeface="Consolas"/>
                <a:cs typeface="Consolas"/>
              </a:rPr>
              <a:t>printPreamble</a:t>
            </a:r>
            <a:r>
              <a:rPr lang="en-US" sz="1100" dirty="0" smtClean="0">
                <a:latin typeface="Consolas"/>
                <a:cs typeface="Consolas"/>
              </a:rPr>
              <a:t>();</a:t>
            </a: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    </a:t>
            </a:r>
            <a:r>
              <a:rPr lang="en-US" sz="1100" dirty="0" err="1" smtClean="0">
                <a:latin typeface="Consolas"/>
                <a:cs typeface="Consolas"/>
              </a:rPr>
              <a:t>printPeanutButterStep</a:t>
            </a:r>
            <a:r>
              <a:rPr lang="en-US" sz="1100" dirty="0" smtClean="0">
                <a:latin typeface="Consolas"/>
                <a:cs typeface="Consolas"/>
              </a:rPr>
              <a:t>();</a:t>
            </a: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    </a:t>
            </a:r>
            <a:r>
              <a:rPr lang="en-US" sz="1100" dirty="0" err="1" smtClean="0">
                <a:latin typeface="Consolas"/>
                <a:cs typeface="Consolas"/>
              </a:rPr>
              <a:t>printJellyStep</a:t>
            </a:r>
            <a:r>
              <a:rPr lang="en-US" sz="1100" dirty="0" smtClean="0">
                <a:latin typeface="Consolas"/>
                <a:cs typeface="Consolas"/>
              </a:rPr>
              <a:t>();</a:t>
            </a: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    </a:t>
            </a:r>
            <a:r>
              <a:rPr lang="en-US" sz="1100" dirty="0" err="1" smtClean="0">
                <a:latin typeface="Consolas"/>
                <a:cs typeface="Consolas"/>
              </a:rPr>
              <a:t>printEatStep</a:t>
            </a:r>
            <a:r>
              <a:rPr lang="en-US" sz="1100" dirty="0" smtClean="0">
                <a:latin typeface="Consolas"/>
                <a:cs typeface="Consolas"/>
              </a:rPr>
              <a:t>();</a:t>
            </a: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  }</a:t>
            </a: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Using Static Methods to Reduce Redundancy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7623-D93C-4245-9D19-37FE325BE631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// Prints instructions to make a PBJ sandwich</a:t>
            </a: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public class PBJ {</a:t>
            </a:r>
          </a:p>
          <a:p>
            <a:pPr>
              <a:buNone/>
            </a:pPr>
            <a:endParaRPr lang="en-US" sz="1100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  // Prints the clean up step to the screen </a:t>
            </a: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  public static void </a:t>
            </a:r>
            <a:r>
              <a:rPr lang="en-US" sz="1100" dirty="0" err="1" smtClean="0">
                <a:latin typeface="Consolas"/>
                <a:cs typeface="Consolas"/>
              </a:rPr>
              <a:t>printCleanupStep</a:t>
            </a:r>
            <a:r>
              <a:rPr lang="en-US" sz="1100" dirty="0" smtClean="0">
                <a:latin typeface="Consolas"/>
                <a:cs typeface="Consolas"/>
              </a:rPr>
              <a:t>() {</a:t>
            </a: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    /* … */</a:t>
            </a: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  }</a:t>
            </a:r>
          </a:p>
          <a:p>
            <a:pPr>
              <a:buNone/>
            </a:pPr>
            <a:endParaRPr lang="en-US" sz="1100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  // Prints the peanut butter step to the screen</a:t>
            </a: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  public static void </a:t>
            </a:r>
            <a:r>
              <a:rPr lang="en-US" sz="1100" dirty="0" err="1" smtClean="0">
                <a:latin typeface="Consolas"/>
                <a:cs typeface="Consolas"/>
              </a:rPr>
              <a:t>printPeanutButterStep</a:t>
            </a:r>
            <a:r>
              <a:rPr lang="en-US" sz="1100" dirty="0" smtClean="0">
                <a:latin typeface="Consolas"/>
                <a:cs typeface="Consolas"/>
              </a:rPr>
              <a:t>() {</a:t>
            </a: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    /* … */</a:t>
            </a: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    </a:t>
            </a:r>
            <a:r>
              <a:rPr lang="en-US" sz="1100" dirty="0" err="1" smtClean="0">
                <a:latin typeface="Consolas"/>
                <a:cs typeface="Consolas"/>
              </a:rPr>
              <a:t>printCleanupStep</a:t>
            </a:r>
            <a:r>
              <a:rPr lang="en-US" sz="1100" dirty="0" smtClean="0">
                <a:latin typeface="Consolas"/>
                <a:cs typeface="Consolas"/>
              </a:rPr>
              <a:t>();</a:t>
            </a: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  }</a:t>
            </a:r>
          </a:p>
          <a:p>
            <a:pPr>
              <a:buNone/>
            </a:pPr>
            <a:endParaRPr lang="en-US" sz="1100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  // Prints the jelly step to the screen</a:t>
            </a: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  public static void </a:t>
            </a:r>
            <a:r>
              <a:rPr lang="en-US" sz="1100" dirty="0" err="1" smtClean="0">
                <a:latin typeface="Consolas"/>
                <a:cs typeface="Consolas"/>
              </a:rPr>
              <a:t>printJellyStep</a:t>
            </a:r>
            <a:r>
              <a:rPr lang="en-US" sz="1100" dirty="0" smtClean="0">
                <a:latin typeface="Consolas"/>
                <a:cs typeface="Consolas"/>
              </a:rPr>
              <a:t>() {</a:t>
            </a: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    /* … */</a:t>
            </a: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    </a:t>
            </a:r>
            <a:r>
              <a:rPr lang="en-US" sz="1100" dirty="0" err="1" smtClean="0">
                <a:latin typeface="Consolas"/>
                <a:cs typeface="Consolas"/>
              </a:rPr>
              <a:t>printCleanupStep</a:t>
            </a:r>
            <a:r>
              <a:rPr lang="en-US" sz="1100" dirty="0" smtClean="0">
                <a:latin typeface="Consolas"/>
                <a:cs typeface="Consolas"/>
              </a:rPr>
              <a:t>();</a:t>
            </a: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  }</a:t>
            </a:r>
          </a:p>
          <a:p>
            <a:pPr>
              <a:buNone/>
            </a:pPr>
            <a:endParaRPr lang="en-US" sz="1100" dirty="0" smtClean="0">
              <a:latin typeface="Consolas"/>
              <a:cs typeface="Consolas"/>
            </a:endParaRP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  public static void </a:t>
            </a:r>
            <a:r>
              <a:rPr lang="en-US" sz="1100" dirty="0" err="1" smtClean="0">
                <a:latin typeface="Consolas"/>
                <a:cs typeface="Consolas"/>
              </a:rPr>
              <a:t>main(String</a:t>
            </a:r>
            <a:r>
              <a:rPr lang="en-US" sz="1100" dirty="0" smtClean="0">
                <a:latin typeface="Consolas"/>
                <a:cs typeface="Consolas"/>
              </a:rPr>
              <a:t>[] </a:t>
            </a:r>
            <a:r>
              <a:rPr lang="en-US" sz="1100" dirty="0" err="1" smtClean="0">
                <a:latin typeface="Consolas"/>
                <a:cs typeface="Consolas"/>
              </a:rPr>
              <a:t>args</a:t>
            </a:r>
            <a:r>
              <a:rPr lang="en-US" sz="1100" dirty="0" smtClean="0">
                <a:latin typeface="Consolas"/>
                <a:cs typeface="Consolas"/>
              </a:rPr>
              <a:t>) { /* … */ }</a:t>
            </a:r>
          </a:p>
          <a:p>
            <a:pPr>
              <a:buNone/>
            </a:pPr>
            <a:r>
              <a:rPr lang="en-US" sz="1100" dirty="0" smtClean="0">
                <a:latin typeface="Consolas"/>
                <a:cs typeface="Consolas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62599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4400" dirty="0" smtClean="0"/>
              <a:t>Procedural Decomposition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C6D4-DEAD-4E53-97AC-E65DD90AA784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Decompose, Decompose, Decompose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/>
            <a:r>
              <a:rPr lang="en-US" dirty="0" smtClean="0"/>
              <a:t>Our focus thus far: </a:t>
            </a:r>
            <a:r>
              <a:rPr lang="en-US" i="1" dirty="0" smtClean="0"/>
              <a:t>procedural decomposition</a:t>
            </a:r>
            <a:endParaRPr lang="en-US" dirty="0" smtClean="0"/>
          </a:p>
          <a:p>
            <a:pPr marL="914400" lvl="1" indent="-514350"/>
            <a:r>
              <a:rPr lang="en-US" dirty="0" smtClean="0"/>
              <a:t>“Procedures” are (non-object oriented) methods</a:t>
            </a:r>
          </a:p>
          <a:p>
            <a:pPr marL="514350" indent="-514350"/>
            <a:r>
              <a:rPr lang="en-US" dirty="0" smtClean="0"/>
              <a:t>Two development strategies arise:</a:t>
            </a:r>
          </a:p>
          <a:p>
            <a:pPr marL="914400" lvl="1" indent="-514350"/>
            <a:r>
              <a:rPr lang="en-US" b="1" dirty="0" smtClean="0"/>
              <a:t>Top-down development</a:t>
            </a:r>
            <a:endParaRPr lang="en-US" dirty="0" smtClean="0"/>
          </a:p>
          <a:p>
            <a:pPr marL="1314450" lvl="2" indent="-514350"/>
            <a:r>
              <a:rPr lang="en-US" dirty="0" smtClean="0"/>
              <a:t>Start with empty main, write skeletons for methods you believe you need, fill them in.</a:t>
            </a:r>
          </a:p>
          <a:p>
            <a:pPr marL="914400" lvl="1" indent="-514350"/>
            <a:r>
              <a:rPr lang="en-US" b="1" dirty="0" smtClean="0"/>
              <a:t>Iterative refinement</a:t>
            </a:r>
            <a:endParaRPr lang="en-US" dirty="0" smtClean="0"/>
          </a:p>
          <a:p>
            <a:pPr marL="1314450" lvl="2" indent="-514350"/>
            <a:r>
              <a:rPr lang="en-US" dirty="0" smtClean="0"/>
              <a:t>Write a (relatively) complete program in main, factor out existing functionality into methods.</a:t>
            </a:r>
          </a:p>
          <a:p>
            <a:pPr marL="514350" indent="-514350"/>
            <a:r>
              <a:rPr lang="en-US" dirty="0" smtClean="0"/>
              <a:t>Both approaches focus on</a:t>
            </a:r>
          </a:p>
          <a:p>
            <a:pPr marL="914400" lvl="1" indent="-514350"/>
            <a:r>
              <a:rPr lang="en-US" i="1" dirty="0" smtClean="0"/>
              <a:t>Keeping your program in a compliable state.</a:t>
            </a:r>
            <a:endParaRPr lang="en-US" dirty="0" smtClean="0"/>
          </a:p>
          <a:p>
            <a:pPr marL="914400" lvl="1" indent="-514350"/>
            <a:r>
              <a:rPr lang="en-US" i="1" dirty="0" smtClean="0"/>
              <a:t>Constantly checking and testing your program.</a:t>
            </a:r>
            <a:endParaRPr lang="en-US" dirty="0" smtClean="0"/>
          </a:p>
          <a:p>
            <a:pPr marL="514350" indent="-514350"/>
            <a:r>
              <a:rPr lang="en-US" dirty="0" smtClean="0"/>
              <a:t>Not mutually exclusive, neither one better than the other.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7623-D93C-4245-9D19-37FE325BE631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Example #1: </a:t>
            </a:r>
            <a:r>
              <a:rPr lang="en-US" dirty="0" err="1" smtClean="0"/>
              <a:t>MarathonTraining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pPr marL="514350" indent="-514350"/>
            <a:r>
              <a:rPr lang="en-US" dirty="0" smtClean="0"/>
              <a:t>Week 1</a:t>
            </a:r>
          </a:p>
          <a:p>
            <a:pPr marL="914400" lvl="1" indent="-514350"/>
            <a:r>
              <a:rPr lang="en-US" dirty="0" smtClean="0"/>
              <a:t>Monday: Rest</a:t>
            </a:r>
          </a:p>
          <a:p>
            <a:pPr marL="914400" lvl="1" indent="-514350"/>
            <a:r>
              <a:rPr lang="en-US" dirty="0" smtClean="0"/>
              <a:t>Tuesday: 4 miles</a:t>
            </a:r>
          </a:p>
          <a:p>
            <a:pPr marL="914400" lvl="1" indent="-514350"/>
            <a:r>
              <a:rPr lang="en-US" dirty="0" smtClean="0"/>
              <a:t>Wednesday: Rest</a:t>
            </a:r>
          </a:p>
          <a:p>
            <a:pPr marL="914400" lvl="1" indent="-514350"/>
            <a:r>
              <a:rPr lang="en-US" dirty="0" smtClean="0"/>
              <a:t>Thursday: 1-hour run</a:t>
            </a:r>
          </a:p>
          <a:p>
            <a:pPr marL="914400" lvl="1" indent="-514350"/>
            <a:r>
              <a:rPr lang="en-US" dirty="0" smtClean="0"/>
              <a:t>Friday: Rest</a:t>
            </a:r>
          </a:p>
          <a:p>
            <a:pPr marL="914400" lvl="1" indent="-514350"/>
            <a:r>
              <a:rPr lang="en-US" dirty="0" smtClean="0"/>
              <a:t>Saturday: 4 miles</a:t>
            </a:r>
          </a:p>
          <a:p>
            <a:pPr marL="914400" lvl="1" indent="-514350"/>
            <a:r>
              <a:rPr lang="en-US" dirty="0" smtClean="0"/>
              <a:t>Sunday: 6 miles</a:t>
            </a:r>
          </a:p>
          <a:p>
            <a:pPr marL="514350" indent="-514350"/>
            <a:r>
              <a:rPr lang="en-US" dirty="0" smtClean="0"/>
              <a:t>Week 2</a:t>
            </a:r>
          </a:p>
          <a:p>
            <a:pPr marL="914400" lvl="1" indent="-514350"/>
            <a:r>
              <a:rPr lang="en-US" dirty="0" smtClean="0"/>
              <a:t>Monday: Rest</a:t>
            </a:r>
          </a:p>
          <a:p>
            <a:pPr marL="914400" lvl="1" indent="-514350"/>
            <a:r>
              <a:rPr lang="en-US" dirty="0" smtClean="0"/>
              <a:t>Tuesday: 4 miles</a:t>
            </a:r>
          </a:p>
          <a:p>
            <a:pPr marL="914400" lvl="1" indent="-514350"/>
            <a:r>
              <a:rPr lang="en-US" dirty="0" smtClean="0"/>
              <a:t>Wednesday: Rest</a:t>
            </a:r>
          </a:p>
          <a:p>
            <a:pPr marL="914400" lvl="1" indent="-514350"/>
            <a:r>
              <a:rPr lang="en-US" dirty="0" smtClean="0"/>
              <a:t>Thursday: 1-hour run</a:t>
            </a:r>
          </a:p>
          <a:p>
            <a:pPr marL="914400" lvl="1" indent="-514350"/>
            <a:r>
              <a:rPr lang="en-US" dirty="0" smtClean="0"/>
              <a:t>Friday: Rest</a:t>
            </a:r>
          </a:p>
          <a:p>
            <a:pPr marL="914400" lvl="1" indent="-514350"/>
            <a:r>
              <a:rPr lang="en-US" dirty="0" smtClean="0"/>
              <a:t>Saturday: 4 miles</a:t>
            </a:r>
          </a:p>
          <a:p>
            <a:pPr marL="914400" lvl="1" indent="-514350"/>
            <a:r>
              <a:rPr lang="en-US" dirty="0" smtClean="0"/>
              <a:t>Sunday: 7 miles</a:t>
            </a:r>
          </a:p>
          <a:p>
            <a:pPr marL="514350" indent="-514350"/>
            <a:r>
              <a:rPr lang="en-US" dirty="0" smtClean="0"/>
              <a:t>Week 3</a:t>
            </a:r>
          </a:p>
          <a:p>
            <a:pPr marL="914400" lvl="1" indent="-514350"/>
            <a:r>
              <a:rPr lang="en-US" dirty="0" smtClean="0"/>
              <a:t>Monday: Rest</a:t>
            </a:r>
          </a:p>
          <a:p>
            <a:pPr marL="914400" lvl="1" indent="-514350"/>
            <a:r>
              <a:rPr lang="en-US" dirty="0" smtClean="0"/>
              <a:t>Tuesday: 4 miles</a:t>
            </a:r>
          </a:p>
          <a:p>
            <a:pPr marL="914400" lvl="1" indent="-514350"/>
            <a:r>
              <a:rPr lang="en-US" dirty="0" smtClean="0"/>
              <a:t>Wednesday: Rest</a:t>
            </a:r>
          </a:p>
          <a:p>
            <a:pPr marL="914400" lvl="1" indent="-514350"/>
            <a:r>
              <a:rPr lang="en-US" dirty="0" smtClean="0"/>
              <a:t>Thursday: 6 miles</a:t>
            </a:r>
          </a:p>
          <a:p>
            <a:pPr marL="914400" lvl="1" indent="-514350"/>
            <a:r>
              <a:rPr lang="en-US" dirty="0" smtClean="0"/>
              <a:t>Friday: Rest</a:t>
            </a:r>
          </a:p>
          <a:p>
            <a:pPr marL="914400" lvl="1" indent="-514350"/>
            <a:r>
              <a:rPr lang="en-US" dirty="0" smtClean="0"/>
              <a:t>Saturday: Rest</a:t>
            </a:r>
          </a:p>
          <a:p>
            <a:pPr marL="914400" lvl="1" indent="-514350"/>
            <a:r>
              <a:rPr lang="en-US" dirty="0" smtClean="0"/>
              <a:t>Sunday: 8 miles</a:t>
            </a:r>
          </a:p>
          <a:p>
            <a:pPr marL="914400" lvl="1" indent="-51435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7623-D93C-4245-9D19-37FE325BE631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Example #2: </a:t>
            </a:r>
            <a:r>
              <a:rPr lang="en-US" dirty="0" err="1" smtClean="0"/>
              <a:t>SimpleFigure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14350" indent="-514350">
              <a:buNone/>
            </a:pPr>
            <a:r>
              <a:rPr lang="en-US" dirty="0" smtClean="0">
                <a:latin typeface="Consolas"/>
                <a:cs typeface="Consolas"/>
              </a:rPr>
              <a:t>     /\</a:t>
            </a:r>
          </a:p>
          <a:p>
            <a:pPr marL="514350" indent="-514350">
              <a:buNone/>
            </a:pPr>
            <a:r>
              <a:rPr lang="en-US" dirty="0" smtClean="0">
                <a:latin typeface="Consolas"/>
                <a:cs typeface="Consolas"/>
              </a:rPr>
              <a:t>    /  \</a:t>
            </a:r>
          </a:p>
          <a:p>
            <a:pPr marL="514350" indent="-514350">
              <a:buNone/>
            </a:pPr>
            <a:r>
              <a:rPr lang="en-US" dirty="0" smtClean="0">
                <a:latin typeface="Consolas"/>
                <a:cs typeface="Consolas"/>
              </a:rPr>
              <a:t>   /    \</a:t>
            </a:r>
          </a:p>
          <a:p>
            <a:pPr marL="514350" indent="-514350">
              <a:buNone/>
            </a:pPr>
            <a:r>
              <a:rPr lang="en-US" dirty="0" smtClean="0">
                <a:latin typeface="Consolas"/>
                <a:cs typeface="Consolas"/>
              </a:rPr>
              <a:t>  /      \</a:t>
            </a:r>
          </a:p>
          <a:p>
            <a:pPr marL="514350" indent="-514350">
              <a:buNone/>
            </a:pPr>
            <a:r>
              <a:rPr lang="en-US" dirty="0" smtClean="0">
                <a:latin typeface="Consolas"/>
                <a:cs typeface="Consolas"/>
              </a:rPr>
              <a:t>  ~~~~~~~~</a:t>
            </a:r>
          </a:p>
          <a:p>
            <a:pPr marL="514350" indent="-514350">
              <a:buNone/>
            </a:pPr>
            <a:r>
              <a:rPr lang="en-US" dirty="0" smtClean="0">
                <a:latin typeface="Consolas"/>
                <a:cs typeface="Consolas"/>
              </a:rPr>
              <a:t>  --------</a:t>
            </a:r>
          </a:p>
          <a:p>
            <a:pPr marL="514350" indent="-514350">
              <a:buNone/>
            </a:pPr>
            <a:r>
              <a:rPr lang="en-US" dirty="0" smtClean="0">
                <a:latin typeface="Consolas"/>
                <a:cs typeface="Consolas"/>
              </a:rPr>
              <a:t>  |      |</a:t>
            </a:r>
          </a:p>
          <a:p>
            <a:pPr marL="514350" indent="-514350">
              <a:buNone/>
            </a:pPr>
            <a:r>
              <a:rPr lang="en-US" dirty="0" smtClean="0">
                <a:latin typeface="Consolas"/>
                <a:cs typeface="Consolas"/>
              </a:rPr>
              <a:t>  |      |</a:t>
            </a:r>
          </a:p>
          <a:p>
            <a:pPr marL="514350" indent="-514350">
              <a:buNone/>
            </a:pPr>
            <a:r>
              <a:rPr lang="en-US" dirty="0" smtClean="0">
                <a:latin typeface="Consolas"/>
                <a:cs typeface="Consolas"/>
              </a:rPr>
              <a:t>  --------</a:t>
            </a:r>
          </a:p>
          <a:p>
            <a:pPr marL="514350" indent="-514350">
              <a:buNone/>
            </a:pPr>
            <a:r>
              <a:rPr lang="en-US" dirty="0" smtClean="0">
                <a:latin typeface="Consolas"/>
                <a:cs typeface="Consolas"/>
              </a:rPr>
              <a:t>  --------</a:t>
            </a:r>
          </a:p>
          <a:p>
            <a:pPr marL="514350" indent="-514350">
              <a:buNone/>
            </a:pPr>
            <a:r>
              <a:rPr lang="en-US" dirty="0" smtClean="0">
                <a:latin typeface="Consolas"/>
                <a:cs typeface="Consolas"/>
              </a:rPr>
              <a:t>  |      |</a:t>
            </a:r>
          </a:p>
          <a:p>
            <a:pPr marL="514350" indent="-514350">
              <a:buNone/>
            </a:pPr>
            <a:r>
              <a:rPr lang="en-US" dirty="0" smtClean="0">
                <a:latin typeface="Consolas"/>
                <a:cs typeface="Consolas"/>
              </a:rPr>
              <a:t>  |      |</a:t>
            </a:r>
          </a:p>
          <a:p>
            <a:pPr marL="514350" indent="-514350">
              <a:buNone/>
            </a:pPr>
            <a:r>
              <a:rPr lang="en-US" dirty="0" smtClean="0">
                <a:latin typeface="Consolas"/>
                <a:cs typeface="Consolas"/>
              </a:rPr>
              <a:t>  --------</a:t>
            </a:r>
          </a:p>
          <a:p>
            <a:pPr marL="514350" indent="-514350">
              <a:buNone/>
            </a:pPr>
            <a:r>
              <a:rPr lang="en-US" dirty="0" smtClean="0">
                <a:latin typeface="Consolas"/>
                <a:cs typeface="Consolas"/>
              </a:rPr>
              <a:t>     /\</a:t>
            </a:r>
          </a:p>
          <a:p>
            <a:pPr marL="514350" indent="-514350">
              <a:buNone/>
            </a:pPr>
            <a:r>
              <a:rPr lang="en-US" dirty="0" smtClean="0">
                <a:latin typeface="Consolas"/>
                <a:cs typeface="Consolas"/>
              </a:rPr>
              <a:t>    /  \</a:t>
            </a:r>
          </a:p>
          <a:p>
            <a:pPr marL="514350" indent="-514350">
              <a:buNone/>
            </a:pPr>
            <a:r>
              <a:rPr lang="en-US" dirty="0" smtClean="0">
                <a:latin typeface="Consolas"/>
                <a:cs typeface="Consolas"/>
              </a:rPr>
              <a:t>   /    \</a:t>
            </a:r>
          </a:p>
          <a:p>
            <a:pPr marL="514350" indent="-514350">
              <a:buNone/>
            </a:pPr>
            <a:r>
              <a:rPr lang="en-US" dirty="0" smtClean="0">
                <a:latin typeface="Consolas"/>
                <a:cs typeface="Consolas"/>
              </a:rPr>
              <a:t>  /      \</a:t>
            </a:r>
          </a:p>
          <a:p>
            <a:pPr marL="514350" indent="-514350">
              <a:buNone/>
            </a:pPr>
            <a:r>
              <a:rPr lang="en-US" dirty="0" smtClean="0">
                <a:latin typeface="Consolas"/>
                <a:cs typeface="Consolas"/>
              </a:rPr>
              <a:t>  ~~~~~~~~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7623-D93C-4245-9D19-37FE325BE631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Reminders for the week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7623-D93C-4245-9D19-37FE325BE631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 CIS 110/final exam surveys</a:t>
            </a:r>
          </a:p>
          <a:p>
            <a:r>
              <a:rPr lang="en-US" dirty="0" smtClean="0"/>
              <a:t>Sign up for and use Piazza!</a:t>
            </a:r>
          </a:p>
          <a:p>
            <a:r>
              <a:rPr lang="en-US" dirty="0" smtClean="0"/>
              <a:t>Lecture and lab content</a:t>
            </a:r>
          </a:p>
          <a:p>
            <a:r>
              <a:rPr lang="en-US" dirty="0" smtClean="0"/>
              <a:t>My office hours (GRW 260)</a:t>
            </a:r>
          </a:p>
          <a:p>
            <a:pPr lvl="1"/>
            <a:r>
              <a:rPr lang="en-US" dirty="0" smtClean="0"/>
              <a:t>MW: one hr immediately after each lecture</a:t>
            </a:r>
          </a:p>
          <a:p>
            <a:pPr lvl="1"/>
            <a:r>
              <a:rPr lang="en-US" dirty="0" err="1" smtClean="0"/>
              <a:t>Th</a:t>
            </a:r>
            <a:r>
              <a:rPr lang="en-US" dirty="0" smtClean="0"/>
              <a:t>: 5:30 – 6:30</a:t>
            </a:r>
          </a:p>
          <a:p>
            <a:pPr lvl="1"/>
            <a:r>
              <a:rPr lang="en-US" dirty="0" smtClean="0"/>
              <a:t>Or email me for an appointment!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 Review: Why are We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Learning about </a:t>
            </a:r>
            <a:r>
              <a:rPr lang="en-US" i="1" dirty="0" smtClean="0"/>
              <a:t>algorithmic thinking</a:t>
            </a:r>
            <a:r>
              <a:rPr lang="en-US" dirty="0" smtClean="0"/>
              <a:t> via </a:t>
            </a:r>
            <a:r>
              <a:rPr lang="en-US" i="1" dirty="0" smtClean="0"/>
              <a:t>computer programming!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Precision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Decomposition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Abstraction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67623-D93C-4245-9D19-37FE325BE631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38200" y="3200400"/>
            <a:ext cx="2895600" cy="53340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shade val="51000"/>
                  <a:satMod val="130000"/>
                  <a:alpha val="25000"/>
                </a:schemeClr>
              </a:gs>
              <a:gs pos="80000">
                <a:schemeClr val="accent4">
                  <a:shade val="93000"/>
                  <a:satMod val="130000"/>
                  <a:alpha val="25000"/>
                </a:schemeClr>
              </a:gs>
              <a:gs pos="100000">
                <a:schemeClr val="accent4">
                  <a:shade val="94000"/>
                  <a:satMod val="135000"/>
                  <a:alpha val="2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ular Callout 8"/>
          <p:cNvSpPr/>
          <p:nvPr/>
        </p:nvSpPr>
        <p:spPr>
          <a:xfrm>
            <a:off x="3733800" y="4343400"/>
            <a:ext cx="4495800" cy="685800"/>
          </a:xfrm>
          <a:prstGeom prst="wedgeRoundRectCallout">
            <a:avLst>
              <a:gd name="adj1" fmla="val -53133"/>
              <a:gd name="adj2" fmla="val -134469"/>
              <a:gd name="adj3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Our focus for most of the semester!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62599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4400" dirty="0" smtClean="0"/>
              <a:t>Structure and Redundancy in Algorithms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3C6D4-DEAD-4E53-97AC-E65DD90AA784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Our Running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public class PBJ {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public static void </a:t>
            </a:r>
            <a:r>
              <a:rPr lang="en-US" sz="1600" dirty="0" err="1" smtClean="0">
                <a:latin typeface="Consolas"/>
                <a:cs typeface="Consolas"/>
              </a:rPr>
              <a:t>main(String</a:t>
            </a:r>
            <a:r>
              <a:rPr lang="en-US" sz="1600" dirty="0" smtClean="0">
                <a:latin typeface="Consolas"/>
                <a:cs typeface="Consolas"/>
              </a:rPr>
              <a:t>[] </a:t>
            </a:r>
            <a:r>
              <a:rPr lang="en-US" sz="1600" dirty="0" err="1" smtClean="0">
                <a:latin typeface="Consolas"/>
                <a:cs typeface="Consolas"/>
              </a:rPr>
              <a:t>args</a:t>
            </a:r>
            <a:r>
              <a:rPr lang="en-US" sz="1600" dirty="0" smtClean="0">
                <a:latin typeface="Consolas"/>
                <a:cs typeface="Consolas"/>
              </a:rPr>
              <a:t>) {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System.out.println(“Take</a:t>
            </a:r>
            <a:r>
              <a:rPr lang="en-US" sz="1600" dirty="0" smtClean="0">
                <a:latin typeface="Consolas"/>
                <a:cs typeface="Consolas"/>
              </a:rPr>
              <a:t> out the ingredients and utensils.”);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System.out.println(“Put</a:t>
            </a:r>
            <a:r>
              <a:rPr lang="en-US" sz="1600" dirty="0" smtClean="0">
                <a:latin typeface="Consolas"/>
                <a:cs typeface="Consolas"/>
              </a:rPr>
              <a:t> ingredients and utensils on the table.”);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System.out.println(“Remove</a:t>
            </a:r>
            <a:r>
              <a:rPr lang="en-US" sz="1600" dirty="0" smtClean="0">
                <a:latin typeface="Consolas"/>
                <a:cs typeface="Consolas"/>
              </a:rPr>
              <a:t> the cap from the peanut butter.”);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System.out.println(“Scoop</a:t>
            </a:r>
            <a:r>
              <a:rPr lang="en-US" sz="1600" dirty="0" smtClean="0">
                <a:latin typeface="Consolas"/>
                <a:cs typeface="Consolas"/>
              </a:rPr>
              <a:t> out some peanut butter.”);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System.out.println(“Spread</a:t>
            </a:r>
            <a:r>
              <a:rPr lang="en-US" sz="1600" dirty="0" smtClean="0">
                <a:latin typeface="Consolas"/>
                <a:cs typeface="Consolas"/>
              </a:rPr>
              <a:t> it on a piece of bread.”);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System.out.println(“Wash</a:t>
            </a:r>
            <a:r>
              <a:rPr lang="en-US" sz="1600" dirty="0" smtClean="0">
                <a:latin typeface="Consolas"/>
                <a:cs typeface="Consolas"/>
              </a:rPr>
              <a:t> knife in the sink.”);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System.out.println(“Wipe</a:t>
            </a:r>
            <a:r>
              <a:rPr lang="en-US" sz="1600" dirty="0" smtClean="0">
                <a:latin typeface="Consolas"/>
                <a:cs typeface="Consolas"/>
              </a:rPr>
              <a:t> knife clean with a </a:t>
            </a:r>
            <a:r>
              <a:rPr lang="en-US" sz="1600" dirty="0" err="1" smtClean="0">
                <a:latin typeface="Consolas"/>
                <a:cs typeface="Consolas"/>
              </a:rPr>
              <a:t>nupkin</a:t>
            </a:r>
            <a:r>
              <a:rPr lang="en-US" sz="1600" dirty="0" smtClean="0">
                <a:latin typeface="Consolas"/>
                <a:cs typeface="Consolas"/>
              </a:rPr>
              <a:t>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System.out.println(“Remove</a:t>
            </a:r>
            <a:r>
              <a:rPr lang="en-US" sz="1600" dirty="0" smtClean="0">
                <a:latin typeface="Consolas"/>
                <a:cs typeface="Consolas"/>
              </a:rPr>
              <a:t> the cap from the jelly.”);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System.out.println(“Scoop</a:t>
            </a:r>
            <a:r>
              <a:rPr lang="en-US" sz="1600" dirty="0" smtClean="0">
                <a:latin typeface="Consolas"/>
                <a:cs typeface="Consolas"/>
              </a:rPr>
              <a:t> out some jelly.”);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System.out.println(“Spread</a:t>
            </a:r>
            <a:r>
              <a:rPr lang="en-US" sz="1600" dirty="0" smtClean="0">
                <a:latin typeface="Consolas"/>
                <a:cs typeface="Consolas"/>
              </a:rPr>
              <a:t> it on a piece of bread.”);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System.out.println(“Wash</a:t>
            </a:r>
            <a:r>
              <a:rPr lang="en-US" sz="1600" dirty="0" smtClean="0">
                <a:latin typeface="Consolas"/>
                <a:cs typeface="Consolas"/>
              </a:rPr>
              <a:t> knife in the sink.”);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System.out.println(“Wipe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err="1" smtClean="0">
                <a:latin typeface="Consolas"/>
                <a:cs typeface="Consolas"/>
              </a:rPr>
              <a:t>nife</a:t>
            </a:r>
            <a:r>
              <a:rPr lang="en-US" sz="1600" dirty="0" smtClean="0">
                <a:latin typeface="Consolas"/>
                <a:cs typeface="Consolas"/>
              </a:rPr>
              <a:t> clean with napkin.”);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System.out.println(“Put</a:t>
            </a:r>
            <a:r>
              <a:rPr lang="en-US" sz="1600" dirty="0" smtClean="0">
                <a:latin typeface="Consolas"/>
                <a:cs typeface="Consolas"/>
              </a:rPr>
              <a:t> the two pieces of bread together.”);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System.out.println(“Put</a:t>
            </a:r>
            <a:r>
              <a:rPr lang="en-US" sz="1600" dirty="0" smtClean="0">
                <a:latin typeface="Consolas"/>
                <a:cs typeface="Consolas"/>
              </a:rPr>
              <a:t> the bread into your mouth and chew.”);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}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47A-DBC9-41DF-9C6F-3E7C6ECEE9D8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Problem #1: Where’s the Structure?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public class PBJ {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public static void </a:t>
            </a:r>
            <a:r>
              <a:rPr lang="en-US" sz="1600" dirty="0" err="1" smtClean="0">
                <a:latin typeface="Consolas"/>
                <a:cs typeface="Consolas"/>
              </a:rPr>
              <a:t>main(String</a:t>
            </a:r>
            <a:r>
              <a:rPr lang="en-US" sz="1600" dirty="0" smtClean="0">
                <a:latin typeface="Consolas"/>
                <a:cs typeface="Consolas"/>
              </a:rPr>
              <a:t>[] </a:t>
            </a:r>
            <a:r>
              <a:rPr lang="en-US" sz="1600" dirty="0" err="1" smtClean="0">
                <a:latin typeface="Consolas"/>
                <a:cs typeface="Consolas"/>
              </a:rPr>
              <a:t>args</a:t>
            </a:r>
            <a:r>
              <a:rPr lang="en-US" sz="1600" dirty="0" smtClean="0">
                <a:latin typeface="Consolas"/>
                <a:cs typeface="Consolas"/>
              </a:rPr>
              <a:t>) {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System.out.println(“Take</a:t>
            </a:r>
            <a:r>
              <a:rPr lang="en-US" sz="1600" dirty="0" smtClean="0">
                <a:latin typeface="Consolas"/>
                <a:cs typeface="Consolas"/>
              </a:rPr>
              <a:t> out the ingredients and utensils.”);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System.out.println(“Put</a:t>
            </a:r>
            <a:r>
              <a:rPr lang="en-US" sz="1600" dirty="0" smtClean="0">
                <a:latin typeface="Consolas"/>
                <a:cs typeface="Consolas"/>
              </a:rPr>
              <a:t> ingredients and utensils on the table.”);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System.out.println(“Remove</a:t>
            </a:r>
            <a:r>
              <a:rPr lang="en-US" sz="1600" dirty="0" smtClean="0">
                <a:latin typeface="Consolas"/>
                <a:cs typeface="Consolas"/>
              </a:rPr>
              <a:t> the cap from the peanut butter.”);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System.out.println(“Scoop</a:t>
            </a:r>
            <a:r>
              <a:rPr lang="en-US" sz="1600" dirty="0" smtClean="0">
                <a:latin typeface="Consolas"/>
                <a:cs typeface="Consolas"/>
              </a:rPr>
              <a:t> out some peanut butter.”);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System.out.println(“Spread</a:t>
            </a:r>
            <a:r>
              <a:rPr lang="en-US" sz="1600" dirty="0" smtClean="0">
                <a:latin typeface="Consolas"/>
                <a:cs typeface="Consolas"/>
              </a:rPr>
              <a:t> it on a piece of bread.”);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System.out.println(“Wash</a:t>
            </a:r>
            <a:r>
              <a:rPr lang="en-US" sz="1600" dirty="0" smtClean="0">
                <a:latin typeface="Consolas"/>
                <a:cs typeface="Consolas"/>
              </a:rPr>
              <a:t> knife in the sink.”);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System.out.println(“Wipe</a:t>
            </a:r>
            <a:r>
              <a:rPr lang="en-US" sz="1600" dirty="0" smtClean="0">
                <a:latin typeface="Consolas"/>
                <a:cs typeface="Consolas"/>
              </a:rPr>
              <a:t> knife clean with a </a:t>
            </a:r>
            <a:r>
              <a:rPr lang="en-US" sz="1600" dirty="0" err="1" smtClean="0">
                <a:latin typeface="Consolas"/>
                <a:cs typeface="Consolas"/>
              </a:rPr>
              <a:t>nupkin</a:t>
            </a:r>
            <a:r>
              <a:rPr lang="en-US" sz="1600" dirty="0" smtClean="0">
                <a:latin typeface="Consolas"/>
                <a:cs typeface="Consolas"/>
              </a:rPr>
              <a:t>.”);   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System.out.println(“Remove</a:t>
            </a:r>
            <a:r>
              <a:rPr lang="en-US" sz="1600" dirty="0" smtClean="0">
                <a:latin typeface="Consolas"/>
                <a:cs typeface="Consolas"/>
              </a:rPr>
              <a:t> the cap from the jelly.”);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System.out.println(“Scoop</a:t>
            </a:r>
            <a:r>
              <a:rPr lang="en-US" sz="1600" dirty="0" smtClean="0">
                <a:latin typeface="Consolas"/>
                <a:cs typeface="Consolas"/>
              </a:rPr>
              <a:t> out some jelly.”);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System.out.println(“Spread</a:t>
            </a:r>
            <a:r>
              <a:rPr lang="en-US" sz="1600" dirty="0" smtClean="0">
                <a:latin typeface="Consolas"/>
                <a:cs typeface="Consolas"/>
              </a:rPr>
              <a:t> it on a piece of bread.”);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System.out.println(“Wash</a:t>
            </a:r>
            <a:r>
              <a:rPr lang="en-US" sz="1600" dirty="0" smtClean="0">
                <a:latin typeface="Consolas"/>
                <a:cs typeface="Consolas"/>
              </a:rPr>
              <a:t> knife in the sink.”);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System.out.println(“Wipe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err="1" smtClean="0">
                <a:latin typeface="Consolas"/>
                <a:cs typeface="Consolas"/>
              </a:rPr>
              <a:t>nife</a:t>
            </a:r>
            <a:r>
              <a:rPr lang="en-US" sz="1600" dirty="0" smtClean="0">
                <a:latin typeface="Consolas"/>
                <a:cs typeface="Consolas"/>
              </a:rPr>
              <a:t> clean with napkin.”);   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System.out.println(“Put</a:t>
            </a:r>
            <a:r>
              <a:rPr lang="en-US" sz="1600" dirty="0" smtClean="0">
                <a:latin typeface="Consolas"/>
                <a:cs typeface="Consolas"/>
              </a:rPr>
              <a:t> the two pieces of bread together.”);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System.out.println(“Put</a:t>
            </a:r>
            <a:r>
              <a:rPr lang="en-US" sz="1600" dirty="0" smtClean="0">
                <a:latin typeface="Consolas"/>
                <a:cs typeface="Consolas"/>
              </a:rPr>
              <a:t> the bread into your mouth and chew.”);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}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47A-DBC9-41DF-9C6F-3E7C6ECEE9D8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914400" y="2133600"/>
            <a:ext cx="6934200" cy="5334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  <a:alpha val="25000"/>
                </a:schemeClr>
              </a:gs>
              <a:gs pos="80000">
                <a:schemeClr val="accent1">
                  <a:shade val="93000"/>
                  <a:satMod val="130000"/>
                  <a:alpha val="25000"/>
                </a:schemeClr>
              </a:gs>
              <a:gs pos="100000">
                <a:schemeClr val="accent1">
                  <a:shade val="94000"/>
                  <a:satMod val="135000"/>
                  <a:alpha val="2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914400" y="2667000"/>
            <a:ext cx="6934200" cy="121920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shade val="51000"/>
                  <a:satMod val="130000"/>
                  <a:alpha val="25000"/>
                </a:schemeClr>
              </a:gs>
              <a:gs pos="80000">
                <a:schemeClr val="accent2">
                  <a:shade val="93000"/>
                  <a:satMod val="130000"/>
                  <a:alpha val="25000"/>
                </a:schemeClr>
              </a:gs>
              <a:gs pos="100000">
                <a:schemeClr val="accent2">
                  <a:shade val="94000"/>
                  <a:satMod val="135000"/>
                  <a:alpha val="2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914400" y="3886200"/>
            <a:ext cx="6934200" cy="12954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  <a:alpha val="25000"/>
                </a:schemeClr>
              </a:gs>
              <a:gs pos="80000">
                <a:schemeClr val="accent3">
                  <a:shade val="93000"/>
                  <a:satMod val="130000"/>
                  <a:alpha val="25000"/>
                </a:schemeClr>
              </a:gs>
              <a:gs pos="100000">
                <a:schemeClr val="accent3">
                  <a:shade val="94000"/>
                  <a:satMod val="135000"/>
                  <a:alpha val="2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914400" y="5181600"/>
            <a:ext cx="6934200" cy="457200"/>
          </a:xfrm>
          <a:prstGeom prst="roundRect">
            <a:avLst/>
          </a:prstGeom>
          <a:gradFill flip="none" rotWithShape="1">
            <a:gsLst>
              <a:gs pos="0">
                <a:schemeClr val="accent4">
                  <a:shade val="51000"/>
                  <a:satMod val="130000"/>
                  <a:alpha val="25000"/>
                </a:schemeClr>
              </a:gs>
              <a:gs pos="80000">
                <a:schemeClr val="accent4">
                  <a:shade val="93000"/>
                  <a:satMod val="130000"/>
                  <a:alpha val="25000"/>
                </a:schemeClr>
              </a:gs>
              <a:gs pos="100000">
                <a:schemeClr val="accent4">
                  <a:shade val="94000"/>
                  <a:satMod val="135000"/>
                  <a:alpha val="2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Problem #2: We’re Repeating Ourselves (Poorly)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public class PBJ {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public static void </a:t>
            </a:r>
            <a:r>
              <a:rPr lang="en-US" sz="1600" dirty="0" err="1" smtClean="0">
                <a:latin typeface="Consolas"/>
                <a:cs typeface="Consolas"/>
              </a:rPr>
              <a:t>main(String</a:t>
            </a:r>
            <a:r>
              <a:rPr lang="en-US" sz="1600" dirty="0" smtClean="0">
                <a:latin typeface="Consolas"/>
                <a:cs typeface="Consolas"/>
              </a:rPr>
              <a:t>[] </a:t>
            </a:r>
            <a:r>
              <a:rPr lang="en-US" sz="1600" dirty="0" err="1" smtClean="0">
                <a:latin typeface="Consolas"/>
                <a:cs typeface="Consolas"/>
              </a:rPr>
              <a:t>args</a:t>
            </a:r>
            <a:r>
              <a:rPr lang="en-US" sz="1600" dirty="0" smtClean="0">
                <a:latin typeface="Consolas"/>
                <a:cs typeface="Consolas"/>
              </a:rPr>
              <a:t>) {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System.out.println(“Take</a:t>
            </a:r>
            <a:r>
              <a:rPr lang="en-US" sz="1600" dirty="0" smtClean="0">
                <a:latin typeface="Consolas"/>
                <a:cs typeface="Consolas"/>
              </a:rPr>
              <a:t> out the ingredients and utensils.”);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System.out.println(“Put</a:t>
            </a:r>
            <a:r>
              <a:rPr lang="en-US" sz="1600" dirty="0" smtClean="0">
                <a:latin typeface="Consolas"/>
                <a:cs typeface="Consolas"/>
              </a:rPr>
              <a:t> ingredients and utensils on the table.”);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System.out.println(“Remove</a:t>
            </a:r>
            <a:r>
              <a:rPr lang="en-US" sz="1600" dirty="0" smtClean="0">
                <a:latin typeface="Consolas"/>
                <a:cs typeface="Consolas"/>
              </a:rPr>
              <a:t> the cap from the peanut butter.”);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System.out.println(“Scoop</a:t>
            </a:r>
            <a:r>
              <a:rPr lang="en-US" sz="1600" dirty="0" smtClean="0">
                <a:latin typeface="Consolas"/>
                <a:cs typeface="Consolas"/>
              </a:rPr>
              <a:t> out some peanut butter.”);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System.out.println(“Spread</a:t>
            </a:r>
            <a:r>
              <a:rPr lang="en-US" sz="1600" dirty="0" smtClean="0">
                <a:latin typeface="Consolas"/>
                <a:cs typeface="Consolas"/>
              </a:rPr>
              <a:t> it on a piece of bread.”);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System.out.println(“Wash</a:t>
            </a:r>
            <a:r>
              <a:rPr lang="en-US" sz="1600" dirty="0" smtClean="0">
                <a:latin typeface="Consolas"/>
                <a:cs typeface="Consolas"/>
              </a:rPr>
              <a:t> knife in the sink.”);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System.out.println(“Wipe</a:t>
            </a:r>
            <a:r>
              <a:rPr lang="en-US" sz="1600" dirty="0" smtClean="0">
                <a:latin typeface="Consolas"/>
                <a:cs typeface="Consolas"/>
              </a:rPr>
              <a:t> knife clean with a </a:t>
            </a:r>
            <a:r>
              <a:rPr lang="en-US" sz="1600" dirty="0" err="1" smtClean="0">
                <a:latin typeface="Consolas"/>
                <a:cs typeface="Consolas"/>
              </a:rPr>
              <a:t>nupkin</a:t>
            </a:r>
            <a:r>
              <a:rPr lang="en-US" sz="1600" dirty="0" smtClean="0">
                <a:latin typeface="Consolas"/>
                <a:cs typeface="Consolas"/>
              </a:rPr>
              <a:t>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System.out.println(“Remove</a:t>
            </a:r>
            <a:r>
              <a:rPr lang="en-US" sz="1600" dirty="0" smtClean="0">
                <a:latin typeface="Consolas"/>
                <a:cs typeface="Consolas"/>
              </a:rPr>
              <a:t> the cap from the jelly.”);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System.out.println(“Scoop</a:t>
            </a:r>
            <a:r>
              <a:rPr lang="en-US" sz="1600" dirty="0" smtClean="0">
                <a:latin typeface="Consolas"/>
                <a:cs typeface="Consolas"/>
              </a:rPr>
              <a:t> out some jelly.”);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System.out.println(“Spread</a:t>
            </a:r>
            <a:r>
              <a:rPr lang="en-US" sz="1600" dirty="0" smtClean="0">
                <a:latin typeface="Consolas"/>
                <a:cs typeface="Consolas"/>
              </a:rPr>
              <a:t> it on a piece of bread.”);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System.out.println(“Wash</a:t>
            </a:r>
            <a:r>
              <a:rPr lang="en-US" sz="1600" dirty="0" smtClean="0">
                <a:latin typeface="Consolas"/>
                <a:cs typeface="Consolas"/>
              </a:rPr>
              <a:t> knife in the sink.”);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System.out.println(“Wipe</a:t>
            </a:r>
            <a:r>
              <a:rPr lang="en-US" sz="1600" dirty="0" smtClean="0">
                <a:latin typeface="Consolas"/>
                <a:cs typeface="Consolas"/>
              </a:rPr>
              <a:t> </a:t>
            </a:r>
            <a:r>
              <a:rPr lang="en-US" sz="1600" dirty="0" err="1" smtClean="0">
                <a:latin typeface="Consolas"/>
                <a:cs typeface="Consolas"/>
              </a:rPr>
              <a:t>nife</a:t>
            </a:r>
            <a:r>
              <a:rPr lang="en-US" sz="1600" dirty="0" smtClean="0">
                <a:latin typeface="Consolas"/>
                <a:cs typeface="Consolas"/>
              </a:rPr>
              <a:t> clean with napkin.”);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System.out.println(“Put</a:t>
            </a:r>
            <a:r>
              <a:rPr lang="en-US" sz="1600" dirty="0" smtClean="0">
                <a:latin typeface="Consolas"/>
                <a:cs typeface="Consolas"/>
              </a:rPr>
              <a:t> the two pieces of bread together.”);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  </a:t>
            </a:r>
            <a:r>
              <a:rPr lang="en-US" sz="1600" dirty="0" err="1" smtClean="0">
                <a:latin typeface="Consolas"/>
                <a:cs typeface="Consolas"/>
              </a:rPr>
              <a:t>System.out.println(“Put</a:t>
            </a:r>
            <a:r>
              <a:rPr lang="en-US" sz="1600" dirty="0" smtClean="0">
                <a:latin typeface="Consolas"/>
                <a:cs typeface="Consolas"/>
              </a:rPr>
              <a:t> the bread into your mouth and chew.”);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  }</a:t>
            </a:r>
          </a:p>
          <a:p>
            <a:pPr>
              <a:buNone/>
            </a:pPr>
            <a:r>
              <a:rPr lang="en-US" sz="1600" dirty="0" smtClean="0">
                <a:latin typeface="Consolas"/>
                <a:cs typeface="Consolas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47A-DBC9-41DF-9C6F-3E7C6ECEE9D8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914400" y="3429000"/>
            <a:ext cx="5715000" cy="4572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  <a:alpha val="25000"/>
                </a:schemeClr>
              </a:gs>
              <a:gs pos="80000">
                <a:schemeClr val="accent6">
                  <a:shade val="93000"/>
                  <a:satMod val="130000"/>
                  <a:alpha val="25000"/>
                </a:schemeClr>
              </a:gs>
              <a:gs pos="100000">
                <a:schemeClr val="accent6">
                  <a:shade val="94000"/>
                  <a:satMod val="135000"/>
                  <a:alpha val="2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914400" y="4648200"/>
            <a:ext cx="5410200" cy="5334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  <a:alpha val="25000"/>
                </a:schemeClr>
              </a:gs>
              <a:gs pos="80000">
                <a:schemeClr val="accent6">
                  <a:shade val="93000"/>
                  <a:satMod val="130000"/>
                  <a:alpha val="25000"/>
                </a:schemeClr>
              </a:gs>
              <a:gs pos="100000">
                <a:schemeClr val="accent6">
                  <a:shade val="94000"/>
                  <a:satMod val="135000"/>
                  <a:alpha val="25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Structure and Redundancy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47A-DBC9-41DF-9C6F-3E7C6ECEE9D8}" type="datetime1">
              <a:rPr lang="en-US" smtClean="0"/>
              <a:pPr/>
              <a:t>9/12/11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A48-8AD9-4DBC-86D4-AB994F8E81E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199"/>
          </a:xfrm>
        </p:spPr>
        <p:txBody>
          <a:bodyPr/>
          <a:lstStyle/>
          <a:p>
            <a:r>
              <a:rPr lang="en-US" dirty="0" smtClean="0"/>
              <a:t>Programs should reflect the structure of the problem at hand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Better understanding</a:t>
            </a:r>
          </a:p>
          <a:p>
            <a:r>
              <a:rPr lang="en-US" dirty="0" smtClean="0"/>
              <a:t>Programs should not contain redundancy</a:t>
            </a:r>
          </a:p>
          <a:p>
            <a:pPr lvl="1">
              <a:buFont typeface="Wingdings" charset="2"/>
              <a:buChar char="Ø"/>
            </a:pPr>
            <a:r>
              <a:rPr lang="en-US" dirty="0" smtClean="0"/>
              <a:t>Better maintainability</a:t>
            </a:r>
          </a:p>
          <a:p>
            <a:endParaRPr lang="en-US" dirty="0" smtClean="0"/>
          </a:p>
        </p:txBody>
      </p:sp>
      <p:sp>
        <p:nvSpPr>
          <p:cNvPr id="11" name="Content Placeholder 8"/>
          <p:cNvSpPr txBox="1">
            <a:spLocks/>
          </p:cNvSpPr>
          <p:nvPr/>
        </p:nvSpPr>
        <p:spPr>
          <a:xfrm>
            <a:off x="533400" y="5638800"/>
            <a:ext cx="8229600" cy="68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tool </a:t>
            </a:r>
            <a:r>
              <a:rPr lang="en-US" sz="3200" i="1" dirty="0" smtClean="0"/>
              <a:t>can</a:t>
            </a:r>
            <a:r>
              <a:rPr kumimoji="0" lang="en-US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we use to solve these problems?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4120</TotalTime>
  <Words>2705</Words>
  <Application>Microsoft Macintosh PowerPoint</Application>
  <PresentationFormat>On-screen Show (4:3)</PresentationFormat>
  <Paragraphs>458</Paragraphs>
  <Slides>25</Slides>
  <Notes>0</Notes>
  <HiddenSlides>4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CIS 110: Introduction to Computer Programming</vt:lpstr>
      <vt:lpstr>Outline</vt:lpstr>
      <vt:lpstr>Reminders for the week</vt:lpstr>
      <vt:lpstr>In Review: Why are We Here?</vt:lpstr>
      <vt:lpstr>Slide 5</vt:lpstr>
      <vt:lpstr>Our Running Example</vt:lpstr>
      <vt:lpstr>Problem #1: Where’s the Structure?</vt:lpstr>
      <vt:lpstr>Problem #2: We’re Repeating Ourselves (Poorly)</vt:lpstr>
      <vt:lpstr>Structure and Redundancy</vt:lpstr>
      <vt:lpstr>Slide 10</vt:lpstr>
      <vt:lpstr>First: a Note About Learning Programming Languages</vt:lpstr>
      <vt:lpstr>Recall: Syntax, Syntax, Syntax</vt:lpstr>
      <vt:lpstr>An Example Static Method</vt:lpstr>
      <vt:lpstr>Static Method Declarations</vt:lpstr>
      <vt:lpstr>Static Method Calls</vt:lpstr>
      <vt:lpstr>Where Can We Call Methods?</vt:lpstr>
      <vt:lpstr>Control flow</vt:lpstr>
      <vt:lpstr>When Control Flow Goes Wild</vt:lpstr>
      <vt:lpstr>Runtime and Logic Errors</vt:lpstr>
      <vt:lpstr>Using Static Methods to Capture Structure</vt:lpstr>
      <vt:lpstr>Using Static Methods to Reduce Redundancy</vt:lpstr>
      <vt:lpstr>Slide 22</vt:lpstr>
      <vt:lpstr>Decompose, Decompose, Decompose</vt:lpstr>
      <vt:lpstr>Example #1: MarathonTraining</vt:lpstr>
      <vt:lpstr>Example #2: SimpleFigure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kambing</dc:creator>
  <cp:lastModifiedBy>Peter-Michael Osera</cp:lastModifiedBy>
  <cp:revision>423</cp:revision>
  <dcterms:created xsi:type="dcterms:W3CDTF">2011-09-12T13:59:13Z</dcterms:created>
  <dcterms:modified xsi:type="dcterms:W3CDTF">2011-09-12T13:59:28Z</dcterms:modified>
</cp:coreProperties>
</file>