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96" r:id="rId2"/>
  </p:sldMasterIdLst>
  <p:notesMasterIdLst>
    <p:notesMasterId r:id="rId25"/>
  </p:notesMasterIdLst>
  <p:sldIdLst>
    <p:sldId id="281" r:id="rId3"/>
    <p:sldId id="257" r:id="rId4"/>
    <p:sldId id="258" r:id="rId5"/>
    <p:sldId id="259" r:id="rId6"/>
    <p:sldId id="260" r:id="rId7"/>
    <p:sldId id="261" r:id="rId8"/>
    <p:sldId id="263" r:id="rId9"/>
    <p:sldId id="262" r:id="rId10"/>
    <p:sldId id="264" r:id="rId11"/>
    <p:sldId id="287" r:id="rId12"/>
    <p:sldId id="268" r:id="rId13"/>
    <p:sldId id="282" r:id="rId14"/>
    <p:sldId id="283" r:id="rId15"/>
    <p:sldId id="284" r:id="rId16"/>
    <p:sldId id="269" r:id="rId17"/>
    <p:sldId id="270" r:id="rId18"/>
    <p:sldId id="271" r:id="rId19"/>
    <p:sldId id="293" r:id="rId20"/>
    <p:sldId id="291" r:id="rId21"/>
    <p:sldId id="292" r:id="rId22"/>
    <p:sldId id="289"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4D234E-B218-499A-BA7E-A00FC665EFA5}">
          <p14:sldIdLst>
            <p14:sldId id="281"/>
            <p14:sldId id="257"/>
            <p14:sldId id="258"/>
            <p14:sldId id="259"/>
            <p14:sldId id="260"/>
            <p14:sldId id="261"/>
            <p14:sldId id="263"/>
            <p14:sldId id="262"/>
            <p14:sldId id="264"/>
            <p14:sldId id="287"/>
            <p14:sldId id="268"/>
            <p14:sldId id="282"/>
            <p14:sldId id="283"/>
            <p14:sldId id="284"/>
            <p14:sldId id="269"/>
            <p14:sldId id="270"/>
            <p14:sldId id="271"/>
            <p14:sldId id="293"/>
            <p14:sldId id="291"/>
            <p14:sldId id="292"/>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1" d="100"/>
          <a:sy n="151" d="100"/>
        </p:scale>
        <p:origin x="2094" y="15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862D1-4DCB-4CFE-AEFE-9C6EDF19C67D}" type="datetimeFigureOut">
              <a:rPr lang="en-US" smtClean="0"/>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E7E14-EB10-4001-8AEF-C2C94F97AFF5}" type="slidenum">
              <a:rPr lang="en-US" smtClean="0"/>
              <a:t>‹#›</a:t>
            </a:fld>
            <a:endParaRPr lang="en-US"/>
          </a:p>
        </p:txBody>
      </p:sp>
    </p:spTree>
    <p:extLst>
      <p:ext uri="{BB962C8B-B14F-4D97-AF65-F5344CB8AC3E}">
        <p14:creationId xmlns:p14="http://schemas.microsoft.com/office/powerpoint/2010/main" val="294703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a:t>
            </a:fld>
            <a:endParaRPr lang="en-US"/>
          </a:p>
        </p:txBody>
      </p:sp>
    </p:spTree>
    <p:extLst>
      <p:ext uri="{BB962C8B-B14F-4D97-AF65-F5344CB8AC3E}">
        <p14:creationId xmlns:p14="http://schemas.microsoft.com/office/powerpoint/2010/main" val="97180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10</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13245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11</a:t>
            </a:fld>
            <a:endParaRPr lang="en-US"/>
          </a:p>
        </p:txBody>
      </p:sp>
    </p:spTree>
    <p:extLst>
      <p:ext uri="{BB962C8B-B14F-4D97-AF65-F5344CB8AC3E}">
        <p14:creationId xmlns:p14="http://schemas.microsoft.com/office/powerpoint/2010/main" val="302000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5788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2018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806921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15</a:t>
            </a:fld>
            <a:endParaRPr lang="en-US"/>
          </a:p>
        </p:txBody>
      </p:sp>
    </p:spTree>
    <p:extLst>
      <p:ext uri="{BB962C8B-B14F-4D97-AF65-F5344CB8AC3E}">
        <p14:creationId xmlns:p14="http://schemas.microsoft.com/office/powerpoint/2010/main" val="331156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16</a:t>
            </a:fld>
            <a:endParaRPr lang="en-US"/>
          </a:p>
        </p:txBody>
      </p:sp>
    </p:spTree>
    <p:extLst>
      <p:ext uri="{BB962C8B-B14F-4D97-AF65-F5344CB8AC3E}">
        <p14:creationId xmlns:p14="http://schemas.microsoft.com/office/powerpoint/2010/main" val="402744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17</a:t>
            </a:fld>
            <a:endParaRPr lang="en-US"/>
          </a:p>
        </p:txBody>
      </p:sp>
    </p:spTree>
    <p:extLst>
      <p:ext uri="{BB962C8B-B14F-4D97-AF65-F5344CB8AC3E}">
        <p14:creationId xmlns:p14="http://schemas.microsoft.com/office/powerpoint/2010/main" val="369379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19</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9045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20</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6538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a:t>
            </a:fld>
            <a:endParaRPr lang="en-US"/>
          </a:p>
        </p:txBody>
      </p:sp>
    </p:spTree>
    <p:extLst>
      <p:ext uri="{BB962C8B-B14F-4D97-AF65-F5344CB8AC3E}">
        <p14:creationId xmlns:p14="http://schemas.microsoft.com/office/powerpoint/2010/main" val="82551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21</a:t>
            </a:fld>
            <a:endParaRPr lang="en-US"/>
          </a:p>
        </p:txBody>
      </p:sp>
    </p:spTree>
    <p:extLst>
      <p:ext uri="{BB962C8B-B14F-4D97-AF65-F5344CB8AC3E}">
        <p14:creationId xmlns:p14="http://schemas.microsoft.com/office/powerpoint/2010/main" val="418994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22</a:t>
            </a:fld>
            <a:endParaRPr lang="en-US"/>
          </a:p>
        </p:txBody>
      </p:sp>
    </p:spTree>
    <p:extLst>
      <p:ext uri="{BB962C8B-B14F-4D97-AF65-F5344CB8AC3E}">
        <p14:creationId xmlns:p14="http://schemas.microsoft.com/office/powerpoint/2010/main" val="382089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3</a:t>
            </a:fld>
            <a:endParaRPr lang="en-US"/>
          </a:p>
        </p:txBody>
      </p:sp>
    </p:spTree>
    <p:extLst>
      <p:ext uri="{BB962C8B-B14F-4D97-AF65-F5344CB8AC3E}">
        <p14:creationId xmlns:p14="http://schemas.microsoft.com/office/powerpoint/2010/main" val="187049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4</a:t>
            </a:fld>
            <a:endParaRPr lang="en-US"/>
          </a:p>
        </p:txBody>
      </p:sp>
    </p:spTree>
    <p:extLst>
      <p:ext uri="{BB962C8B-B14F-4D97-AF65-F5344CB8AC3E}">
        <p14:creationId xmlns:p14="http://schemas.microsoft.com/office/powerpoint/2010/main" val="239757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5</a:t>
            </a:fld>
            <a:endParaRPr lang="en-US"/>
          </a:p>
        </p:txBody>
      </p:sp>
    </p:spTree>
    <p:extLst>
      <p:ext uri="{BB962C8B-B14F-4D97-AF65-F5344CB8AC3E}">
        <p14:creationId xmlns:p14="http://schemas.microsoft.com/office/powerpoint/2010/main" val="146420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6</a:t>
            </a:fld>
            <a:endParaRPr lang="en-US"/>
          </a:p>
        </p:txBody>
      </p:sp>
    </p:spTree>
    <p:extLst>
      <p:ext uri="{BB962C8B-B14F-4D97-AF65-F5344CB8AC3E}">
        <p14:creationId xmlns:p14="http://schemas.microsoft.com/office/powerpoint/2010/main" val="8080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7</a:t>
            </a:fld>
            <a:endParaRPr lang="en-US"/>
          </a:p>
        </p:txBody>
      </p:sp>
    </p:spTree>
    <p:extLst>
      <p:ext uri="{BB962C8B-B14F-4D97-AF65-F5344CB8AC3E}">
        <p14:creationId xmlns:p14="http://schemas.microsoft.com/office/powerpoint/2010/main" val="282417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8</a:t>
            </a:fld>
            <a:endParaRPr lang="en-US"/>
          </a:p>
        </p:txBody>
      </p:sp>
    </p:spTree>
    <p:extLst>
      <p:ext uri="{BB962C8B-B14F-4D97-AF65-F5344CB8AC3E}">
        <p14:creationId xmlns:p14="http://schemas.microsoft.com/office/powerpoint/2010/main" val="136704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9</a:t>
            </a:fld>
            <a:endParaRPr lang="en-US"/>
          </a:p>
        </p:txBody>
      </p:sp>
    </p:spTree>
    <p:extLst>
      <p:ext uri="{BB962C8B-B14F-4D97-AF65-F5344CB8AC3E}">
        <p14:creationId xmlns:p14="http://schemas.microsoft.com/office/powerpoint/2010/main" val="302014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24541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11565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48999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4BA3387-C4D5-4003-8AAC-FA24D57395C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BA3387-C4D5-4003-8AAC-FA24D57395C9}"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A3387-C4D5-4003-8AAC-FA24D57395C9}"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8B3D3-408F-4090-A7C9-53057811008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BA3387-C4D5-4003-8AAC-FA24D57395C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98247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A3387-C4D5-4003-8AAC-FA24D57395C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119652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A3387-C4D5-4003-8AAC-FA24D57395C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4956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A3387-C4D5-4003-8AAC-FA24D57395C9}"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7456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A3387-C4D5-4003-8AAC-FA24D57395C9}"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63728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A3387-C4D5-4003-8AAC-FA24D57395C9}"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280251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6463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6788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3387-C4D5-4003-8AAC-FA24D57395C9}" type="datetimeFigureOut">
              <a:rPr lang="en-US" smtClean="0"/>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8B3D3-408F-4090-A7C9-53057811008E}" type="slidenum">
              <a:rPr lang="en-US" smtClean="0"/>
              <a:t>‹#›</a:t>
            </a:fld>
            <a:endParaRPr lang="en-US"/>
          </a:p>
        </p:txBody>
      </p:sp>
    </p:spTree>
    <p:extLst>
      <p:ext uri="{BB962C8B-B14F-4D97-AF65-F5344CB8AC3E}">
        <p14:creationId xmlns:p14="http://schemas.microsoft.com/office/powerpoint/2010/main" val="808015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4BA3387-C4D5-4003-8AAC-FA24D57395C9}" type="datetimeFigureOut">
              <a:rPr lang="en-US" smtClean="0"/>
              <a:t>1/14/2025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478B3D3-408F-4090-A7C9-5305781100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Y3w92NFf2eFmwGKD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638424"/>
            <a:ext cx="2900772" cy="3076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1">
            <a:extLst>
              <a:ext uri="{FF2B5EF4-FFF2-40B4-BE49-F238E27FC236}">
                <a16:creationId xmlns:a16="http://schemas.microsoft.com/office/drawing/2014/main" id="{64E4C8A7-A3AD-4FCA-BF9A-A227D4AF771E}"/>
              </a:ext>
            </a:extLst>
          </p:cNvPr>
          <p:cNvSpPr txBox="1">
            <a:spLocks/>
          </p:cNvSpPr>
          <p:nvPr/>
        </p:nvSpPr>
        <p:spPr>
          <a:xfrm>
            <a:off x="1371600" y="228600"/>
            <a:ext cx="64008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Algorithmic Game Theory</a:t>
            </a:r>
            <a:endParaRPr lang="en-US" dirty="0"/>
          </a:p>
        </p:txBody>
      </p:sp>
      <p:sp>
        <p:nvSpPr>
          <p:cNvPr id="5" name="Subtitle 2">
            <a:extLst>
              <a:ext uri="{FF2B5EF4-FFF2-40B4-BE49-F238E27FC236}">
                <a16:creationId xmlns:a16="http://schemas.microsoft.com/office/drawing/2014/main" id="{F7868BDB-658F-4111-BD1C-27DE56F88C60}"/>
              </a:ext>
            </a:extLst>
          </p:cNvPr>
          <p:cNvSpPr txBox="1">
            <a:spLocks/>
          </p:cNvSpPr>
          <p:nvPr/>
        </p:nvSpPr>
        <p:spPr>
          <a:xfrm>
            <a:off x="1371600" y="1798320"/>
            <a:ext cx="6400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Incentives and Computation</a:t>
            </a:r>
          </a:p>
        </p:txBody>
      </p:sp>
    </p:spTree>
    <p:extLst>
      <p:ext uri="{BB962C8B-B14F-4D97-AF65-F5344CB8AC3E}">
        <p14:creationId xmlns:p14="http://schemas.microsoft.com/office/powerpoint/2010/main" val="32770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Rock"/>
          <p:cNvPicPr>
            <a:picLocks noChangeAspect="1"/>
          </p:cNvPicPr>
          <p:nvPr/>
        </p:nvPicPr>
        <p:blipFill>
          <a:blip r:embed="rId3"/>
          <a:srcRect/>
          <a:stretch>
            <a:fillRect/>
          </a:stretch>
        </p:blipFill>
        <p:spPr bwMode="auto">
          <a:xfrm>
            <a:off x="152400" y="2543175"/>
            <a:ext cx="1828800" cy="762000"/>
          </a:xfrm>
          <a:prstGeom prst="rect">
            <a:avLst/>
          </a:prstGeom>
          <a:noFill/>
          <a:ln w="9525">
            <a:noFill/>
            <a:miter lim="800000"/>
            <a:headEnd/>
            <a:tailEnd/>
          </a:ln>
        </p:spPr>
      </p:pic>
      <p:sp>
        <p:nvSpPr>
          <p:cNvPr id="373762" name="Rectangle 2"/>
          <p:cNvSpPr>
            <a:spLocks noGrp="1" noRot="1" noChangeArrowheads="1"/>
          </p:cNvSpPr>
          <p:nvPr>
            <p:ph type="title"/>
          </p:nvPr>
        </p:nvSpPr>
        <p:spPr/>
        <p:txBody>
          <a:bodyPr/>
          <a:lstStyle/>
          <a:p>
            <a:pPr eaLnBrk="1" hangingPunct="1"/>
            <a:r>
              <a:rPr lang="en-US" dirty="0">
                <a:effectLst/>
                <a:latin typeface="Times" charset="0"/>
                <a:ea typeface="ＭＳ Ｐゴシック" charset="-128"/>
                <a:cs typeface="ＭＳ Ｐゴシック" charset="-128"/>
              </a:rPr>
              <a:t>Game Theory</a:t>
            </a:r>
            <a:endParaRPr lang="en-US" dirty="0">
              <a:effectLst/>
              <a:ea typeface="ＭＳ Ｐゴシック" charset="-128"/>
              <a:cs typeface="ＭＳ Ｐゴシック" charset="-128"/>
            </a:endParaRPr>
          </a:p>
        </p:txBody>
      </p:sp>
      <p:graphicFrame>
        <p:nvGraphicFramePr>
          <p:cNvPr id="373805" name="Group 45"/>
          <p:cNvGraphicFramePr>
            <a:graphicFrameLocks noGrp="1"/>
          </p:cNvGraphicFramePr>
          <p:nvPr>
            <p:extLst>
              <p:ext uri="{D42A27DB-BD31-4B8C-83A1-F6EECF244321}">
                <p14:modId xmlns:p14="http://schemas.microsoft.com/office/powerpoint/2010/main" val="1286077284"/>
              </p:ext>
            </p:extLst>
          </p:nvPr>
        </p:nvGraphicFramePr>
        <p:xfrm>
          <a:off x="2209800" y="2414588"/>
          <a:ext cx="6553200" cy="3376613"/>
        </p:xfrm>
        <a:graphic>
          <a:graphicData uri="http://schemas.openxmlformats.org/drawingml/2006/table">
            <a:tbl>
              <a:tblPr/>
              <a:tblGrid>
                <a:gridCol w="2362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1066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6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9479" name="Picture 18" descr="scissors"/>
          <p:cNvPicPr>
            <a:picLocks noChangeAspect="1"/>
          </p:cNvPicPr>
          <p:nvPr/>
        </p:nvPicPr>
        <p:blipFill>
          <a:blip r:embed="rId4"/>
          <a:srcRect/>
          <a:stretch>
            <a:fillRect/>
          </a:stretch>
        </p:blipFill>
        <p:spPr bwMode="auto">
          <a:xfrm>
            <a:off x="152400" y="4876800"/>
            <a:ext cx="1828800" cy="736600"/>
          </a:xfrm>
          <a:prstGeom prst="rect">
            <a:avLst/>
          </a:prstGeom>
          <a:noFill/>
          <a:ln w="9525">
            <a:noFill/>
            <a:miter lim="800000"/>
            <a:headEnd/>
            <a:tailEnd/>
          </a:ln>
        </p:spPr>
      </p:pic>
      <p:pic>
        <p:nvPicPr>
          <p:cNvPr id="19480" name="Picture 19" descr="paper"/>
          <p:cNvPicPr>
            <a:picLocks noChangeAspect="1"/>
          </p:cNvPicPr>
          <p:nvPr/>
        </p:nvPicPr>
        <p:blipFill>
          <a:blip r:embed="rId5"/>
          <a:srcRect/>
          <a:stretch>
            <a:fillRect/>
          </a:stretch>
        </p:blipFill>
        <p:spPr bwMode="auto">
          <a:xfrm>
            <a:off x="152400" y="3733800"/>
            <a:ext cx="1828800" cy="714375"/>
          </a:xfrm>
          <a:prstGeom prst="rect">
            <a:avLst/>
          </a:prstGeom>
          <a:noFill/>
          <a:ln w="9525">
            <a:noFill/>
            <a:miter lim="800000"/>
            <a:headEnd/>
            <a:tailEnd/>
          </a:ln>
        </p:spPr>
      </p:pic>
      <p:pic>
        <p:nvPicPr>
          <p:cNvPr id="19481" name="Picture 20" descr="Rock"/>
          <p:cNvPicPr>
            <a:picLocks noChangeAspect="1"/>
          </p:cNvPicPr>
          <p:nvPr/>
        </p:nvPicPr>
        <p:blipFill>
          <a:blip r:embed="rId3"/>
          <a:srcRect/>
          <a:stretch>
            <a:fillRect/>
          </a:stretch>
        </p:blipFill>
        <p:spPr bwMode="auto">
          <a:xfrm>
            <a:off x="2590800" y="1524000"/>
            <a:ext cx="1828800" cy="762000"/>
          </a:xfrm>
          <a:prstGeom prst="rect">
            <a:avLst/>
          </a:prstGeom>
          <a:noFill/>
          <a:ln w="9525">
            <a:noFill/>
            <a:miter lim="800000"/>
            <a:headEnd/>
            <a:tailEnd/>
          </a:ln>
        </p:spPr>
      </p:pic>
      <p:pic>
        <p:nvPicPr>
          <p:cNvPr id="19482" name="Picture 21" descr="paper"/>
          <p:cNvPicPr>
            <a:picLocks noChangeAspect="1"/>
          </p:cNvPicPr>
          <p:nvPr/>
        </p:nvPicPr>
        <p:blipFill>
          <a:blip r:embed="rId5"/>
          <a:srcRect/>
          <a:stretch>
            <a:fillRect/>
          </a:stretch>
        </p:blipFill>
        <p:spPr bwMode="auto">
          <a:xfrm>
            <a:off x="4648200" y="1524000"/>
            <a:ext cx="1828800" cy="714375"/>
          </a:xfrm>
          <a:prstGeom prst="rect">
            <a:avLst/>
          </a:prstGeom>
          <a:noFill/>
          <a:ln w="9525">
            <a:noFill/>
            <a:miter lim="800000"/>
            <a:headEnd/>
            <a:tailEnd/>
          </a:ln>
        </p:spPr>
      </p:pic>
      <p:pic>
        <p:nvPicPr>
          <p:cNvPr id="19483" name="Picture 22" descr="scissors"/>
          <p:cNvPicPr>
            <a:picLocks noChangeAspect="1"/>
          </p:cNvPicPr>
          <p:nvPr/>
        </p:nvPicPr>
        <p:blipFill>
          <a:blip r:embed="rId4"/>
          <a:srcRect/>
          <a:stretch>
            <a:fillRect/>
          </a:stretch>
        </p:blipFill>
        <p:spPr bwMode="auto">
          <a:xfrm>
            <a:off x="6934200" y="1524000"/>
            <a:ext cx="1828800" cy="736600"/>
          </a:xfrm>
          <a:prstGeom prst="rect">
            <a:avLst/>
          </a:prstGeom>
          <a:noFill/>
          <a:ln w="9525">
            <a:noFill/>
            <a:miter lim="800000"/>
            <a:headEnd/>
            <a:tailEnd/>
          </a:ln>
        </p:spPr>
      </p:pic>
    </p:spTree>
    <p:extLst>
      <p:ext uri="{BB962C8B-B14F-4D97-AF65-F5344CB8AC3E}">
        <p14:creationId xmlns:p14="http://schemas.microsoft.com/office/powerpoint/2010/main" val="35831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79"/>
                                        </p:tgtEl>
                                        <p:attrNameLst>
                                          <p:attrName>style.visibility</p:attrName>
                                        </p:attrNameLst>
                                      </p:cBhvr>
                                      <p:to>
                                        <p:strVal val="visible"/>
                                      </p:to>
                                    </p:set>
                                    <p:animEffect transition="in" filter="fade">
                                      <p:cBhvr>
                                        <p:cTn id="7" dur="2000"/>
                                        <p:tgtEl>
                                          <p:spTgt spid="19479"/>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2000"/>
                                        <p:tgtEl>
                                          <p:spTgt spid="19458"/>
                                        </p:tgtEl>
                                      </p:cBhvr>
                                    </p:animEffect>
                                  </p:childTnLst>
                                </p:cTn>
                              </p:par>
                              <p:par>
                                <p:cTn id="11" presetID="10" presetClass="entr" presetSubtype="0" fill="hold" nodeType="withEffect">
                                  <p:stCondLst>
                                    <p:cond delay="0"/>
                                  </p:stCondLst>
                                  <p:childTnLst>
                                    <p:set>
                                      <p:cBhvr>
                                        <p:cTn id="12" dur="1" fill="hold">
                                          <p:stCondLst>
                                            <p:cond delay="0"/>
                                          </p:stCondLst>
                                        </p:cTn>
                                        <p:tgtEl>
                                          <p:spTgt spid="19480"/>
                                        </p:tgtEl>
                                        <p:attrNameLst>
                                          <p:attrName>style.visibility</p:attrName>
                                        </p:attrNameLst>
                                      </p:cBhvr>
                                      <p:to>
                                        <p:strVal val="visible"/>
                                      </p:to>
                                    </p:set>
                                    <p:animEffect transition="in" filter="fade">
                                      <p:cBhvr>
                                        <p:cTn id="13" dur="2000"/>
                                        <p:tgtEl>
                                          <p:spTgt spid="19480"/>
                                        </p:tgtEl>
                                      </p:cBhvr>
                                    </p:animEffect>
                                  </p:childTnLst>
                                </p:cTn>
                              </p:par>
                              <p:par>
                                <p:cTn id="14" presetID="10" presetClass="entr" presetSubtype="0" fill="hold" nodeType="withEffect">
                                  <p:stCondLst>
                                    <p:cond delay="0"/>
                                  </p:stCondLst>
                                  <p:childTnLst>
                                    <p:set>
                                      <p:cBhvr>
                                        <p:cTn id="15" dur="1" fill="hold">
                                          <p:stCondLst>
                                            <p:cond delay="0"/>
                                          </p:stCondLst>
                                        </p:cTn>
                                        <p:tgtEl>
                                          <p:spTgt spid="19481"/>
                                        </p:tgtEl>
                                        <p:attrNameLst>
                                          <p:attrName>style.visibility</p:attrName>
                                        </p:attrNameLst>
                                      </p:cBhvr>
                                      <p:to>
                                        <p:strVal val="visible"/>
                                      </p:to>
                                    </p:set>
                                    <p:animEffect transition="in" filter="fade">
                                      <p:cBhvr>
                                        <p:cTn id="16" dur="2000"/>
                                        <p:tgtEl>
                                          <p:spTgt spid="19481"/>
                                        </p:tgtEl>
                                      </p:cBhvr>
                                    </p:animEffect>
                                  </p:childTnLst>
                                </p:cTn>
                              </p:par>
                              <p:par>
                                <p:cTn id="17" presetID="10" presetClass="entr" presetSubtype="0" fill="hold" nodeType="withEffect">
                                  <p:stCondLst>
                                    <p:cond delay="0"/>
                                  </p:stCondLst>
                                  <p:childTnLst>
                                    <p:set>
                                      <p:cBhvr>
                                        <p:cTn id="18" dur="1" fill="hold">
                                          <p:stCondLst>
                                            <p:cond delay="0"/>
                                          </p:stCondLst>
                                        </p:cTn>
                                        <p:tgtEl>
                                          <p:spTgt spid="19482"/>
                                        </p:tgtEl>
                                        <p:attrNameLst>
                                          <p:attrName>style.visibility</p:attrName>
                                        </p:attrNameLst>
                                      </p:cBhvr>
                                      <p:to>
                                        <p:strVal val="visible"/>
                                      </p:to>
                                    </p:set>
                                    <p:animEffect transition="in" filter="fade">
                                      <p:cBhvr>
                                        <p:cTn id="19" dur="2000"/>
                                        <p:tgtEl>
                                          <p:spTgt spid="19482"/>
                                        </p:tgtEl>
                                      </p:cBhvr>
                                    </p:animEffect>
                                  </p:childTnLst>
                                </p:cTn>
                              </p:par>
                              <p:par>
                                <p:cTn id="20" presetID="10" presetClass="entr" presetSubtype="0" fill="hold" nodeType="withEffect">
                                  <p:stCondLst>
                                    <p:cond delay="0"/>
                                  </p:stCondLst>
                                  <p:childTnLst>
                                    <p:set>
                                      <p:cBhvr>
                                        <p:cTn id="21" dur="1" fill="hold">
                                          <p:stCondLst>
                                            <p:cond delay="0"/>
                                          </p:stCondLst>
                                        </p:cTn>
                                        <p:tgtEl>
                                          <p:spTgt spid="19483"/>
                                        </p:tgtEl>
                                        <p:attrNameLst>
                                          <p:attrName>style.visibility</p:attrName>
                                        </p:attrNameLst>
                                      </p:cBhvr>
                                      <p:to>
                                        <p:strVal val="visible"/>
                                      </p:to>
                                    </p:set>
                                    <p:animEffect transition="in" filter="fade">
                                      <p:cBhvr>
                                        <p:cTn id="22" dur="20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predict outcomes?</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What happens if everyone plays “Rationally”?</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What if some people don’t?</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148892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sp>
        <p:nvSpPr>
          <p:cNvPr id="9"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0"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1"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3" name="AutoShape 8"/>
          <p:cNvCxnSpPr>
            <a:cxnSpLocks noChangeShapeType="1"/>
            <a:stCxn id="9" idx="7"/>
            <a:endCxn id="10"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14" name="AutoShape 9"/>
          <p:cNvCxnSpPr>
            <a:cxnSpLocks noChangeShapeType="1"/>
            <a:stCxn id="10" idx="6"/>
            <a:endCxn id="12"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15" name="AutoShape 10"/>
          <p:cNvCxnSpPr>
            <a:cxnSpLocks noChangeShapeType="1"/>
            <a:stCxn id="9" idx="5"/>
            <a:endCxn id="11"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16" name="AutoShape 11"/>
          <p:cNvCxnSpPr>
            <a:cxnSpLocks noChangeShapeType="1"/>
            <a:stCxn id="11" idx="6"/>
            <a:endCxn id="12"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18"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19" name="TextBox 18"/>
          <p:cNvSpPr txBox="1"/>
          <p:nvPr/>
        </p:nvSpPr>
        <p:spPr>
          <a:xfrm>
            <a:off x="1384300" y="2464595"/>
            <a:ext cx="1082348" cy="430887"/>
          </a:xfrm>
          <a:prstGeom prst="rect">
            <a:avLst/>
          </a:prstGeom>
          <a:noFill/>
        </p:spPr>
        <p:txBody>
          <a:bodyPr wrap="none" rtlCol="0">
            <a:spAutoFit/>
          </a:bodyPr>
          <a:lstStyle/>
          <a:p>
            <a:r>
              <a:rPr lang="en-US" sz="2200" dirty="0">
                <a:latin typeface="Times New Roman"/>
                <a:cs typeface="Times New Roman"/>
              </a:rPr>
              <a:t>Town A</a:t>
            </a:r>
          </a:p>
        </p:txBody>
      </p:sp>
      <p:sp>
        <p:nvSpPr>
          <p:cNvPr id="20" name="TextBox 19"/>
          <p:cNvSpPr txBox="1"/>
          <p:nvPr/>
        </p:nvSpPr>
        <p:spPr>
          <a:xfrm>
            <a:off x="5741062" y="2413794"/>
            <a:ext cx="1081884" cy="430887"/>
          </a:xfrm>
          <a:prstGeom prst="rect">
            <a:avLst/>
          </a:prstGeom>
          <a:noFill/>
        </p:spPr>
        <p:txBody>
          <a:bodyPr wrap="none" rtlCol="0">
            <a:spAutoFit/>
          </a:bodyPr>
          <a:lstStyle/>
          <a:p>
            <a:r>
              <a:rPr lang="en-US" sz="2200" dirty="0">
                <a:latin typeface="Times New Roman"/>
                <a:cs typeface="Times New Roman"/>
              </a:rPr>
              <a:t>Town B</a:t>
            </a:r>
          </a:p>
        </p:txBody>
      </p:sp>
      <p:pic>
        <p:nvPicPr>
          <p:cNvPr id="22" name="Picture 21"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23" name="Picture 22"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24" name="Picture 23"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25" name="Picture 24"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26" name="TextBox 25"/>
          <p:cNvSpPr txBox="1"/>
          <p:nvPr/>
        </p:nvSpPr>
        <p:spPr>
          <a:xfrm>
            <a:off x="774700" y="4000500"/>
            <a:ext cx="5997555" cy="400110"/>
          </a:xfrm>
          <a:prstGeom prst="rect">
            <a:avLst/>
          </a:prstGeom>
          <a:noFill/>
        </p:spPr>
        <p:txBody>
          <a:bodyPr wrap="none" rtlCol="0">
            <a:spAutoFit/>
          </a:bodyPr>
          <a:lstStyle/>
          <a:p>
            <a:r>
              <a:rPr lang="en-US" sz="2000" dirty="0">
                <a:latin typeface="Times New Roman"/>
                <a:cs typeface="Times New Roman"/>
              </a:rPr>
              <a:t>Suppose 100 drivers leave from town A towards town B.</a:t>
            </a:r>
          </a:p>
        </p:txBody>
      </p:sp>
      <p:sp>
        <p:nvSpPr>
          <p:cNvPr id="27" name="TextBox 26"/>
          <p:cNvSpPr txBox="1"/>
          <p:nvPr/>
        </p:nvSpPr>
        <p:spPr>
          <a:xfrm>
            <a:off x="774700" y="4833442"/>
            <a:ext cx="3755105" cy="400110"/>
          </a:xfrm>
          <a:prstGeom prst="rect">
            <a:avLst/>
          </a:prstGeom>
          <a:noFill/>
        </p:spPr>
        <p:txBody>
          <a:bodyPr wrap="none" rtlCol="0">
            <a:spAutoFit/>
          </a:bodyPr>
          <a:lstStyle/>
          <a:p>
            <a:r>
              <a:rPr lang="en-US" sz="2000" dirty="0">
                <a:latin typeface="Times New Roman"/>
                <a:cs typeface="Times New Roman"/>
              </a:rPr>
              <a:t>What is the traffic on the network?</a:t>
            </a:r>
          </a:p>
        </p:txBody>
      </p:sp>
      <p:sp>
        <p:nvSpPr>
          <p:cNvPr id="28" name="Rectangle 27"/>
          <p:cNvSpPr/>
          <p:nvPr/>
        </p:nvSpPr>
        <p:spPr>
          <a:xfrm>
            <a:off x="2019300" y="4400610"/>
            <a:ext cx="5561990" cy="400110"/>
          </a:xfrm>
          <a:prstGeom prst="rect">
            <a:avLst/>
          </a:prstGeom>
        </p:spPr>
        <p:txBody>
          <a:bodyPr wrap="none">
            <a:spAutoFit/>
          </a:bodyPr>
          <a:lstStyle/>
          <a:p>
            <a:r>
              <a:rPr lang="en-US" sz="2000" dirty="0">
                <a:latin typeface="Times New Roman"/>
                <a:cs typeface="Times New Roman"/>
              </a:rPr>
              <a:t>Every driver wants to minimize her own travel time.</a:t>
            </a:r>
            <a:endParaRPr lang="en-US" sz="2000" dirty="0"/>
          </a:p>
        </p:txBody>
      </p:sp>
      <p:grpSp>
        <p:nvGrpSpPr>
          <p:cNvPr id="38" name="Group 37"/>
          <p:cNvGrpSpPr/>
          <p:nvPr/>
        </p:nvGrpSpPr>
        <p:grpSpPr>
          <a:xfrm>
            <a:off x="2552700" y="1219200"/>
            <a:ext cx="2768600" cy="1028700"/>
            <a:chOff x="2552700" y="1219200"/>
            <a:chExt cx="2768600" cy="1028700"/>
          </a:xfrm>
        </p:grpSpPr>
        <p:sp>
          <p:nvSpPr>
            <p:cNvPr id="31" name="Freeform 30"/>
            <p:cNvSpPr/>
            <p:nvPr/>
          </p:nvSpPr>
          <p:spPr bwMode="auto">
            <a:xfrm>
              <a:off x="2552700" y="1515533"/>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33" name="TextBox 32"/>
            <p:cNvSpPr txBox="1"/>
            <p:nvPr/>
          </p:nvSpPr>
          <p:spPr>
            <a:xfrm>
              <a:off x="4040109" y="1219200"/>
              <a:ext cx="436688" cy="369332"/>
            </a:xfrm>
            <a:prstGeom prst="rect">
              <a:avLst/>
            </a:prstGeom>
            <a:noFill/>
          </p:spPr>
          <p:txBody>
            <a:bodyPr wrap="none" rtlCol="0">
              <a:spAutoFit/>
            </a:bodyPr>
            <a:lstStyle/>
            <a:p>
              <a:r>
                <a:rPr lang="en-US" dirty="0">
                  <a:solidFill>
                    <a:srgbClr val="63BEFF"/>
                  </a:solidFill>
                </a:rPr>
                <a:t>50</a:t>
              </a:r>
            </a:p>
          </p:txBody>
        </p:sp>
      </p:grpSp>
      <p:grpSp>
        <p:nvGrpSpPr>
          <p:cNvPr id="39" name="Group 38"/>
          <p:cNvGrpSpPr/>
          <p:nvPr/>
        </p:nvGrpSpPr>
        <p:grpSpPr>
          <a:xfrm>
            <a:off x="2705100" y="3010694"/>
            <a:ext cx="2768600" cy="965438"/>
            <a:chOff x="2705100" y="3010694"/>
            <a:chExt cx="2768600" cy="965438"/>
          </a:xfrm>
        </p:grpSpPr>
        <p:sp>
          <p:nvSpPr>
            <p:cNvPr id="32" name="Freeform 31"/>
            <p:cNvSpPr/>
            <p:nvPr/>
          </p:nvSpPr>
          <p:spPr bwMode="auto">
            <a:xfrm flipV="1">
              <a:off x="2705100" y="3010694"/>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34" name="TextBox 33"/>
            <p:cNvSpPr txBox="1"/>
            <p:nvPr/>
          </p:nvSpPr>
          <p:spPr>
            <a:xfrm>
              <a:off x="4258453" y="3606800"/>
              <a:ext cx="436688" cy="369332"/>
            </a:xfrm>
            <a:prstGeom prst="rect">
              <a:avLst/>
            </a:prstGeom>
            <a:noFill/>
          </p:spPr>
          <p:txBody>
            <a:bodyPr wrap="none" rtlCol="0">
              <a:spAutoFit/>
            </a:bodyPr>
            <a:lstStyle/>
            <a:p>
              <a:r>
                <a:rPr lang="en-US" dirty="0">
                  <a:solidFill>
                    <a:srgbClr val="63BEFF"/>
                  </a:solidFill>
                </a:rPr>
                <a:t>50</a:t>
              </a:r>
            </a:p>
          </p:txBody>
        </p:sp>
      </p:grpSp>
      <p:sp>
        <p:nvSpPr>
          <p:cNvPr id="35" name="TextBox 34"/>
          <p:cNvSpPr txBox="1"/>
          <p:nvPr/>
        </p:nvSpPr>
        <p:spPr>
          <a:xfrm>
            <a:off x="2019300" y="5332968"/>
            <a:ext cx="6823075" cy="707886"/>
          </a:xfrm>
          <a:prstGeom prst="rect">
            <a:avLst/>
          </a:prstGeom>
          <a:noFill/>
        </p:spPr>
        <p:txBody>
          <a:bodyPr wrap="square" rtlCol="0">
            <a:spAutoFit/>
          </a:bodyPr>
          <a:lstStyle/>
          <a:p>
            <a:r>
              <a:rPr lang="en-US" sz="2000" dirty="0">
                <a:latin typeface="Times New Roman"/>
                <a:cs typeface="Times New Roman"/>
              </a:rPr>
              <a:t>In any unbalanced traffic pattern, all drivers on the most loaded path have incentive to switch their path.</a:t>
            </a:r>
          </a:p>
        </p:txBody>
      </p:sp>
      <p:sp>
        <p:nvSpPr>
          <p:cNvPr id="36" name="TextBox 35"/>
          <p:cNvSpPr txBox="1"/>
          <p:nvPr/>
        </p:nvSpPr>
        <p:spPr>
          <a:xfrm>
            <a:off x="6521320" y="1038761"/>
            <a:ext cx="2622679" cy="1015663"/>
          </a:xfrm>
          <a:prstGeom prst="rect">
            <a:avLst/>
          </a:prstGeom>
          <a:noFill/>
        </p:spPr>
        <p:txBody>
          <a:bodyPr wrap="square" rtlCol="0">
            <a:spAutoFit/>
          </a:bodyPr>
          <a:lstStyle/>
          <a:p>
            <a:r>
              <a:rPr lang="en-US" sz="2000" i="1" dirty="0">
                <a:solidFill>
                  <a:srgbClr val="63BEFF"/>
                </a:solidFill>
                <a:latin typeface="Times New Roman"/>
                <a:cs typeface="Times New Roman"/>
              </a:rPr>
              <a:t>Delay is 1.5 hours for everybody at the unique Nash equilibrium</a:t>
            </a:r>
          </a:p>
        </p:txBody>
      </p:sp>
    </p:spTree>
    <p:extLst>
      <p:ext uri="{BB962C8B-B14F-4D97-AF65-F5344CB8AC3E}">
        <p14:creationId xmlns:p14="http://schemas.microsoft.com/office/powerpoint/2010/main" val="2232258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1384300" y="2464595"/>
            <a:ext cx="1082348" cy="430887"/>
          </a:xfrm>
          <a:prstGeom prst="rect">
            <a:avLst/>
          </a:prstGeom>
          <a:noFill/>
        </p:spPr>
        <p:txBody>
          <a:bodyPr wrap="none" rtlCol="0">
            <a:spAutoFit/>
          </a:bodyPr>
          <a:lstStyle/>
          <a:p>
            <a:r>
              <a:rPr lang="en-US" sz="2200" dirty="0">
                <a:latin typeface="Times New Roman"/>
                <a:cs typeface="Times New Roman"/>
              </a:rPr>
              <a:t>Town A</a:t>
            </a:r>
          </a:p>
        </p:txBody>
      </p:sp>
      <p:sp>
        <p:nvSpPr>
          <p:cNvPr id="32" name="TextBox 31"/>
          <p:cNvSpPr txBox="1"/>
          <p:nvPr/>
        </p:nvSpPr>
        <p:spPr>
          <a:xfrm>
            <a:off x="5741062" y="2413794"/>
            <a:ext cx="1081884" cy="430887"/>
          </a:xfrm>
          <a:prstGeom prst="rect">
            <a:avLst/>
          </a:prstGeom>
          <a:noFill/>
        </p:spPr>
        <p:txBody>
          <a:bodyPr wrap="none" rtlCol="0">
            <a:spAutoFit/>
          </a:bodyPr>
          <a:lstStyle/>
          <a:p>
            <a:r>
              <a:rPr lang="en-US" sz="2200" dirty="0">
                <a:latin typeface="Times New Roman"/>
                <a:cs typeface="Times New Roman"/>
              </a:rPr>
              <a:t>Town B</a:t>
            </a:r>
          </a:p>
        </p:txBody>
      </p:sp>
      <p:pic>
        <p:nvPicPr>
          <p:cNvPr id="33" name="Picture 32"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2" name="TextBox 41"/>
          <p:cNvSpPr txBox="1"/>
          <p:nvPr/>
        </p:nvSpPr>
        <p:spPr>
          <a:xfrm>
            <a:off x="812371" y="3800444"/>
            <a:ext cx="7249083" cy="707886"/>
          </a:xfrm>
          <a:prstGeom prst="rect">
            <a:avLst/>
          </a:prstGeom>
          <a:noFill/>
        </p:spPr>
        <p:txBody>
          <a:bodyPr wrap="square" rtlCol="0">
            <a:spAutoFit/>
          </a:bodyPr>
          <a:lstStyle/>
          <a:p>
            <a:r>
              <a:rPr lang="en-US" sz="2000" dirty="0">
                <a:latin typeface="Times New Roman"/>
                <a:cs typeface="Times New Roman"/>
              </a:rPr>
              <a:t>A benevolent governor builds a superhighway connecting the </a:t>
            </a:r>
            <a:r>
              <a:rPr lang="en-US" sz="2000">
                <a:latin typeface="Times New Roman"/>
                <a:cs typeface="Times New Roman"/>
              </a:rPr>
              <a:t>short roads of </a:t>
            </a:r>
            <a:r>
              <a:rPr lang="en-US" sz="2000" dirty="0">
                <a:latin typeface="Times New Roman"/>
                <a:cs typeface="Times New Roman"/>
              </a:rPr>
              <a:t>the network. </a:t>
            </a:r>
          </a:p>
        </p:txBody>
      </p:sp>
      <p:sp>
        <p:nvSpPr>
          <p:cNvPr id="43" name="TextBox 42"/>
          <p:cNvSpPr txBox="1"/>
          <p:nvPr/>
        </p:nvSpPr>
        <p:spPr>
          <a:xfrm>
            <a:off x="881693" y="4557187"/>
            <a:ext cx="4254883" cy="400110"/>
          </a:xfrm>
          <a:prstGeom prst="rect">
            <a:avLst/>
          </a:prstGeom>
          <a:noFill/>
        </p:spPr>
        <p:txBody>
          <a:bodyPr wrap="none" rtlCol="0">
            <a:spAutoFit/>
          </a:bodyPr>
          <a:lstStyle/>
          <a:p>
            <a:r>
              <a:rPr lang="en-US" sz="2000" dirty="0">
                <a:latin typeface="Times New Roman"/>
                <a:cs typeface="Times New Roman"/>
              </a:rPr>
              <a:t>What is the traffic on the network now?</a:t>
            </a:r>
          </a:p>
        </p:txBody>
      </p:sp>
      <p:grpSp>
        <p:nvGrpSpPr>
          <p:cNvPr id="50" name="Group 49"/>
          <p:cNvGrpSpPr/>
          <p:nvPr/>
        </p:nvGrpSpPr>
        <p:grpSpPr>
          <a:xfrm>
            <a:off x="2705100" y="1268968"/>
            <a:ext cx="2413000" cy="1863699"/>
            <a:chOff x="2705100" y="1268968"/>
            <a:chExt cx="2413000" cy="1863699"/>
          </a:xfrm>
        </p:grpSpPr>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45" name="TextBox 44"/>
            <p:cNvSpPr txBox="1"/>
            <p:nvPr/>
          </p:nvSpPr>
          <p:spPr>
            <a:xfrm>
              <a:off x="4104103" y="1268968"/>
              <a:ext cx="562699" cy="369332"/>
            </a:xfrm>
            <a:prstGeom prst="rect">
              <a:avLst/>
            </a:prstGeom>
            <a:noFill/>
          </p:spPr>
          <p:txBody>
            <a:bodyPr wrap="none" rtlCol="0">
              <a:spAutoFit/>
            </a:bodyPr>
            <a:lstStyle/>
            <a:p>
              <a:r>
                <a:rPr lang="en-US" dirty="0">
                  <a:solidFill>
                    <a:srgbClr val="63BEFF"/>
                  </a:solidFill>
                </a:rPr>
                <a:t>100</a:t>
              </a:r>
            </a:p>
          </p:txBody>
        </p:sp>
      </p:grpSp>
      <p:sp>
        <p:nvSpPr>
          <p:cNvPr id="47" name="TextBox 46"/>
          <p:cNvSpPr txBox="1"/>
          <p:nvPr/>
        </p:nvSpPr>
        <p:spPr>
          <a:xfrm>
            <a:off x="1831258" y="4957297"/>
            <a:ext cx="6823075" cy="707886"/>
          </a:xfrm>
          <a:prstGeom prst="rect">
            <a:avLst/>
          </a:prstGeom>
          <a:noFill/>
        </p:spPr>
        <p:txBody>
          <a:bodyPr wrap="square" rtlCol="0">
            <a:spAutoFit/>
          </a:bodyPr>
          <a:lstStyle/>
          <a:p>
            <a:r>
              <a:rPr lang="en-US" sz="2000" dirty="0">
                <a:latin typeface="Times New Roman"/>
                <a:cs typeface="Times New Roman"/>
              </a:rPr>
              <a:t>No matter what the other drivers are doing it is always better for me to follow the </a:t>
            </a:r>
            <a:r>
              <a:rPr lang="en-US" sz="2000" dirty="0" err="1">
                <a:latin typeface="Times New Roman"/>
                <a:cs typeface="Times New Roman"/>
              </a:rPr>
              <a:t>zig-zag</a:t>
            </a:r>
            <a:r>
              <a:rPr lang="en-US" sz="2000" dirty="0">
                <a:latin typeface="Times New Roman"/>
                <a:cs typeface="Times New Roman"/>
              </a:rPr>
              <a:t> path.</a:t>
            </a:r>
          </a:p>
        </p:txBody>
      </p:sp>
      <p:sp>
        <p:nvSpPr>
          <p:cNvPr id="48" name="TextBox 47"/>
          <p:cNvSpPr txBox="1"/>
          <p:nvPr/>
        </p:nvSpPr>
        <p:spPr>
          <a:xfrm>
            <a:off x="6521320" y="1038761"/>
            <a:ext cx="2622679" cy="1015663"/>
          </a:xfrm>
          <a:prstGeom prst="rect">
            <a:avLst/>
          </a:prstGeom>
          <a:noFill/>
        </p:spPr>
        <p:txBody>
          <a:bodyPr wrap="square" rtlCol="0">
            <a:spAutoFit/>
          </a:bodyPr>
          <a:lstStyle/>
          <a:p>
            <a:r>
              <a:rPr lang="en-US" sz="2000" i="1" dirty="0">
                <a:solidFill>
                  <a:srgbClr val="63BEFF"/>
                </a:solidFill>
                <a:latin typeface="Times New Roman"/>
                <a:cs typeface="Times New Roman"/>
              </a:rPr>
              <a:t>Delay is 2 hours for everybody at the unique Nash equilibrium</a:t>
            </a:r>
          </a:p>
        </p:txBody>
      </p:sp>
    </p:spTree>
    <p:extLst>
      <p:ext uri="{BB962C8B-B14F-4D97-AF65-F5344CB8AC3E}">
        <p14:creationId xmlns:p14="http://schemas.microsoft.com/office/powerpoint/2010/main" val="3928192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grpSp>
        <p:nvGrpSpPr>
          <p:cNvPr id="37" name="Group 36"/>
          <p:cNvGrpSpPr>
            <a:grpSpLocks noChangeAspect="1"/>
          </p:cNvGrpSpPr>
          <p:nvPr/>
        </p:nvGrpSpPr>
        <p:grpSpPr>
          <a:xfrm>
            <a:off x="5057108" y="1068609"/>
            <a:ext cx="3295004" cy="1901381"/>
            <a:chOff x="2019300" y="1268968"/>
            <a:chExt cx="4118753" cy="2376726"/>
          </a:xfrm>
        </p:grpSpPr>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2417719" y="2450434"/>
              <a:ext cx="423286" cy="807914"/>
            </a:xfrm>
            <a:prstGeom prst="rect">
              <a:avLst/>
            </a:prstGeom>
            <a:noFill/>
          </p:spPr>
          <p:txBody>
            <a:bodyPr wrap="square" rtlCol="0">
              <a:spAutoFit/>
            </a:bodyPr>
            <a:lstStyle/>
            <a:p>
              <a:r>
                <a:rPr lang="en-US" b="1" dirty="0">
                  <a:latin typeface="Times New Roman"/>
                  <a:cs typeface="Times New Roman"/>
                </a:rPr>
                <a:t>A</a:t>
              </a:r>
            </a:p>
          </p:txBody>
        </p:sp>
        <p:sp>
          <p:nvSpPr>
            <p:cNvPr id="32" name="TextBox 31"/>
            <p:cNvSpPr txBox="1"/>
            <p:nvPr/>
          </p:nvSpPr>
          <p:spPr>
            <a:xfrm>
              <a:off x="5185437" y="2326609"/>
              <a:ext cx="466054" cy="538609"/>
            </a:xfrm>
            <a:prstGeom prst="rect">
              <a:avLst/>
            </a:prstGeom>
            <a:noFill/>
          </p:spPr>
          <p:txBody>
            <a:bodyPr wrap="square" rtlCol="0">
              <a:spAutoFit/>
            </a:bodyPr>
            <a:lstStyle/>
            <a:p>
              <a:r>
                <a:rPr lang="en-US" sz="2200" dirty="0">
                  <a:latin typeface="Times New Roman"/>
                  <a:cs typeface="Times New Roman"/>
                </a:rPr>
                <a:t>B</a:t>
              </a:r>
            </a:p>
          </p:txBody>
        </p:sp>
        <p:pic>
          <p:nvPicPr>
            <p:cNvPr id="33" name="Picture 32"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5" name="TextBox 44"/>
            <p:cNvSpPr txBox="1"/>
            <p:nvPr/>
          </p:nvSpPr>
          <p:spPr>
            <a:xfrm>
              <a:off x="4104104" y="1268968"/>
              <a:ext cx="703373" cy="461665"/>
            </a:xfrm>
            <a:prstGeom prst="rect">
              <a:avLst/>
            </a:prstGeom>
            <a:noFill/>
          </p:spPr>
          <p:txBody>
            <a:bodyPr wrap="none" rtlCol="0">
              <a:spAutoFit/>
            </a:bodyPr>
            <a:lstStyle/>
            <a:p>
              <a:r>
                <a:rPr lang="en-US" dirty="0">
                  <a:solidFill>
                    <a:srgbClr val="63BEFF"/>
                  </a:solidFill>
                </a:rPr>
                <a:t>100</a:t>
              </a:r>
            </a:p>
          </p:txBody>
        </p:sp>
      </p:grpSp>
      <p:grpSp>
        <p:nvGrpSpPr>
          <p:cNvPr id="65" name="Group 64"/>
          <p:cNvGrpSpPr>
            <a:grpSpLocks noChangeAspect="1"/>
          </p:cNvGrpSpPr>
          <p:nvPr/>
        </p:nvGrpSpPr>
        <p:grpSpPr>
          <a:xfrm>
            <a:off x="350631" y="1092200"/>
            <a:ext cx="3295003" cy="2279412"/>
            <a:chOff x="834795" y="2845595"/>
            <a:chExt cx="4118753" cy="2849265"/>
          </a:xfrm>
        </p:grpSpPr>
        <p:sp>
          <p:nvSpPr>
            <p:cNvPr id="38" name="Oval 4"/>
            <p:cNvSpPr>
              <a:spLocks noChangeArrowheads="1"/>
            </p:cNvSpPr>
            <p:nvPr/>
          </p:nvSpPr>
          <p:spPr bwMode="auto">
            <a:xfrm>
              <a:off x="1229413" y="41036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39" name="Oval 5"/>
            <p:cNvSpPr>
              <a:spLocks noChangeArrowheads="1"/>
            </p:cNvSpPr>
            <p:nvPr/>
          </p:nvSpPr>
          <p:spPr bwMode="auto">
            <a:xfrm>
              <a:off x="2648286" y="3494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0" name="Oval 6"/>
            <p:cNvSpPr>
              <a:spLocks noChangeArrowheads="1"/>
            </p:cNvSpPr>
            <p:nvPr/>
          </p:nvSpPr>
          <p:spPr bwMode="auto">
            <a:xfrm>
              <a:off x="2648286" y="4637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6" name="Oval 7"/>
            <p:cNvSpPr>
              <a:spLocks noChangeArrowheads="1"/>
            </p:cNvSpPr>
            <p:nvPr/>
          </p:nvSpPr>
          <p:spPr bwMode="auto">
            <a:xfrm>
              <a:off x="3996215" y="40274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50" name="AutoShape 8"/>
            <p:cNvCxnSpPr>
              <a:cxnSpLocks noChangeShapeType="1"/>
              <a:stCxn id="38" idx="7"/>
              <a:endCxn id="39" idx="2"/>
            </p:cNvCxnSpPr>
            <p:nvPr/>
          </p:nvCxnSpPr>
          <p:spPr bwMode="auto">
            <a:xfrm flipV="1">
              <a:off x="1592999" y="3722689"/>
              <a:ext cx="1055287" cy="447675"/>
            </a:xfrm>
            <a:prstGeom prst="straightConnector1">
              <a:avLst/>
            </a:prstGeom>
            <a:noFill/>
            <a:ln w="38100">
              <a:solidFill>
                <a:schemeClr val="tx1"/>
              </a:solidFill>
              <a:round/>
              <a:headEnd/>
              <a:tailEnd type="triangle" w="med" len="med"/>
            </a:ln>
          </p:spPr>
        </p:cxnSp>
        <p:cxnSp>
          <p:nvCxnSpPr>
            <p:cNvPr id="51" name="AutoShape 9"/>
            <p:cNvCxnSpPr>
              <a:cxnSpLocks noChangeShapeType="1"/>
              <a:stCxn id="39" idx="6"/>
              <a:endCxn id="46" idx="1"/>
            </p:cNvCxnSpPr>
            <p:nvPr/>
          </p:nvCxnSpPr>
          <p:spPr bwMode="auto">
            <a:xfrm>
              <a:off x="3073948" y="3722689"/>
              <a:ext cx="984343" cy="371475"/>
            </a:xfrm>
            <a:prstGeom prst="straightConnector1">
              <a:avLst/>
            </a:prstGeom>
            <a:noFill/>
            <a:ln w="9525">
              <a:solidFill>
                <a:schemeClr val="tx1"/>
              </a:solidFill>
              <a:round/>
              <a:headEnd/>
              <a:tailEnd type="triangle" w="med" len="med"/>
            </a:ln>
          </p:spPr>
        </p:cxnSp>
        <p:cxnSp>
          <p:nvCxnSpPr>
            <p:cNvPr id="52" name="AutoShape 10"/>
            <p:cNvCxnSpPr>
              <a:cxnSpLocks noChangeShapeType="1"/>
              <a:stCxn id="38" idx="5"/>
              <a:endCxn id="40" idx="2"/>
            </p:cNvCxnSpPr>
            <p:nvPr/>
          </p:nvCxnSpPr>
          <p:spPr bwMode="auto">
            <a:xfrm>
              <a:off x="1592999" y="4494214"/>
              <a:ext cx="1055287" cy="371475"/>
            </a:xfrm>
            <a:prstGeom prst="straightConnector1">
              <a:avLst/>
            </a:prstGeom>
            <a:noFill/>
            <a:ln w="9525">
              <a:solidFill>
                <a:schemeClr val="tx1"/>
              </a:solidFill>
              <a:round/>
              <a:headEnd/>
              <a:tailEnd type="triangle" w="med" len="med"/>
            </a:ln>
          </p:spPr>
        </p:cxnSp>
        <p:cxnSp>
          <p:nvCxnSpPr>
            <p:cNvPr id="53" name="AutoShape 11"/>
            <p:cNvCxnSpPr>
              <a:cxnSpLocks noChangeShapeType="1"/>
              <a:stCxn id="40" idx="6"/>
              <a:endCxn id="46" idx="3"/>
            </p:cNvCxnSpPr>
            <p:nvPr/>
          </p:nvCxnSpPr>
          <p:spPr bwMode="auto">
            <a:xfrm flipV="1">
              <a:off x="3073948" y="4418014"/>
              <a:ext cx="984343" cy="447675"/>
            </a:xfrm>
            <a:prstGeom prst="straightConnector1">
              <a:avLst/>
            </a:prstGeom>
            <a:noFill/>
            <a:ln w="38100">
              <a:solidFill>
                <a:schemeClr val="tx1"/>
              </a:solidFill>
              <a:round/>
              <a:headEnd/>
              <a:tailEnd type="triangle" w="med" len="med"/>
            </a:ln>
          </p:spPr>
        </p:cxnSp>
        <p:sp>
          <p:nvSpPr>
            <p:cNvPr id="54" name="Text Box 13"/>
            <p:cNvSpPr txBox="1">
              <a:spLocks noChangeArrowheads="1"/>
            </p:cNvSpPr>
            <p:nvPr/>
          </p:nvSpPr>
          <p:spPr bwMode="auto">
            <a:xfrm>
              <a:off x="1783660" y="3546477"/>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55" name="TextBox 54"/>
            <p:cNvSpPr txBox="1"/>
            <p:nvPr/>
          </p:nvSpPr>
          <p:spPr>
            <a:xfrm>
              <a:off x="1199920" y="4027490"/>
              <a:ext cx="487312" cy="538609"/>
            </a:xfrm>
            <a:prstGeom prst="rect">
              <a:avLst/>
            </a:prstGeom>
            <a:noFill/>
          </p:spPr>
          <p:txBody>
            <a:bodyPr wrap="none" rtlCol="0">
              <a:spAutoFit/>
            </a:bodyPr>
            <a:lstStyle/>
            <a:p>
              <a:r>
                <a:rPr lang="en-US" sz="2200" dirty="0">
                  <a:latin typeface="Times New Roman"/>
                  <a:cs typeface="Times New Roman"/>
                </a:rPr>
                <a:t>A</a:t>
              </a:r>
            </a:p>
          </p:txBody>
        </p:sp>
        <p:sp>
          <p:nvSpPr>
            <p:cNvPr id="56" name="TextBox 55"/>
            <p:cNvSpPr txBox="1"/>
            <p:nvPr/>
          </p:nvSpPr>
          <p:spPr>
            <a:xfrm>
              <a:off x="3985057" y="3960814"/>
              <a:ext cx="466054" cy="538609"/>
            </a:xfrm>
            <a:prstGeom prst="rect">
              <a:avLst/>
            </a:prstGeom>
            <a:noFill/>
          </p:spPr>
          <p:txBody>
            <a:bodyPr wrap="none" rtlCol="0">
              <a:spAutoFit/>
            </a:bodyPr>
            <a:lstStyle/>
            <a:p>
              <a:r>
                <a:rPr lang="en-US" sz="2200" dirty="0">
                  <a:latin typeface="Times New Roman"/>
                  <a:cs typeface="Times New Roman"/>
                </a:rPr>
                <a:t>B</a:t>
              </a:r>
            </a:p>
          </p:txBody>
        </p:sp>
        <p:pic>
          <p:nvPicPr>
            <p:cNvPr id="57" name="Picture 56" descr="latex-image-1.pdf"/>
            <p:cNvPicPr>
              <a:picLocks noChangeAspect="1"/>
            </p:cNvPicPr>
            <p:nvPr/>
          </p:nvPicPr>
          <p:blipFill>
            <a:blip r:embed="rId3">
              <a:duotone>
                <a:prstClr val="black"/>
                <a:srgbClr val="FF0000">
                  <a:tint val="45000"/>
                  <a:satMod val="400000"/>
                </a:srgbClr>
              </a:duotone>
            </a:blip>
            <a:stretch>
              <a:fillRect/>
            </a:stretch>
          </p:blipFill>
          <p:spPr>
            <a:xfrm>
              <a:off x="834795" y="3201195"/>
              <a:ext cx="1879600" cy="787400"/>
            </a:xfrm>
            <a:prstGeom prst="rect">
              <a:avLst/>
            </a:prstGeom>
          </p:spPr>
        </p:pic>
        <p:pic>
          <p:nvPicPr>
            <p:cNvPr id="58" name="Picture 57" descr="latex-image-1.pdf"/>
            <p:cNvPicPr>
              <a:picLocks noChangeAspect="1"/>
            </p:cNvPicPr>
            <p:nvPr/>
          </p:nvPicPr>
          <p:blipFill>
            <a:blip r:embed="rId3">
              <a:duotone>
                <a:prstClr val="black"/>
                <a:srgbClr val="FF0000">
                  <a:tint val="45000"/>
                  <a:satMod val="400000"/>
                </a:srgbClr>
              </a:duotone>
            </a:blip>
            <a:stretch>
              <a:fillRect/>
            </a:stretch>
          </p:blipFill>
          <p:spPr>
            <a:xfrm>
              <a:off x="3073948" y="4484689"/>
              <a:ext cx="1879600" cy="787400"/>
            </a:xfrm>
            <a:prstGeom prst="rect">
              <a:avLst/>
            </a:prstGeom>
          </p:spPr>
        </p:pic>
        <p:pic>
          <p:nvPicPr>
            <p:cNvPr id="59" name="Picture 58" descr="latex-image-1.pdf"/>
            <p:cNvPicPr>
              <a:picLocks noChangeAspect="1"/>
            </p:cNvPicPr>
            <p:nvPr/>
          </p:nvPicPr>
          <p:blipFill>
            <a:blip r:embed="rId4">
              <a:duotone>
                <a:prstClr val="black"/>
                <a:srgbClr val="FF0000">
                  <a:tint val="45000"/>
                  <a:satMod val="400000"/>
                </a:srgbClr>
              </a:duotone>
            </a:blip>
            <a:stretch>
              <a:fillRect/>
            </a:stretch>
          </p:blipFill>
          <p:spPr>
            <a:xfrm>
              <a:off x="3044595" y="3264695"/>
              <a:ext cx="1244600" cy="736600"/>
            </a:xfrm>
            <a:prstGeom prst="rect">
              <a:avLst/>
            </a:prstGeom>
          </p:spPr>
        </p:pic>
        <p:pic>
          <p:nvPicPr>
            <p:cNvPr id="60" name="Picture 59" descr="latex-image-1.pdf"/>
            <p:cNvPicPr>
              <a:picLocks noChangeAspect="1"/>
            </p:cNvPicPr>
            <p:nvPr/>
          </p:nvPicPr>
          <p:blipFill>
            <a:blip r:embed="rId5">
              <a:duotone>
                <a:prstClr val="black"/>
                <a:srgbClr val="FF0000">
                  <a:tint val="45000"/>
                  <a:satMod val="400000"/>
                </a:srgbClr>
              </a:duotone>
            </a:blip>
            <a:stretch>
              <a:fillRect/>
            </a:stretch>
          </p:blipFill>
          <p:spPr>
            <a:xfrm>
              <a:off x="1266595" y="4496595"/>
              <a:ext cx="1244600" cy="736600"/>
            </a:xfrm>
            <a:prstGeom prst="rect">
              <a:avLst/>
            </a:prstGeom>
          </p:spPr>
        </p:pic>
        <p:sp>
          <p:nvSpPr>
            <p:cNvPr id="61" name="Freeform 60"/>
            <p:cNvSpPr/>
            <p:nvPr/>
          </p:nvSpPr>
          <p:spPr bwMode="auto">
            <a:xfrm>
              <a:off x="1368195" y="3141928"/>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2" name="Freeform 61"/>
            <p:cNvSpPr/>
            <p:nvPr/>
          </p:nvSpPr>
          <p:spPr bwMode="auto">
            <a:xfrm flipV="1">
              <a:off x="1520595" y="4637089"/>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3" name="TextBox 62"/>
            <p:cNvSpPr txBox="1"/>
            <p:nvPr/>
          </p:nvSpPr>
          <p:spPr>
            <a:xfrm>
              <a:off x="2855603" y="2845595"/>
              <a:ext cx="545860" cy="461665"/>
            </a:xfrm>
            <a:prstGeom prst="rect">
              <a:avLst/>
            </a:prstGeom>
            <a:noFill/>
          </p:spPr>
          <p:txBody>
            <a:bodyPr wrap="none" rtlCol="0">
              <a:spAutoFit/>
            </a:bodyPr>
            <a:lstStyle/>
            <a:p>
              <a:r>
                <a:rPr lang="en-US" dirty="0">
                  <a:solidFill>
                    <a:srgbClr val="63BEFF"/>
                  </a:solidFill>
                </a:rPr>
                <a:t>50</a:t>
              </a:r>
            </a:p>
          </p:txBody>
        </p:sp>
        <p:sp>
          <p:nvSpPr>
            <p:cNvPr id="64" name="TextBox 63"/>
            <p:cNvSpPr txBox="1"/>
            <p:nvPr/>
          </p:nvSpPr>
          <p:spPr>
            <a:xfrm>
              <a:off x="3073948" y="5233195"/>
              <a:ext cx="545860" cy="461665"/>
            </a:xfrm>
            <a:prstGeom prst="rect">
              <a:avLst/>
            </a:prstGeom>
            <a:noFill/>
          </p:spPr>
          <p:txBody>
            <a:bodyPr wrap="none" rtlCol="0">
              <a:spAutoFit/>
            </a:bodyPr>
            <a:lstStyle/>
            <a:p>
              <a:r>
                <a:rPr lang="en-US" dirty="0">
                  <a:solidFill>
                    <a:srgbClr val="63BEFF"/>
                  </a:solidFill>
                </a:rPr>
                <a:t>50</a:t>
              </a:r>
            </a:p>
          </p:txBody>
        </p:sp>
      </p:grpSp>
      <p:sp>
        <p:nvSpPr>
          <p:cNvPr id="66" name="TextBox 65"/>
          <p:cNvSpPr txBox="1"/>
          <p:nvPr/>
        </p:nvSpPr>
        <p:spPr>
          <a:xfrm>
            <a:off x="4064000" y="2020030"/>
            <a:ext cx="402649" cy="369332"/>
          </a:xfrm>
          <a:prstGeom prst="rect">
            <a:avLst/>
          </a:prstGeom>
          <a:noFill/>
        </p:spPr>
        <p:txBody>
          <a:bodyPr wrap="none" rtlCol="0">
            <a:spAutoFit/>
          </a:bodyPr>
          <a:lstStyle/>
          <a:p>
            <a:r>
              <a:rPr lang="en-US" dirty="0" err="1"/>
              <a:t>vs</a:t>
            </a:r>
            <a:endParaRPr lang="en-US" dirty="0"/>
          </a:p>
        </p:txBody>
      </p:sp>
      <p:sp>
        <p:nvSpPr>
          <p:cNvPr id="67" name="TextBox 66"/>
          <p:cNvSpPr txBox="1"/>
          <p:nvPr/>
        </p:nvSpPr>
        <p:spPr>
          <a:xfrm>
            <a:off x="301625" y="3492500"/>
            <a:ext cx="7960682" cy="400110"/>
          </a:xfrm>
          <a:prstGeom prst="rect">
            <a:avLst/>
          </a:prstGeom>
          <a:noFill/>
        </p:spPr>
        <p:txBody>
          <a:bodyPr wrap="square" rtlCol="0">
            <a:spAutoFit/>
          </a:bodyPr>
          <a:lstStyle/>
          <a:p>
            <a:r>
              <a:rPr lang="en-US" sz="2000" dirty="0">
                <a:solidFill>
                  <a:schemeClr val="tx2"/>
                </a:solidFill>
                <a:latin typeface="Times New Roman"/>
                <a:cs typeface="Times New Roman"/>
              </a:rPr>
              <a:t>Adding  a fast road on a road-network is not always a good idea!</a:t>
            </a:r>
          </a:p>
        </p:txBody>
      </p:sp>
      <p:sp>
        <p:nvSpPr>
          <p:cNvPr id="68" name="TextBox 67"/>
          <p:cNvSpPr txBox="1"/>
          <p:nvPr/>
        </p:nvSpPr>
        <p:spPr>
          <a:xfrm>
            <a:off x="5616266" y="3854510"/>
            <a:ext cx="1929685" cy="400110"/>
          </a:xfrm>
          <a:prstGeom prst="rect">
            <a:avLst/>
          </a:prstGeom>
          <a:noFill/>
        </p:spPr>
        <p:txBody>
          <a:bodyPr wrap="none" rtlCol="0">
            <a:spAutoFit/>
          </a:bodyPr>
          <a:lstStyle/>
          <a:p>
            <a:r>
              <a:rPr lang="en-US" sz="2000" dirty="0" err="1">
                <a:solidFill>
                  <a:srgbClr val="FF6600"/>
                </a:solidFill>
                <a:latin typeface="Times New Roman"/>
                <a:cs typeface="Times New Roman"/>
              </a:rPr>
              <a:t>Braess’s</a:t>
            </a:r>
            <a:r>
              <a:rPr lang="en-US" sz="2000" dirty="0">
                <a:solidFill>
                  <a:srgbClr val="FF6600"/>
                </a:solidFill>
                <a:latin typeface="Times New Roman"/>
                <a:cs typeface="Times New Roman"/>
              </a:rPr>
              <a:t> paradox</a:t>
            </a:r>
          </a:p>
        </p:txBody>
      </p:sp>
      <p:sp>
        <p:nvSpPr>
          <p:cNvPr id="69" name="TextBox 68"/>
          <p:cNvSpPr txBox="1"/>
          <p:nvPr/>
        </p:nvSpPr>
        <p:spPr>
          <a:xfrm>
            <a:off x="350631" y="4475778"/>
            <a:ext cx="7960682" cy="707886"/>
          </a:xfrm>
          <a:prstGeom prst="rect">
            <a:avLst/>
          </a:prstGeom>
          <a:noFill/>
        </p:spPr>
        <p:txBody>
          <a:bodyPr wrap="square" rtlCol="0">
            <a:spAutoFit/>
          </a:bodyPr>
          <a:lstStyle/>
          <a:p>
            <a:r>
              <a:rPr lang="en-US" sz="2000" dirty="0">
                <a:solidFill>
                  <a:schemeClr val="tx2"/>
                </a:solidFill>
                <a:latin typeface="Times New Roman"/>
                <a:cs typeface="Times New Roman"/>
              </a:rPr>
              <a:t>In the RHS network there exists a traffic pattern where all players have delay 1.5 hours.</a:t>
            </a:r>
          </a:p>
        </p:txBody>
      </p:sp>
      <p:pic>
        <p:nvPicPr>
          <p:cNvPr id="71" name="Picture 70" descr="latex-image-1.pdf"/>
          <p:cNvPicPr>
            <a:picLocks noChangeAspect="1"/>
          </p:cNvPicPr>
          <p:nvPr/>
        </p:nvPicPr>
        <p:blipFill>
          <a:blip r:embed="rId6">
            <a:duotone>
              <a:prstClr val="black"/>
              <a:srgbClr val="FF0000">
                <a:tint val="45000"/>
                <a:satMod val="400000"/>
              </a:srgbClr>
            </a:duotone>
          </a:blip>
          <a:stretch>
            <a:fillRect/>
          </a:stretch>
        </p:blipFill>
        <p:spPr>
          <a:xfrm>
            <a:off x="774700" y="5118100"/>
            <a:ext cx="7874000" cy="1117600"/>
          </a:xfrm>
          <a:prstGeom prst="rect">
            <a:avLst/>
          </a:prstGeom>
          <a:ln>
            <a:noFill/>
          </a:ln>
        </p:spPr>
      </p:pic>
      <p:sp>
        <p:nvSpPr>
          <p:cNvPr id="72" name="Freeform 71"/>
          <p:cNvSpPr/>
          <p:nvPr/>
        </p:nvSpPr>
        <p:spPr bwMode="auto">
          <a:xfrm>
            <a:off x="7823200" y="2984500"/>
            <a:ext cx="804333" cy="2247900"/>
          </a:xfrm>
          <a:custGeom>
            <a:avLst/>
            <a:gdLst>
              <a:gd name="connsiteX0" fmla="*/ 254000 w 804333"/>
              <a:gd name="connsiteY0" fmla="*/ 2247900 h 2247900"/>
              <a:gd name="connsiteX1" fmla="*/ 762000 w 804333"/>
              <a:gd name="connsiteY1" fmla="*/ 1498600 h 2247900"/>
              <a:gd name="connsiteX2" fmla="*/ 0 w 804333"/>
              <a:gd name="connsiteY2" fmla="*/ 0 h 2247900"/>
            </a:gdLst>
            <a:ahLst/>
            <a:cxnLst>
              <a:cxn ang="0">
                <a:pos x="connsiteX0" y="connsiteY0"/>
              </a:cxn>
              <a:cxn ang="0">
                <a:pos x="connsiteX1" y="connsiteY1"/>
              </a:cxn>
              <a:cxn ang="0">
                <a:pos x="connsiteX2" y="connsiteY2"/>
              </a:cxn>
            </a:cxnLst>
            <a:rect l="l" t="t" r="r" b="b"/>
            <a:pathLst>
              <a:path w="804333" h="2247900">
                <a:moveTo>
                  <a:pt x="254000" y="2247900"/>
                </a:moveTo>
                <a:cubicBezTo>
                  <a:pt x="529166" y="2060575"/>
                  <a:pt x="804333" y="1873250"/>
                  <a:pt x="762000" y="1498600"/>
                </a:cubicBezTo>
                <a:cubicBezTo>
                  <a:pt x="719667" y="1123950"/>
                  <a:pt x="359833" y="561975"/>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73" name="Picture 72" descr="latex-image-1.pdf"/>
          <p:cNvPicPr>
            <a:picLocks noChangeAspect="1"/>
          </p:cNvPicPr>
          <p:nvPr/>
        </p:nvPicPr>
        <p:blipFill>
          <a:blip r:embed="rId7">
            <a:duotone>
              <a:prstClr val="black"/>
              <a:srgbClr val="FF0000">
                <a:tint val="45000"/>
                <a:satMod val="400000"/>
              </a:srgbClr>
            </a:duotone>
          </a:blip>
          <a:stretch>
            <a:fillRect/>
          </a:stretch>
        </p:blipFill>
        <p:spPr>
          <a:xfrm>
            <a:off x="8216900" y="3441700"/>
            <a:ext cx="914400" cy="787400"/>
          </a:xfrm>
          <a:prstGeom prst="rect">
            <a:avLst/>
          </a:prstGeom>
        </p:spPr>
      </p:pic>
      <p:sp>
        <p:nvSpPr>
          <p:cNvPr id="76" name="Freeform 75"/>
          <p:cNvSpPr/>
          <p:nvPr/>
        </p:nvSpPr>
        <p:spPr bwMode="auto">
          <a:xfrm>
            <a:off x="948267" y="5829300"/>
            <a:ext cx="702733" cy="482600"/>
          </a:xfrm>
          <a:custGeom>
            <a:avLst/>
            <a:gdLst>
              <a:gd name="connsiteX0" fmla="*/ 220133 w 702733"/>
              <a:gd name="connsiteY0" fmla="*/ 0 h 482600"/>
              <a:gd name="connsiteX1" fmla="*/ 80433 w 702733"/>
              <a:gd name="connsiteY1" fmla="*/ 228600 h 482600"/>
              <a:gd name="connsiteX2" fmla="*/ 702733 w 702733"/>
              <a:gd name="connsiteY2" fmla="*/ 482600 h 482600"/>
            </a:gdLst>
            <a:ahLst/>
            <a:cxnLst>
              <a:cxn ang="0">
                <a:pos x="connsiteX0" y="connsiteY0"/>
              </a:cxn>
              <a:cxn ang="0">
                <a:pos x="connsiteX1" y="connsiteY1"/>
              </a:cxn>
              <a:cxn ang="0">
                <a:pos x="connsiteX2" y="connsiteY2"/>
              </a:cxn>
            </a:cxnLst>
            <a:rect l="l" t="t" r="r" b="b"/>
            <a:pathLst>
              <a:path w="702733" h="482600">
                <a:moveTo>
                  <a:pt x="220133" y="0"/>
                </a:moveTo>
                <a:cubicBezTo>
                  <a:pt x="110066" y="74083"/>
                  <a:pt x="0" y="148167"/>
                  <a:pt x="80433" y="228600"/>
                </a:cubicBezTo>
                <a:cubicBezTo>
                  <a:pt x="160866" y="309033"/>
                  <a:pt x="702733" y="482600"/>
                  <a:pt x="702733" y="482600"/>
                </a:cubicBezTo>
              </a:path>
            </a:pathLst>
          </a:custGeom>
          <a:noFill/>
          <a:ln w="9525" cap="flat" cmpd="sng" algn="ctr">
            <a:solidFill>
              <a:schemeClr val="tx1"/>
            </a:solidFill>
            <a:prstDash val="solid"/>
            <a:round/>
            <a:headEnd type="stealth"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77" name="TextBox 76"/>
          <p:cNvSpPr txBox="1"/>
          <p:nvPr/>
        </p:nvSpPr>
        <p:spPr>
          <a:xfrm>
            <a:off x="1687124" y="6197600"/>
            <a:ext cx="1812778" cy="369332"/>
          </a:xfrm>
          <a:prstGeom prst="rect">
            <a:avLst/>
          </a:prstGeom>
          <a:noFill/>
        </p:spPr>
        <p:txBody>
          <a:bodyPr wrap="none" rtlCol="0">
            <a:spAutoFit/>
          </a:bodyPr>
          <a:lstStyle/>
          <a:p>
            <a:r>
              <a:rPr lang="en-US" dirty="0">
                <a:latin typeface="Times New Roman"/>
                <a:cs typeface="Times New Roman"/>
              </a:rPr>
              <a:t>Price of Anarchy:</a:t>
            </a:r>
          </a:p>
        </p:txBody>
      </p:sp>
      <p:sp>
        <p:nvSpPr>
          <p:cNvPr id="78" name="Rectangle 77"/>
          <p:cNvSpPr/>
          <p:nvPr/>
        </p:nvSpPr>
        <p:spPr>
          <a:xfrm>
            <a:off x="3530200" y="6197600"/>
            <a:ext cx="4572000" cy="646331"/>
          </a:xfrm>
          <a:prstGeom prst="rect">
            <a:avLst/>
          </a:prstGeom>
        </p:spPr>
        <p:txBody>
          <a:bodyPr>
            <a:spAutoFit/>
          </a:bodyPr>
          <a:lstStyle/>
          <a:p>
            <a:r>
              <a:rPr lang="en-US" dirty="0">
                <a:latin typeface="Times New Roman"/>
                <a:cs typeface="Times New Roman"/>
              </a:rPr>
              <a:t>measures the loss in system performance due to free-will</a:t>
            </a:r>
          </a:p>
        </p:txBody>
      </p:sp>
    </p:spTree>
    <p:extLst>
      <p:ext uri="{BB962C8B-B14F-4D97-AF65-F5344CB8AC3E}">
        <p14:creationId xmlns:p14="http://schemas.microsoft.com/office/powerpoint/2010/main" val="1472820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2" grpId="0" animBg="1"/>
      <p:bldP spid="76" grpId="0" animBg="1"/>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Can we influence outcomes?</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Can we change the rules of the game to encourage “rational” players to do what we want?</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232056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Computation?</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computational complexity affect our predictions?</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computational complexity limit our design choices?</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66722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Information?</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limited information affect our predictions?</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limited information limit our design choices?</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326511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Easy Game</a:t>
            </a:r>
            <a:br>
              <a:rPr lang="en-US" dirty="0"/>
            </a:br>
            <a:r>
              <a:rPr lang="en-US" dirty="0"/>
              <a:t>(Prisoner’s Dilemma)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9941185"/>
              </p:ext>
            </p:extLst>
          </p:nvPr>
        </p:nvGraphicFramePr>
        <p:xfrm>
          <a:off x="533400" y="1676400"/>
          <a:ext cx="8229600" cy="4343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47800">
                <a:tc>
                  <a:txBody>
                    <a:bodyPr/>
                    <a:lstStyle/>
                    <a:p>
                      <a:endParaRPr lang="en-US" dirty="0"/>
                    </a:p>
                  </a:txBody>
                  <a:tcPr/>
                </a:tc>
                <a:tc>
                  <a:txBody>
                    <a:bodyPr/>
                    <a:lstStyle/>
                    <a:p>
                      <a:pPr algn="ctr"/>
                      <a:r>
                        <a:rPr lang="en-US" sz="4000" dirty="0"/>
                        <a:t>Stay</a:t>
                      </a:r>
                      <a:r>
                        <a:rPr lang="en-US" sz="4000" baseline="0" dirty="0"/>
                        <a:t> Silent</a:t>
                      </a:r>
                      <a:endParaRPr lang="en-US" sz="4000" dirty="0"/>
                    </a:p>
                  </a:txBody>
                  <a:tcPr/>
                </a:tc>
                <a:tc>
                  <a:txBody>
                    <a:bodyPr/>
                    <a:lstStyle/>
                    <a:p>
                      <a:pPr algn="ctr"/>
                      <a:r>
                        <a:rPr lang="en-US" sz="4000" dirty="0"/>
                        <a:t>Testify</a:t>
                      </a:r>
                    </a:p>
                  </a:txBody>
                  <a:tcPr/>
                </a:tc>
                <a:extLst>
                  <a:ext uri="{0D108BD9-81ED-4DB2-BD59-A6C34878D82A}">
                    <a16:rowId xmlns:a16="http://schemas.microsoft.com/office/drawing/2014/main" val="10000"/>
                  </a:ext>
                </a:extLst>
              </a:tr>
              <a:tr h="1447800">
                <a:tc>
                  <a:txBody>
                    <a:bodyPr/>
                    <a:lstStyle/>
                    <a:p>
                      <a:pPr algn="ctr"/>
                      <a:r>
                        <a:rPr lang="en-US" sz="4000" dirty="0"/>
                        <a:t>Stay Silent</a:t>
                      </a:r>
                    </a:p>
                  </a:txBody>
                  <a:tcPr/>
                </a:tc>
                <a:tc>
                  <a:txBody>
                    <a:bodyPr/>
                    <a:lstStyle/>
                    <a:p>
                      <a:pPr algn="ctr"/>
                      <a:endParaRPr lang="en-US" dirty="0"/>
                    </a:p>
                    <a:p>
                      <a:pPr algn="ctr"/>
                      <a:endParaRPr lang="en-US" dirty="0"/>
                    </a:p>
                    <a:p>
                      <a:pPr algn="ctr"/>
                      <a:r>
                        <a:rPr lang="en-US" sz="2400" dirty="0"/>
                        <a:t>5 Years, 5 Years</a:t>
                      </a:r>
                    </a:p>
                  </a:txBody>
                  <a:tcPr/>
                </a:tc>
                <a:tc>
                  <a:txBody>
                    <a:bodyPr/>
                    <a:lstStyle/>
                    <a:p>
                      <a:pPr algn="ctr"/>
                      <a:endParaRPr lang="en-US" dirty="0"/>
                    </a:p>
                    <a:p>
                      <a:pPr algn="ctr"/>
                      <a:endParaRPr lang="en-US" dirty="0"/>
                    </a:p>
                    <a:p>
                      <a:pPr algn="ctr"/>
                      <a:r>
                        <a:rPr lang="en-US" sz="2400" dirty="0"/>
                        <a:t>50</a:t>
                      </a:r>
                      <a:r>
                        <a:rPr lang="en-US" sz="2400" baseline="0" dirty="0"/>
                        <a:t> Years, 3 Years</a:t>
                      </a:r>
                      <a:endParaRPr lang="en-US" sz="2400" dirty="0"/>
                    </a:p>
                  </a:txBody>
                  <a:tcPr/>
                </a:tc>
                <a:extLst>
                  <a:ext uri="{0D108BD9-81ED-4DB2-BD59-A6C34878D82A}">
                    <a16:rowId xmlns:a16="http://schemas.microsoft.com/office/drawing/2014/main" val="10001"/>
                  </a:ext>
                </a:extLst>
              </a:tr>
              <a:tr h="1447800">
                <a:tc>
                  <a:txBody>
                    <a:bodyPr/>
                    <a:lstStyle/>
                    <a:p>
                      <a:pPr algn="ctr"/>
                      <a:r>
                        <a:rPr lang="en-US" sz="4000" dirty="0"/>
                        <a:t>Testify</a:t>
                      </a:r>
                    </a:p>
                  </a:txBody>
                  <a:tcPr/>
                </a:tc>
                <a:tc>
                  <a:txBody>
                    <a:bodyPr/>
                    <a:lstStyle/>
                    <a:p>
                      <a:endParaRPr lang="en-US" dirty="0"/>
                    </a:p>
                    <a:p>
                      <a:endParaRPr lang="en-US" dirty="0"/>
                    </a:p>
                    <a:p>
                      <a:pPr algn="ctr"/>
                      <a:r>
                        <a:rPr lang="en-US" sz="2400" dirty="0"/>
                        <a:t>3 Years, 50 Years</a:t>
                      </a:r>
                    </a:p>
                  </a:txBody>
                  <a:tcPr/>
                </a:tc>
                <a:tc>
                  <a:txBody>
                    <a:bodyPr/>
                    <a:lstStyle/>
                    <a:p>
                      <a:endParaRPr lang="en-US" dirty="0"/>
                    </a:p>
                    <a:p>
                      <a:endParaRPr lang="en-US" dirty="0"/>
                    </a:p>
                    <a:p>
                      <a:pPr algn="ctr"/>
                      <a:r>
                        <a:rPr lang="en-US" sz="2400" dirty="0"/>
                        <a:t>40 Years, 40 Years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7497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900" y="423614"/>
            <a:ext cx="7081586" cy="707886"/>
          </a:xfrm>
          <a:prstGeom prst="rect">
            <a:avLst/>
          </a:prstGeom>
          <a:noFill/>
        </p:spPr>
        <p:txBody>
          <a:bodyPr wrap="none" rtlCol="0">
            <a:spAutoFit/>
          </a:bodyPr>
          <a:lstStyle/>
          <a:p>
            <a:r>
              <a:rPr lang="en-US" sz="4000" dirty="0">
                <a:latin typeface="Times New Roman"/>
                <a:cs typeface="Times New Roman"/>
              </a:rPr>
              <a:t>Guess Two-Thirds of the Average</a:t>
            </a:r>
          </a:p>
        </p:txBody>
      </p:sp>
      <p:sp>
        <p:nvSpPr>
          <p:cNvPr id="4" name="TextBox 3"/>
          <p:cNvSpPr txBox="1"/>
          <p:nvPr/>
        </p:nvSpPr>
        <p:spPr>
          <a:xfrm>
            <a:off x="863600" y="1631434"/>
            <a:ext cx="3232792" cy="430887"/>
          </a:xfrm>
          <a:prstGeom prst="rect">
            <a:avLst/>
          </a:prstGeom>
          <a:noFill/>
        </p:spPr>
        <p:txBody>
          <a:bodyPr wrap="none" rtlCol="0">
            <a:spAutoFit/>
          </a:bodyPr>
          <a:lstStyle/>
          <a:p>
            <a:r>
              <a:rPr lang="en-US" sz="2200" dirty="0">
                <a:latin typeface="Times New Roman"/>
                <a:cs typeface="Times New Roman"/>
              </a:rPr>
              <a:t>- k players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1</a:t>
            </a:r>
            <a:r>
              <a:rPr lang="en-US" sz="2200" dirty="0">
                <a:solidFill>
                  <a:srgbClr val="FF0000"/>
                </a:solidFill>
                <a:latin typeface="Times New Roman"/>
                <a:cs typeface="Times New Roman"/>
              </a:rPr>
              <a:t>,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2</a:t>
            </a:r>
            <a:r>
              <a:rPr lang="en-US" sz="2200" dirty="0">
                <a:solidFill>
                  <a:srgbClr val="FF0000"/>
                </a:solidFill>
                <a:latin typeface="Times New Roman"/>
                <a:cs typeface="Times New Roman"/>
              </a:rPr>
              <a:t>,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3</a:t>
            </a:r>
            <a:r>
              <a:rPr lang="en-US" sz="2200" dirty="0">
                <a:solidFill>
                  <a:srgbClr val="FF0000"/>
                </a:solidFill>
                <a:latin typeface="Times New Roman"/>
                <a:cs typeface="Times New Roman"/>
              </a:rPr>
              <a:t>, …, </a:t>
            </a:r>
            <a:r>
              <a:rPr lang="en-US" sz="2200" i="1" dirty="0" err="1">
                <a:solidFill>
                  <a:srgbClr val="FF0000"/>
                </a:solidFill>
                <a:latin typeface="Times New Roman"/>
                <a:cs typeface="Times New Roman"/>
              </a:rPr>
              <a:t>p</a:t>
            </a:r>
            <a:r>
              <a:rPr lang="en-US" sz="2200" baseline="-25000" dirty="0" err="1">
                <a:solidFill>
                  <a:srgbClr val="FF0000"/>
                </a:solidFill>
                <a:latin typeface="Times New Roman"/>
                <a:cs typeface="Times New Roman"/>
              </a:rPr>
              <a:t>k</a:t>
            </a:r>
            <a:endParaRPr lang="en-US" sz="2200" dirty="0">
              <a:solidFill>
                <a:srgbClr val="FF0000"/>
              </a:solidFill>
              <a:latin typeface="Times New Roman"/>
              <a:cs typeface="Times New Roman"/>
            </a:endParaRPr>
          </a:p>
        </p:txBody>
      </p:sp>
      <p:sp>
        <p:nvSpPr>
          <p:cNvPr id="5" name="TextBox 4"/>
          <p:cNvSpPr txBox="1"/>
          <p:nvPr/>
        </p:nvSpPr>
        <p:spPr>
          <a:xfrm>
            <a:off x="863600" y="2214721"/>
            <a:ext cx="4901089" cy="430887"/>
          </a:xfrm>
          <a:prstGeom prst="rect">
            <a:avLst/>
          </a:prstGeom>
          <a:noFill/>
        </p:spPr>
        <p:txBody>
          <a:bodyPr wrap="none" rtlCol="0">
            <a:spAutoFit/>
          </a:bodyPr>
          <a:lstStyle/>
          <a:p>
            <a:r>
              <a:rPr lang="en-US" sz="2200" dirty="0">
                <a:latin typeface="Times New Roman"/>
                <a:cs typeface="Times New Roman"/>
              </a:rPr>
              <a:t>- each player submits a number in [0,100]</a:t>
            </a:r>
          </a:p>
        </p:txBody>
      </p:sp>
      <p:pic>
        <p:nvPicPr>
          <p:cNvPr id="8" name="Picture 7" descr="latex-image-1.pdf"/>
          <p:cNvPicPr>
            <a:picLocks noChangeAspect="1"/>
          </p:cNvPicPr>
          <p:nvPr/>
        </p:nvPicPr>
        <p:blipFill>
          <a:blip r:embed="rId3">
            <a:duotone>
              <a:prstClr val="black"/>
              <a:srgbClr val="FF0000">
                <a:tint val="45000"/>
                <a:satMod val="400000"/>
              </a:srgbClr>
            </a:duotone>
          </a:blip>
          <a:stretch>
            <a:fillRect/>
          </a:stretch>
        </p:blipFill>
        <p:spPr>
          <a:xfrm>
            <a:off x="2978150" y="2774950"/>
            <a:ext cx="2120900" cy="469900"/>
          </a:xfrm>
          <a:prstGeom prst="rect">
            <a:avLst/>
          </a:prstGeom>
        </p:spPr>
      </p:pic>
      <p:sp>
        <p:nvSpPr>
          <p:cNvPr id="9" name="TextBox 8"/>
          <p:cNvSpPr txBox="1"/>
          <p:nvPr/>
        </p:nvSpPr>
        <p:spPr>
          <a:xfrm>
            <a:off x="939800" y="3244850"/>
            <a:ext cx="1320619" cy="430887"/>
          </a:xfrm>
          <a:prstGeom prst="rect">
            <a:avLst/>
          </a:prstGeom>
          <a:noFill/>
        </p:spPr>
        <p:txBody>
          <a:bodyPr wrap="none" rtlCol="0">
            <a:spAutoFit/>
          </a:bodyPr>
          <a:lstStyle/>
          <a:p>
            <a:r>
              <a:rPr lang="en-US" sz="2200" dirty="0">
                <a:latin typeface="Times New Roman"/>
                <a:cs typeface="Times New Roman"/>
              </a:rPr>
              <a:t>- compute</a:t>
            </a:r>
          </a:p>
        </p:txBody>
      </p:sp>
      <p:sp>
        <p:nvSpPr>
          <p:cNvPr id="12" name="TextBox 11"/>
          <p:cNvSpPr txBox="1"/>
          <p:nvPr/>
        </p:nvSpPr>
        <p:spPr>
          <a:xfrm>
            <a:off x="939800" y="4680406"/>
            <a:ext cx="2292502" cy="430887"/>
          </a:xfrm>
          <a:prstGeom prst="rect">
            <a:avLst/>
          </a:prstGeom>
          <a:noFill/>
        </p:spPr>
        <p:txBody>
          <a:bodyPr wrap="none" rtlCol="0">
            <a:spAutoFit/>
          </a:bodyPr>
          <a:lstStyle/>
          <a:p>
            <a:r>
              <a:rPr lang="en-US" sz="2200" dirty="0">
                <a:latin typeface="Times New Roman"/>
                <a:cs typeface="Times New Roman"/>
              </a:rPr>
              <a:t>- find </a:t>
            </a:r>
            <a:r>
              <a:rPr lang="en-US" sz="2200" i="1" dirty="0" err="1">
                <a:latin typeface="Times New Roman"/>
                <a:cs typeface="Times New Roman"/>
              </a:rPr>
              <a:t>x</a:t>
            </a:r>
            <a:r>
              <a:rPr lang="en-US" sz="2200" i="1" baseline="-25000" dirty="0" err="1">
                <a:latin typeface="Times New Roman"/>
                <a:cs typeface="Times New Roman"/>
              </a:rPr>
              <a:t>j</a:t>
            </a:r>
            <a:r>
              <a:rPr lang="en-US" sz="2200" dirty="0">
                <a:latin typeface="Times New Roman"/>
                <a:cs typeface="Times New Roman"/>
              </a:rPr>
              <a:t>, closest to  </a:t>
            </a:r>
          </a:p>
        </p:txBody>
      </p:sp>
      <p:pic>
        <p:nvPicPr>
          <p:cNvPr id="13" name="Picture 12" descr="latex-image-1.pdf"/>
          <p:cNvPicPr>
            <a:picLocks noChangeAspect="1"/>
          </p:cNvPicPr>
          <p:nvPr/>
        </p:nvPicPr>
        <p:blipFill>
          <a:blip r:embed="rId4">
            <a:duotone>
              <a:prstClr val="black"/>
              <a:srgbClr val="FF0000">
                <a:tint val="45000"/>
                <a:satMod val="400000"/>
              </a:srgbClr>
            </a:duotone>
          </a:blip>
          <a:stretch>
            <a:fillRect/>
          </a:stretch>
        </p:blipFill>
        <p:spPr>
          <a:xfrm>
            <a:off x="2984500" y="4381500"/>
            <a:ext cx="863600" cy="1117600"/>
          </a:xfrm>
          <a:prstGeom prst="rect">
            <a:avLst/>
          </a:prstGeom>
        </p:spPr>
      </p:pic>
      <p:sp>
        <p:nvSpPr>
          <p:cNvPr id="14" name="TextBox 13"/>
          <p:cNvSpPr txBox="1"/>
          <p:nvPr/>
        </p:nvSpPr>
        <p:spPr>
          <a:xfrm>
            <a:off x="939800" y="5480506"/>
            <a:ext cx="5731056" cy="430887"/>
          </a:xfrm>
          <a:prstGeom prst="rect">
            <a:avLst/>
          </a:prstGeom>
          <a:noFill/>
        </p:spPr>
        <p:txBody>
          <a:bodyPr wrap="none" rtlCol="0">
            <a:spAutoFit/>
          </a:bodyPr>
          <a:lstStyle/>
          <a:p>
            <a:r>
              <a:rPr lang="en-US" sz="2200" dirty="0">
                <a:latin typeface="Times New Roman"/>
                <a:cs typeface="Times New Roman"/>
              </a:rPr>
              <a:t>- player </a:t>
            </a:r>
            <a:r>
              <a:rPr lang="en-US" sz="2200" dirty="0" err="1">
                <a:latin typeface="Times New Roman"/>
                <a:cs typeface="Times New Roman"/>
              </a:rPr>
              <a:t>p</a:t>
            </a:r>
            <a:r>
              <a:rPr lang="en-US" sz="2200" i="1" baseline="-25000" dirty="0" err="1">
                <a:latin typeface="Times New Roman"/>
                <a:cs typeface="Times New Roman"/>
              </a:rPr>
              <a:t>j</a:t>
            </a:r>
            <a:r>
              <a:rPr lang="en-US" sz="2200" dirty="0">
                <a:latin typeface="Times New Roman"/>
                <a:cs typeface="Times New Roman"/>
              </a:rPr>
              <a:t> </a:t>
            </a:r>
            <a:r>
              <a:rPr lang="en-US" sz="2200">
                <a:latin typeface="Times New Roman"/>
                <a:cs typeface="Times New Roman"/>
              </a:rPr>
              <a:t>wins $5,  </a:t>
            </a:r>
            <a:r>
              <a:rPr lang="en-US" sz="2200" dirty="0">
                <a:latin typeface="Times New Roman"/>
                <a:cs typeface="Times New Roman"/>
              </a:rPr>
              <a:t>all other players win nothing</a:t>
            </a:r>
          </a:p>
        </p:txBody>
      </p:sp>
      <p:pic>
        <p:nvPicPr>
          <p:cNvPr id="16" name="Picture 15" descr="latex-image-1.pdf"/>
          <p:cNvPicPr>
            <a:picLocks noChangeAspect="1"/>
          </p:cNvPicPr>
          <p:nvPr/>
        </p:nvPicPr>
        <p:blipFill>
          <a:blip r:embed="rId5">
            <a:duotone>
              <a:prstClr val="black"/>
              <a:srgbClr val="FF0000">
                <a:tint val="45000"/>
                <a:satMod val="400000"/>
              </a:srgbClr>
            </a:duotone>
          </a:blip>
          <a:stretch>
            <a:fillRect/>
          </a:stretch>
        </p:blipFill>
        <p:spPr>
          <a:xfrm>
            <a:off x="2403318" y="3244850"/>
            <a:ext cx="2222500" cy="1435100"/>
          </a:xfrm>
          <a:prstGeom prst="rect">
            <a:avLst/>
          </a:prstGeom>
        </p:spPr>
      </p:pic>
    </p:spTree>
    <p:extLst>
      <p:ext uri="{BB962C8B-B14F-4D97-AF65-F5344CB8AC3E}">
        <p14:creationId xmlns:p14="http://schemas.microsoft.com/office/powerpoint/2010/main" val="1577877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Parameters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When: Tuesday/Thursday, 3:30-4:50</a:t>
            </a:r>
          </a:p>
          <a:p>
            <a:pPr marL="0" indent="0">
              <a:buNone/>
            </a:pPr>
            <a:r>
              <a:rPr lang="en-US" dirty="0"/>
              <a:t>Where: AGH 203.</a:t>
            </a:r>
          </a:p>
          <a:p>
            <a:pPr marL="0" indent="0">
              <a:buNone/>
            </a:pPr>
            <a:r>
              <a:rPr lang="en-US" dirty="0"/>
              <a:t>Who: </a:t>
            </a:r>
          </a:p>
          <a:p>
            <a:pPr lvl="1"/>
            <a:r>
              <a:rPr lang="en-US" dirty="0"/>
              <a:t>Professor: Aaron Roth</a:t>
            </a:r>
          </a:p>
          <a:p>
            <a:pPr lvl="1"/>
            <a:r>
              <a:rPr lang="en-US" dirty="0"/>
              <a:t>TAs: </a:t>
            </a:r>
            <a:r>
              <a:rPr lang="en-US" dirty="0" err="1"/>
              <a:t>Sikata</a:t>
            </a:r>
            <a:r>
              <a:rPr lang="en-US" dirty="0"/>
              <a:t> Sengupta, Ramya Ramalingam, Kayan Mohamed, Prithvi </a:t>
            </a:r>
            <a:r>
              <a:rPr lang="en-US" dirty="0" err="1"/>
              <a:t>Balehannina</a:t>
            </a:r>
            <a:r>
              <a:rPr lang="en-US" dirty="0"/>
              <a:t>, Marwan Achi, Max Rubin Tolles</a:t>
            </a:r>
          </a:p>
          <a:p>
            <a:pPr marL="0" indent="0">
              <a:buNone/>
            </a:pPr>
            <a:r>
              <a:rPr lang="en-US" dirty="0"/>
              <a:t>How: Biweekly Problem Sets (45%),  1 midterm (25%), final exam (25%), Participation In Person/On Slack (5%)</a:t>
            </a:r>
          </a:p>
          <a:p>
            <a:pPr marL="0" indent="0">
              <a:buNone/>
            </a:pPr>
            <a:r>
              <a:rPr lang="en-US" dirty="0"/>
              <a:t>Infrastructure (sign up for accounts): </a:t>
            </a:r>
          </a:p>
          <a:p>
            <a:pPr lvl="1"/>
            <a:r>
              <a:rPr lang="en-US" dirty="0"/>
              <a:t>Question/Discussion: Slack</a:t>
            </a:r>
          </a:p>
          <a:p>
            <a:pPr lvl="1"/>
            <a:r>
              <a:rPr lang="en-US" dirty="0"/>
              <a:t>Problem Sets/Grades: </a:t>
            </a:r>
            <a:r>
              <a:rPr lang="en-US" dirty="0" err="1"/>
              <a:t>Gradescope</a:t>
            </a:r>
            <a:endParaRPr lang="en-US" dirty="0"/>
          </a:p>
        </p:txBody>
      </p:sp>
    </p:spTree>
    <p:extLst>
      <p:ext uri="{BB962C8B-B14F-4D97-AF65-F5344CB8AC3E}">
        <p14:creationId xmlns:p14="http://schemas.microsoft.com/office/powerpoint/2010/main" val="40642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6900" y="423614"/>
            <a:ext cx="7081586" cy="707886"/>
          </a:xfrm>
          <a:prstGeom prst="rect">
            <a:avLst/>
          </a:prstGeom>
          <a:noFill/>
        </p:spPr>
        <p:txBody>
          <a:bodyPr wrap="none" rtlCol="0">
            <a:spAutoFit/>
          </a:bodyPr>
          <a:lstStyle/>
          <a:p>
            <a:r>
              <a:rPr lang="en-US" sz="4000" dirty="0">
                <a:latin typeface="Times New Roman"/>
                <a:cs typeface="Times New Roman"/>
              </a:rPr>
              <a:t>Guess Two-Thirds of the Average</a:t>
            </a:r>
          </a:p>
        </p:txBody>
      </p:sp>
      <p:sp>
        <p:nvSpPr>
          <p:cNvPr id="2" name="TextBox 1">
            <a:extLst>
              <a:ext uri="{FF2B5EF4-FFF2-40B4-BE49-F238E27FC236}">
                <a16:creationId xmlns:a16="http://schemas.microsoft.com/office/drawing/2014/main" id="{47AE8207-5CF6-4296-BD68-B0D8F9E533AF}"/>
              </a:ext>
            </a:extLst>
          </p:cNvPr>
          <p:cNvSpPr txBox="1"/>
          <p:nvPr/>
        </p:nvSpPr>
        <p:spPr>
          <a:xfrm>
            <a:off x="838200" y="1676400"/>
            <a:ext cx="8001000" cy="1477328"/>
          </a:xfrm>
          <a:prstGeom prst="rect">
            <a:avLst/>
          </a:prstGeom>
          <a:noFill/>
        </p:spPr>
        <p:txBody>
          <a:bodyPr wrap="square" rtlCol="0">
            <a:spAutoFit/>
          </a:bodyPr>
          <a:lstStyle/>
          <a:p>
            <a:r>
              <a:rPr lang="en-US" dirty="0"/>
              <a:t>Play by submitting your guess here! </a:t>
            </a:r>
            <a:r>
              <a:rPr lang="en-US" dirty="0">
                <a:hlinkClick r:id="rId3"/>
              </a:rPr>
              <a:t>https://forms.gle/Y3w92NFf2eFmwGKDA</a:t>
            </a:r>
            <a:r>
              <a:rPr lang="en-US" dirty="0"/>
              <a:t> </a:t>
            </a:r>
          </a:p>
          <a:p>
            <a:r>
              <a:rPr lang="en-US" dirty="0"/>
              <a:t>(You’ll need to log in with your SEAS Google account)</a:t>
            </a:r>
          </a:p>
          <a:p>
            <a:endParaRPr lang="en-US" dirty="0"/>
          </a:p>
          <a:p>
            <a:endParaRPr lang="en-US" dirty="0"/>
          </a:p>
          <a:p>
            <a:r>
              <a:rPr lang="en-US" dirty="0"/>
              <a:t>Winner gets $5 next class (Tuesday).</a:t>
            </a:r>
          </a:p>
        </p:txBody>
      </p:sp>
    </p:spTree>
    <p:extLst>
      <p:ext uri="{BB962C8B-B14F-4D97-AF65-F5344CB8AC3E}">
        <p14:creationId xmlns:p14="http://schemas.microsoft.com/office/powerpoint/2010/main" val="37031739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s\AppData\Local\Microsoft\Windows\Temporary Internet Files\Content.IE5\QM009TA2\MP9004304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9568740">
            <a:off x="229556" y="533915"/>
            <a:ext cx="2087418" cy="145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1800" dirty="0"/>
              <a:t>Is Common Knowledge Reasonable?</a:t>
            </a:r>
            <a:br>
              <a:rPr lang="en-US" sz="1800" dirty="0"/>
            </a:br>
            <a:r>
              <a:rPr lang="en-US" sz="1800" dirty="0"/>
              <a:t>The Parable of the Islanders</a:t>
            </a:r>
          </a:p>
        </p:txBody>
      </p:sp>
      <p:sp>
        <p:nvSpPr>
          <p:cNvPr id="4" name="Content Placeholder 3"/>
          <p:cNvSpPr>
            <a:spLocks noGrp="1"/>
          </p:cNvSpPr>
          <p:nvPr>
            <p:ph idx="1"/>
          </p:nvPr>
        </p:nvSpPr>
        <p:spPr/>
        <p:txBody>
          <a:bodyPr>
            <a:normAutofit/>
          </a:bodyPr>
          <a:lstStyle/>
          <a:p>
            <a:pPr marL="0" indent="0">
              <a:buNone/>
            </a:pPr>
            <a:r>
              <a:rPr lang="en-US" sz="1400" dirty="0"/>
              <a:t>On an isolated island, 100 logicians live in total isolation. They all have brunch together every morning. They have developed an unusual culture: </a:t>
            </a:r>
          </a:p>
          <a:p>
            <a:pPr marL="342900" indent="-342900">
              <a:buFont typeface="+mj-lt"/>
              <a:buAutoNum type="arabicPeriod"/>
            </a:pPr>
            <a:r>
              <a:rPr lang="en-US" sz="1400" dirty="0"/>
              <a:t>If any islander can deduce that she has blue eyes, she must leave the island on midnight that night.</a:t>
            </a:r>
          </a:p>
          <a:p>
            <a:pPr marL="342900" indent="-342900">
              <a:buFont typeface="+mj-lt"/>
              <a:buAutoNum type="arabicPeriod"/>
            </a:pPr>
            <a:r>
              <a:rPr lang="en-US" sz="1400" dirty="0"/>
              <a:t>No islander may tell another that she has blue eyes.</a:t>
            </a:r>
          </a:p>
          <a:p>
            <a:pPr indent="0">
              <a:buNone/>
            </a:pPr>
            <a:r>
              <a:rPr lang="en-US" sz="1400" dirty="0"/>
              <a:t>Another quirk: All of the islanders are blue-eyed. Since there are no mirrors and the water is murky, no one has ever known their own eye color, and they have lived in harmony for hundreds of years with no departures.  </a:t>
            </a:r>
          </a:p>
        </p:txBody>
      </p:sp>
    </p:spTree>
    <p:extLst>
      <p:ext uri="{BB962C8B-B14F-4D97-AF65-F5344CB8AC3E}">
        <p14:creationId xmlns:p14="http://schemas.microsoft.com/office/powerpoint/2010/main" val="291130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s\AppData\Local\Microsoft\Windows\Temporary Internet Files\Content.IE5\QM009TA2\MP9004304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9568740">
            <a:off x="229556" y="533915"/>
            <a:ext cx="2087418" cy="145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1800" dirty="0"/>
              <a:t>Is Common Knowledge Reasonable?</a:t>
            </a:r>
            <a:br>
              <a:rPr lang="en-US" sz="1800" dirty="0"/>
            </a:br>
            <a:r>
              <a:rPr lang="en-US" sz="1800" dirty="0"/>
              <a:t>The Parable of the Islanders</a:t>
            </a:r>
          </a:p>
        </p:txBody>
      </p:sp>
      <p:sp>
        <p:nvSpPr>
          <p:cNvPr id="4" name="Content Placeholder 3"/>
          <p:cNvSpPr>
            <a:spLocks noGrp="1"/>
          </p:cNvSpPr>
          <p:nvPr>
            <p:ph idx="1"/>
          </p:nvPr>
        </p:nvSpPr>
        <p:spPr/>
        <p:txBody>
          <a:bodyPr>
            <a:normAutofit/>
          </a:bodyPr>
          <a:lstStyle/>
          <a:p>
            <a:pPr marL="0" indent="0">
              <a:buNone/>
            </a:pPr>
            <a:r>
              <a:rPr lang="en-US" sz="1400" dirty="0"/>
              <a:t>One day, an explorer arrives on the island and addresses the islanders with a faux-pas. </a:t>
            </a:r>
          </a:p>
          <a:p>
            <a:pPr marL="0" indent="0">
              <a:buNone/>
            </a:pPr>
            <a:r>
              <a:rPr lang="en-US" sz="1400" dirty="0"/>
              <a:t>“At Least One of You Has Blue Eyes,” he tells them. </a:t>
            </a:r>
          </a:p>
          <a:p>
            <a:pPr marL="0" indent="0">
              <a:buNone/>
            </a:pPr>
            <a:r>
              <a:rPr lang="en-US" sz="1400" dirty="0"/>
              <a:t>Due to the explorer’s terrible breach in manners, the islanders quickly dispatch of him, but the damage has already been done. </a:t>
            </a:r>
          </a:p>
          <a:p>
            <a:pPr marL="0" indent="0">
              <a:buNone/>
            </a:pPr>
            <a:endParaRPr lang="en-US" sz="1400" dirty="0"/>
          </a:p>
          <a:p>
            <a:pPr marL="0" indent="0">
              <a:buNone/>
            </a:pPr>
            <a:endParaRPr lang="en-US" sz="1400" dirty="0"/>
          </a:p>
          <a:p>
            <a:pPr marL="0" indent="0">
              <a:buNone/>
            </a:pPr>
            <a:r>
              <a:rPr lang="en-US" sz="1400" dirty="0"/>
              <a:t>Has anything changed? Does Brunch continue to have full attendance? What happens?  </a:t>
            </a:r>
          </a:p>
        </p:txBody>
      </p:sp>
    </p:spTree>
    <p:extLst>
      <p:ext uri="{BB962C8B-B14F-4D97-AF65-F5344CB8AC3E}">
        <p14:creationId xmlns:p14="http://schemas.microsoft.com/office/powerpoint/2010/main" val="151315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Parameters</a:t>
            </a:r>
          </a:p>
        </p:txBody>
      </p:sp>
      <p:sp>
        <p:nvSpPr>
          <p:cNvPr id="3" name="Content Placeholder 2"/>
          <p:cNvSpPr>
            <a:spLocks noGrp="1"/>
          </p:cNvSpPr>
          <p:nvPr>
            <p:ph idx="1"/>
          </p:nvPr>
        </p:nvSpPr>
        <p:spPr/>
        <p:txBody>
          <a:bodyPr/>
          <a:lstStyle/>
          <a:p>
            <a:pPr marL="0" indent="0" algn="ctr">
              <a:buNone/>
            </a:pPr>
            <a:r>
              <a:rPr lang="en-US" dirty="0"/>
              <a:t>Homework Policy: Reasonable Person Principle. Feel free to work together.	</a:t>
            </a:r>
          </a:p>
          <a:p>
            <a:r>
              <a:rPr lang="en-US" sz="2000" dirty="0"/>
              <a:t>List who you worked with</a:t>
            </a:r>
          </a:p>
          <a:p>
            <a:r>
              <a:rPr lang="en-US" sz="2000" dirty="0"/>
              <a:t>Everyone turns in their own assignment</a:t>
            </a:r>
          </a:p>
          <a:p>
            <a:r>
              <a:rPr lang="en-US" sz="2000" dirty="0"/>
              <a:t>20% off per day late</a:t>
            </a:r>
          </a:p>
          <a:p>
            <a:pPr lvl="1"/>
            <a:r>
              <a:rPr lang="en-US" sz="1600" dirty="0"/>
              <a:t>e.g. if assignment is due on Tuesday, and you turn it in </a:t>
            </a:r>
            <a:r>
              <a:rPr lang="en-US" sz="1600"/>
              <a:t>on Wednesday, </a:t>
            </a:r>
            <a:r>
              <a:rPr lang="en-US" sz="1600" dirty="0"/>
              <a:t>your score is multiplied by 0.8</a:t>
            </a:r>
          </a:p>
          <a:p>
            <a:pPr marL="0" indent="0">
              <a:buNone/>
            </a:pPr>
            <a:endParaRPr lang="en-US" dirty="0"/>
          </a:p>
        </p:txBody>
      </p:sp>
    </p:spTree>
    <p:extLst>
      <p:ext uri="{BB962C8B-B14F-4D97-AF65-F5344CB8AC3E}">
        <p14:creationId xmlns:p14="http://schemas.microsoft.com/office/powerpoint/2010/main" val="63837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normAutofit fontScale="90000"/>
          </a:bodyPr>
          <a:lstStyle/>
          <a:p>
            <a:r>
              <a:rPr lang="en-US" dirty="0"/>
              <a:t>Algorithm Design </a:t>
            </a:r>
            <a:br>
              <a:rPr lang="en-US" dirty="0"/>
            </a:br>
            <a:r>
              <a:rPr lang="en-US" dirty="0"/>
              <a:t>vs. </a:t>
            </a:r>
            <a:br>
              <a:rPr lang="en-US" dirty="0"/>
            </a:br>
            <a:r>
              <a:rPr lang="en-US" dirty="0"/>
              <a:t>Mechanism Design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907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If we control the whole system, we can just design an algorithm. </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819400"/>
            <a:ext cx="4191000" cy="3348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90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Otherwise, we have to design the </a:t>
            </a:r>
            <a:r>
              <a:rPr lang="en-US" i="1" dirty="0"/>
              <a:t>constraints</a:t>
            </a:r>
            <a:r>
              <a:rPr lang="en-US" dirty="0"/>
              <a:t> and </a:t>
            </a:r>
            <a:r>
              <a:rPr lang="en-US" i="1" dirty="0"/>
              <a:t>incentives</a:t>
            </a:r>
            <a:r>
              <a:rPr lang="en-US" dirty="0"/>
              <a:t> so that agents in the system work to achieve our goals. </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3200400"/>
            <a:ext cx="287655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44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And once the rules are in place, predict what will happen…</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667000"/>
            <a:ext cx="47625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71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comes up all the time…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2082231"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3638550"/>
            <a:ext cx="26193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descr="http://www.instructables.com/files/deriv/F2E/B24X/GOW3YAUN/F2EB24XGOW3YAUN.MEDIUM.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00" b="96200" l="3200" r="95400">
                        <a14:foregroundMark x1="6200" y1="34800" x2="6200" y2="34800"/>
                        <a14:foregroundMark x1="39000" y1="16200" x2="39000" y2="16200"/>
                        <a14:foregroundMark x1="76000" y1="85000" x2="76000" y2="85000"/>
                        <a14:foregroundMark x1="49200" y1="96200" x2="49200" y2="96200"/>
                        <a14:foregroundMark x1="28200" y1="90000" x2="28200" y2="90000"/>
                        <a14:foregroundMark x1="7600" y1="69600" x2="7600" y2="69600"/>
                        <a14:foregroundMark x1="3200" y1="52200" x2="3200" y2="52200"/>
                        <a14:foregroundMark x1="6800" y1="31000" x2="6800" y2="31000"/>
                        <a14:foregroundMark x1="16600" y1="16800" x2="16600" y2="16800"/>
                        <a14:foregroundMark x1="37000" y1="5000" x2="37000" y2="5000"/>
                        <a14:foregroundMark x1="95400" y1="42600" x2="95400" y2="42600"/>
                        <a14:foregroundMark x1="49800" y1="1600" x2="49800" y2="1600"/>
                        <a14:foregroundMark x1="11600" y1="79800" x2="11600" y2="79800"/>
                        <a14:foregroundMark x1="25600" y1="91800" x2="25600" y2="91800"/>
                        <a14:backgroundMark x1="5000" y1="14400" x2="5000" y2="14400"/>
                        <a14:backgroundMark x1="96600" y1="78600" x2="96600" y2="78600"/>
                        <a14:backgroundMark x1="94800" y1="6200" x2="94800" y2="6200"/>
                        <a14:backgroundMark x1="4800" y1="88200" x2="4800" y2="882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4648200"/>
            <a:ext cx="2040590" cy="20405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ogle Maps gets updated for iPhone X - The Verge">
            <a:extLst>
              <a:ext uri="{FF2B5EF4-FFF2-40B4-BE49-F238E27FC236}">
                <a16:creationId xmlns:a16="http://schemas.microsoft.com/office/drawing/2014/main" id="{7B2805D1-BF20-46B9-A3D5-C620337C7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379" y="13716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news feed: The giant social network is making a big change">
            <a:extLst>
              <a:ext uri="{FF2B5EF4-FFF2-40B4-BE49-F238E27FC236}">
                <a16:creationId xmlns:a16="http://schemas.microsoft.com/office/drawing/2014/main" id="{C5B721F8-19DE-447C-BC25-E9A4AE916F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088" y="1284658"/>
            <a:ext cx="27622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rograms for Donor/Recipient Pairs with Incompatible Blood Types | National  Kidney Foundation">
            <a:extLst>
              <a:ext uri="{FF2B5EF4-FFF2-40B4-BE49-F238E27FC236}">
                <a16:creationId xmlns:a16="http://schemas.microsoft.com/office/drawing/2014/main" id="{08356CA0-F264-4E36-70A2-CCF8895A4C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997029"/>
            <a:ext cx="231457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0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Theory Basics</a:t>
            </a:r>
          </a:p>
        </p:txBody>
      </p:sp>
      <p:sp>
        <p:nvSpPr>
          <p:cNvPr id="3" name="Content Placeholder 2"/>
          <p:cNvSpPr>
            <a:spLocks noGrp="1"/>
          </p:cNvSpPr>
          <p:nvPr>
            <p:ph idx="1"/>
          </p:nvPr>
        </p:nvSpPr>
        <p:spPr/>
        <p:txBody>
          <a:bodyPr/>
          <a:lstStyle/>
          <a:p>
            <a:pPr marL="0" indent="0" algn="ctr">
              <a:buNone/>
            </a:pPr>
            <a:r>
              <a:rPr lang="en-US" dirty="0"/>
              <a:t>What is a game?</a:t>
            </a:r>
          </a:p>
          <a:p>
            <a:pPr marL="0" indent="0">
              <a:buNone/>
            </a:pPr>
            <a:endParaRPr lang="en-US" dirty="0"/>
          </a:p>
          <a:p>
            <a:pPr marL="0" indent="0" algn="ctr">
              <a:buNone/>
            </a:pPr>
            <a:r>
              <a:rPr lang="en-US" dirty="0">
                <a:solidFill>
                  <a:schemeClr val="tx2">
                    <a:lumMod val="60000"/>
                    <a:lumOff val="40000"/>
                  </a:schemeClr>
                </a:solidFill>
              </a:rPr>
              <a:t>A set of Players</a:t>
            </a:r>
          </a:p>
          <a:p>
            <a:pPr marL="0" indent="0" algn="ctr">
              <a:buNone/>
            </a:pPr>
            <a:r>
              <a:rPr lang="en-US" dirty="0">
                <a:solidFill>
                  <a:schemeClr val="tx2">
                    <a:lumMod val="60000"/>
                    <a:lumOff val="40000"/>
                  </a:schemeClr>
                </a:solidFill>
              </a:rPr>
              <a:t>A set of Actions</a:t>
            </a:r>
          </a:p>
          <a:p>
            <a:pPr marL="0" indent="0" algn="ctr">
              <a:buNone/>
            </a:pPr>
            <a:r>
              <a:rPr lang="en-US" dirty="0">
                <a:solidFill>
                  <a:schemeClr val="tx2">
                    <a:lumMod val="60000"/>
                    <a:lumOff val="40000"/>
                  </a:schemeClr>
                </a:solidFill>
              </a:rPr>
              <a:t>A set of Payoffs</a:t>
            </a:r>
          </a:p>
        </p:txBody>
      </p:sp>
    </p:spTree>
    <p:extLst>
      <p:ext uri="{BB962C8B-B14F-4D97-AF65-F5344CB8AC3E}">
        <p14:creationId xmlns:p14="http://schemas.microsoft.com/office/powerpoint/2010/main" val="366062511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873</Words>
  <Application>Microsoft Office PowerPoint</Application>
  <PresentationFormat>On-screen Show (4:3)</PresentationFormat>
  <Paragraphs>158</Paragraphs>
  <Slides>22</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ＭＳ Ｐゴシック</vt:lpstr>
      <vt:lpstr>Arial</vt:lpstr>
      <vt:lpstr>Calibri</vt:lpstr>
      <vt:lpstr>Garamond</vt:lpstr>
      <vt:lpstr>Tahoma</vt:lpstr>
      <vt:lpstr>Times</vt:lpstr>
      <vt:lpstr>Times New Roman</vt:lpstr>
      <vt:lpstr>Wingdings</vt:lpstr>
      <vt:lpstr>Office Theme</vt:lpstr>
      <vt:lpstr>1_Couture</vt:lpstr>
      <vt:lpstr>PowerPoint Presentation</vt:lpstr>
      <vt:lpstr>Basic Parameters</vt:lpstr>
      <vt:lpstr>Basic Parameters</vt:lpstr>
      <vt:lpstr>Algorithm Design  vs.  Mechanism Design</vt:lpstr>
      <vt:lpstr>Algorithms vs. Games</vt:lpstr>
      <vt:lpstr>Algorithms vs. Games</vt:lpstr>
      <vt:lpstr>Algorithms vs. Games</vt:lpstr>
      <vt:lpstr>This comes up all the time…</vt:lpstr>
      <vt:lpstr>Game Theory Basics</vt:lpstr>
      <vt:lpstr>Game Theory</vt:lpstr>
      <vt:lpstr>Can we predict outcomes?</vt:lpstr>
      <vt:lpstr>Traffic Routing</vt:lpstr>
      <vt:lpstr>Traffic Routing</vt:lpstr>
      <vt:lpstr>Traffic Routing</vt:lpstr>
      <vt:lpstr>Can we influence outcomes?</vt:lpstr>
      <vt:lpstr>Computation?</vt:lpstr>
      <vt:lpstr>Information?</vt:lpstr>
      <vt:lpstr>An Easy Game (Prisoner’s Dilemma)</vt:lpstr>
      <vt:lpstr>PowerPoint Presentation</vt:lpstr>
      <vt:lpstr>PowerPoint Presentation</vt:lpstr>
      <vt:lpstr>Is Common Knowledge Reasonable? The Parable of the Islanders</vt:lpstr>
      <vt:lpstr>Is Common Knowledge Reasonable? The Parable of the Islanders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2015-01-15T23:32:21Z</dcterms:created>
  <dcterms:modified xsi:type="dcterms:W3CDTF">2025-01-14T20:15:01Z</dcterms:modified>
</cp:coreProperties>
</file>