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66" r:id="rId4"/>
    <p:sldId id="351" r:id="rId5"/>
    <p:sldId id="352" r:id="rId6"/>
    <p:sldId id="353" r:id="rId7"/>
    <p:sldId id="271" r:id="rId8"/>
    <p:sldId id="273" r:id="rId9"/>
    <p:sldId id="276" r:id="rId10"/>
    <p:sldId id="277" r:id="rId11"/>
    <p:sldId id="278" r:id="rId12"/>
    <p:sldId id="281" r:id="rId13"/>
    <p:sldId id="279" r:id="rId14"/>
    <p:sldId id="28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350" r:id="rId28"/>
    <p:sldId id="354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12" r:id="rId42"/>
    <p:sldId id="258" r:id="rId43"/>
    <p:sldId id="294" r:id="rId44"/>
    <p:sldId id="295" r:id="rId45"/>
    <p:sldId id="296" r:id="rId46"/>
    <p:sldId id="259" r:id="rId47"/>
    <p:sldId id="260" r:id="rId48"/>
    <p:sldId id="409" r:id="rId49"/>
    <p:sldId id="261" r:id="rId50"/>
    <p:sldId id="349" r:id="rId51"/>
    <p:sldId id="413" r:id="rId52"/>
    <p:sldId id="395" r:id="rId53"/>
    <p:sldId id="396" r:id="rId54"/>
    <p:sldId id="415" r:id="rId55"/>
    <p:sldId id="416" r:id="rId56"/>
    <p:sldId id="297" r:id="rId57"/>
    <p:sldId id="298" r:id="rId58"/>
    <p:sldId id="414" r:id="rId59"/>
    <p:sldId id="299" r:id="rId60"/>
    <p:sldId id="262" r:id="rId61"/>
    <p:sldId id="263" r:id="rId62"/>
    <p:sldId id="410" r:id="rId63"/>
    <p:sldId id="264" r:id="rId64"/>
    <p:sldId id="265" r:id="rId65"/>
    <p:sldId id="300" r:id="rId66"/>
    <p:sldId id="427" r:id="rId67"/>
    <p:sldId id="267" r:id="rId68"/>
    <p:sldId id="428" r:id="rId69"/>
    <p:sldId id="268" r:id="rId70"/>
    <p:sldId id="269" r:id="rId71"/>
    <p:sldId id="301" r:id="rId72"/>
    <p:sldId id="270" r:id="rId73"/>
    <p:sldId id="417" r:id="rId74"/>
    <p:sldId id="425" r:id="rId75"/>
    <p:sldId id="426" r:id="rId76"/>
    <p:sldId id="424" r:id="rId77"/>
    <p:sldId id="418" r:id="rId78"/>
    <p:sldId id="419" r:id="rId79"/>
    <p:sldId id="420" r:id="rId80"/>
    <p:sldId id="421" r:id="rId81"/>
    <p:sldId id="422" r:id="rId82"/>
    <p:sldId id="423" r:id="rId83"/>
    <p:sldId id="304" r:id="rId84"/>
    <p:sldId id="429" r:id="rId85"/>
    <p:sldId id="305" r:id="rId86"/>
    <p:sldId id="430" r:id="rId87"/>
    <p:sldId id="306" r:id="rId88"/>
    <p:sldId id="307" r:id="rId89"/>
    <p:sldId id="308" r:id="rId90"/>
    <p:sldId id="309" r:id="rId91"/>
    <p:sldId id="310" r:id="rId92"/>
    <p:sldId id="392" r:id="rId93"/>
    <p:sldId id="393" r:id="rId94"/>
    <p:sldId id="394" r:id="rId95"/>
    <p:sldId id="311" r:id="rId96"/>
    <p:sldId id="312" r:id="rId97"/>
    <p:sldId id="313" r:id="rId98"/>
    <p:sldId id="314" r:id="rId99"/>
    <p:sldId id="315" r:id="rId100"/>
    <p:sldId id="316" r:id="rId101"/>
    <p:sldId id="317" r:id="rId102"/>
    <p:sldId id="411" r:id="rId103"/>
    <p:sldId id="355" r:id="rId104"/>
    <p:sldId id="356" r:id="rId105"/>
    <p:sldId id="357" r:id="rId106"/>
    <p:sldId id="360" r:id="rId107"/>
    <p:sldId id="431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3" r:id="rId119"/>
    <p:sldId id="371" r:id="rId120"/>
    <p:sldId id="372" r:id="rId121"/>
    <p:sldId id="432" r:id="rId122"/>
    <p:sldId id="374" r:id="rId123"/>
    <p:sldId id="375" r:id="rId124"/>
    <p:sldId id="433" r:id="rId125"/>
    <p:sldId id="376" r:id="rId126"/>
    <p:sldId id="377" r:id="rId127"/>
    <p:sldId id="378" r:id="rId128"/>
    <p:sldId id="379" r:id="rId129"/>
    <p:sldId id="434" r:id="rId130"/>
    <p:sldId id="435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436" r:id="rId140"/>
    <p:sldId id="388" r:id="rId141"/>
    <p:sldId id="256" r:id="rId142"/>
    <p:sldId id="437" r:id="rId143"/>
    <p:sldId id="318" r:id="rId144"/>
    <p:sldId id="319" r:id="rId145"/>
    <p:sldId id="320" r:id="rId146"/>
    <p:sldId id="321" r:id="rId147"/>
    <p:sldId id="322" r:id="rId148"/>
    <p:sldId id="323" r:id="rId149"/>
    <p:sldId id="438" r:id="rId150"/>
    <p:sldId id="324" r:id="rId151"/>
    <p:sldId id="325" r:id="rId152"/>
    <p:sldId id="326" r:id="rId153"/>
    <p:sldId id="274" r:id="rId154"/>
    <p:sldId id="327" r:id="rId155"/>
    <p:sldId id="328" r:id="rId156"/>
    <p:sldId id="329" r:id="rId157"/>
    <p:sldId id="330" r:id="rId158"/>
    <p:sldId id="331" r:id="rId159"/>
    <p:sldId id="332" r:id="rId160"/>
    <p:sldId id="333" r:id="rId161"/>
    <p:sldId id="334" r:id="rId162"/>
    <p:sldId id="335" r:id="rId163"/>
    <p:sldId id="336" r:id="rId164"/>
    <p:sldId id="337" r:id="rId165"/>
    <p:sldId id="338" r:id="rId166"/>
    <p:sldId id="339" r:id="rId167"/>
    <p:sldId id="340" r:id="rId168"/>
    <p:sldId id="341" r:id="rId169"/>
    <p:sldId id="342" r:id="rId170"/>
    <p:sldId id="343" r:id="rId171"/>
    <p:sldId id="344" r:id="rId172"/>
    <p:sldId id="345" r:id="rId173"/>
    <p:sldId id="346" r:id="rId174"/>
    <p:sldId id="347" r:id="rId175"/>
    <p:sldId id="348" r:id="rId176"/>
    <p:sldId id="439" r:id="rId177"/>
    <p:sldId id="275" r:id="rId178"/>
    <p:sldId id="440" r:id="rId179"/>
    <p:sldId id="441" r:id="rId180"/>
    <p:sldId id="442" r:id="rId181"/>
    <p:sldId id="443" r:id="rId182"/>
    <p:sldId id="444" r:id="rId183"/>
    <p:sldId id="445" r:id="rId184"/>
    <p:sldId id="446" r:id="rId1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6" autoAdjust="0"/>
    <p:restoredTop sz="94660"/>
  </p:normalViewPr>
  <p:slideViewPr>
    <p:cSldViewPr snapToGrid="0">
      <p:cViewPr varScale="1">
        <p:scale>
          <a:sx n="98" d="100"/>
          <a:sy n="98" d="100"/>
        </p:scale>
        <p:origin x="69" y="3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3D12A-0212-4311-B185-D98417DCA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82655-BA72-43A0-9689-18F15E0F1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D3BD3-2D4E-479A-96ED-8195EAC4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06EC8-0B1F-4CC1-8FA4-89034870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982A1-FBAA-4C0F-896C-CA14D47E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4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E2F3-4300-4F47-8E82-7D66390D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D4658-7A9A-46EE-A60A-39519D48C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10A9-212D-4B20-A536-7BC5FF0E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94DE-625F-42AD-8A96-936E8847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8CA7D-4BE6-4540-9B59-09482E95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EE0AD-FFBA-449D-95E7-CEF3A015C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FB896-0DD1-4342-82DA-5DA959701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BE8E2-5C19-4C36-85EA-8937CA5B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A424-3869-4D8D-B64E-DAD8F5D6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514F4-CCD0-4B0F-8498-123BB00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0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8059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4B46B-96B3-4DEE-BF76-D8711218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6DEBA-5BE7-4826-9B38-158CD8CB2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E1D1D-34D6-4977-91CD-1B94DA63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E7A7A-6114-4245-A4CD-9D701F13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4BEC4-A3CE-4827-AA16-0672E0FC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EB36-9F0F-4749-9080-E2BB4FE2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A3E3A-824D-4FE9-8CC0-84E88261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5219B-1524-4B8A-8856-3E6D0E69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F82A-FFFE-4316-AF97-D1F33CEC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F7FFA-D8D9-44E4-B4A9-95BA2097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5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2370-8BBB-4738-A8B6-017A82E1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452E-A6FE-4E22-8549-C4B7577CA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029E6-E6CA-4C4E-89C6-EC8061620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BDA4A-BEA0-4FEA-8B30-FA0CE62C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CFB0E-3243-4ACD-BAF9-6389E0DA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D88E7-3D5F-4A8D-9B75-CC2F1FC8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5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034D-24D8-4D5F-9635-059788D6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0BA63-AF24-462B-8108-AF876ADC3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5C095-E74F-44D5-BE86-5736D6C4D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CE71C-A6F7-4952-A91C-F3DB820FF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97954-EFB9-4208-9317-25324EA4C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79987-929F-4CC0-8AF6-49C098B9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6F77C-CCB7-449C-9C77-3F527438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CC456-65AE-4C62-A1F4-81436B6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3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201DB-DA78-4513-A8FA-5D7C5F28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EB400-7FB2-4867-B3B7-18835D6D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38971-74FE-4846-858F-2DFC21BA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6432A-B22C-400C-95F9-4411B318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76778-937D-408E-B997-D9EC2968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CAA07-5686-4105-A3D0-0D9E1CF8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2AD97-DF2C-4931-8DC7-37DC67AC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6CEE-FE3F-4071-AB3D-E6F570B7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DB13-D90E-4F37-8505-2EC8470D8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2B397-6DC9-4BA4-8646-4396579DB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9BBDC-2A5C-4B84-89A7-51F64DEB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76755-08B9-4852-81D1-7DA0C6A6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130F3-6214-440E-83AF-564BFFC5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0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EA60-5F84-4595-AB68-0BF99001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935A9-5E4B-4E81-B81D-F59BC0229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E719F-1F36-4A1B-9C56-3D41BECCF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7C82E-D3CC-4C35-BCA3-7AE245D2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C1D08-E7B8-4E74-960C-89B3D86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281DA-82C1-4974-B004-EF0B6747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5D8E2-1B9F-4B29-B88C-57C12E15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611ED-FD2E-4FED-B7E4-2AB2ADFDC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5A4D9-2EC2-463E-98EB-65259F1F4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08430-7559-448D-8354-0619E8AE8C7D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B3EEB-F993-4BDC-919F-BEDED3862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F9F97-4B7F-4A84-A3BD-02BF39F6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B0E4B-227E-43CB-8909-59061697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openxmlformats.org/officeDocument/2006/relationships/image" Target="../media/image83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3.jp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431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slide" Target="slide15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2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1EC6-A46C-4878-ADA7-6823CC545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(un)Fairness in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E24EF-398E-4B0A-B175-A42FE3893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Aaron Roth</a:t>
            </a:r>
          </a:p>
        </p:txBody>
      </p:sp>
      <p:pic>
        <p:nvPicPr>
          <p:cNvPr id="4" name="Picture 2" descr="http://www.sas.upenn.edu/~egme/UPennlogo2.jpg">
            <a:extLst>
              <a:ext uri="{FF2B5EF4-FFF2-40B4-BE49-F238E27FC236}">
                <a16:creationId xmlns:a16="http://schemas.microsoft.com/office/drawing/2014/main" id="{39094406-D6C8-4B2F-BA89-907032D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0" y="4180700"/>
            <a:ext cx="1421900" cy="4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1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2421192" y="1253613"/>
            <a:ext cx="2460" cy="48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21193" y="6081253"/>
            <a:ext cx="6226277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2814484" y="2231923"/>
            <a:ext cx="6354096" cy="3689552"/>
            <a:chOff x="290052" y="781666"/>
            <a:chExt cx="6354096" cy="3689552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290052" y="781666"/>
              <a:ext cx="6354096" cy="36895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Minus Sign 50"/>
          <p:cNvSpPr/>
          <p:nvPr/>
        </p:nvSpPr>
        <p:spPr>
          <a:xfrm>
            <a:off x="4560944" y="5239364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33468" y="345849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SAT Score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62691" y="6211621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Credit Cards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40942" y="6290188"/>
            <a:ext cx="186201" cy="186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45859" y="6575328"/>
            <a:ext cx="186201" cy="186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90269" y="6216447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7811" y="6486832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2</a:t>
            </a:r>
          </a:p>
        </p:txBody>
      </p:sp>
      <p:sp>
        <p:nvSpPr>
          <p:cNvPr id="79" name="Plus Sign 78"/>
          <p:cNvSpPr/>
          <p:nvPr/>
        </p:nvSpPr>
        <p:spPr>
          <a:xfrm>
            <a:off x="3380456" y="489277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lus Sign 79"/>
          <p:cNvSpPr/>
          <p:nvPr/>
        </p:nvSpPr>
        <p:spPr>
          <a:xfrm>
            <a:off x="4886632" y="3719051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lus Sign 80"/>
          <p:cNvSpPr/>
          <p:nvPr/>
        </p:nvSpPr>
        <p:spPr>
          <a:xfrm>
            <a:off x="6646606" y="288699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Plus Sign 81"/>
          <p:cNvSpPr/>
          <p:nvPr/>
        </p:nvSpPr>
        <p:spPr>
          <a:xfrm>
            <a:off x="7780386" y="264364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lus Sign 82"/>
          <p:cNvSpPr/>
          <p:nvPr/>
        </p:nvSpPr>
        <p:spPr>
          <a:xfrm>
            <a:off x="5398057" y="336016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inus Sign 83"/>
          <p:cNvSpPr/>
          <p:nvPr/>
        </p:nvSpPr>
        <p:spPr>
          <a:xfrm>
            <a:off x="5519730" y="4938866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inus Sign 84"/>
          <p:cNvSpPr/>
          <p:nvPr/>
        </p:nvSpPr>
        <p:spPr>
          <a:xfrm>
            <a:off x="7114636" y="4419601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inus Sign 85"/>
          <p:cNvSpPr/>
          <p:nvPr/>
        </p:nvSpPr>
        <p:spPr>
          <a:xfrm>
            <a:off x="7451390" y="4938867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inus Sign 86"/>
          <p:cNvSpPr/>
          <p:nvPr/>
        </p:nvSpPr>
        <p:spPr>
          <a:xfrm>
            <a:off x="7901141" y="4076700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areto curve for (error, γ)"/>
          <p:cNvSpPr txBox="1">
            <a:spLocks noGrp="1"/>
          </p:cNvSpPr>
          <p:nvPr>
            <p:ph type="title"/>
          </p:nvPr>
        </p:nvSpPr>
        <p:spPr>
          <a:xfrm>
            <a:off x="1881188" y="205383"/>
            <a:ext cx="8429625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00"/>
            </a:lvl1pPr>
          </a:lstStyle>
          <a:p>
            <a:r>
              <a:rPr sz="3200" dirty="0"/>
              <a:t>Pareto curve for (error, γ)</a:t>
            </a:r>
            <a:r>
              <a:rPr lang="en-US" sz="3200" dirty="0"/>
              <a:t>: varying the features</a:t>
            </a:r>
            <a:endParaRPr sz="3200" dirty="0"/>
          </a:p>
        </p:txBody>
      </p:sp>
      <p:pic>
        <p:nvPicPr>
          <p:cNvPr id="2" name="Picture 1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88" y="1062633"/>
            <a:ext cx="7655318" cy="55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9324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7DE1-EBCD-4E8A-8708-4714E404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3259CF-69AC-465A-9117-C6F76594424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For learning problems, designing “oracle efficient algorithms” seems to lead to practical algorithms</a:t>
                </a:r>
                <a:r>
                  <a:rPr lang="en-US"/>
                  <a:t>. </a:t>
                </a:r>
              </a:p>
              <a:p>
                <a:pPr lvl="1"/>
                <a:r>
                  <a:rPr lang="en-US"/>
                  <a:t>But </a:t>
                </a:r>
                <a:r>
                  <a:rPr lang="en-US" dirty="0"/>
                  <a:t>don’t abuse the model: 1 query oracle efficient algorithm for TSP. </a:t>
                </a:r>
              </a:p>
              <a:p>
                <a:pPr lvl="1"/>
                <a:r>
                  <a:rPr lang="en-US" dirty="0"/>
                  <a:t>Formalize what a “reasonable” oracle efficient algorithm is?</a:t>
                </a:r>
              </a:p>
              <a:p>
                <a:pPr lvl="2"/>
                <a:r>
                  <a:rPr lang="en-US" dirty="0"/>
                  <a:t>For now, needs to come with empirical evaluation. </a:t>
                </a:r>
              </a:p>
              <a:p>
                <a:r>
                  <a:rPr lang="en-US" dirty="0"/>
                  <a:t>By asking for statistical fairness over LOTS of finely defined groups, we can mitigate the weaknesses of statistical fairness definitions while keeping their benefits. </a:t>
                </a:r>
              </a:p>
              <a:p>
                <a:pPr lvl="1"/>
                <a:r>
                  <a:rPr lang="en-US" dirty="0"/>
                  <a:t>But ultimately, the weaknesses are still there, just at a finer grain. </a:t>
                </a:r>
              </a:p>
              <a:p>
                <a:r>
                  <a:rPr lang="en-US" dirty="0"/>
                  <a:t>Empirically, most of the fairness/accuracy tradeoff seems to arise from making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small. Making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big seems relatively cheap.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3259CF-69AC-465A-9117-C6F7659442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3081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748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8826-9AAC-49A2-BD3C-B3846EEA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Online Learning in the Bandit Setting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2D477-F8BC-4C87-88C6-D0697B8D0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And the Problem with Exploration…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Based on joint work with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Sampath Kannan, Jamie Morgenstern, Bo Waggoner, Steven Wu</a:t>
            </a:r>
          </a:p>
        </p:txBody>
      </p:sp>
      <p:pic>
        <p:nvPicPr>
          <p:cNvPr id="4" name="Picture 4" descr="https://www.cis.upenn.edu/~jamiemor/mypic.jpg">
            <a:extLst>
              <a:ext uri="{FF2B5EF4-FFF2-40B4-BE49-F238E27FC236}">
                <a16:creationId xmlns:a16="http://schemas.microsoft.com/office/drawing/2014/main" id="{A83AAFDE-9583-4C55-8056-B3A7F22DA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81" y="3508586"/>
            <a:ext cx="916614" cy="137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33D2514-2364-49B8-B398-11B4655A0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4482" y="3508586"/>
            <a:ext cx="1349978" cy="134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Image result for bo waggoner">
            <a:extLst>
              <a:ext uri="{FF2B5EF4-FFF2-40B4-BE49-F238E27FC236}">
                <a16:creationId xmlns:a16="http://schemas.microsoft.com/office/drawing/2014/main" id="{2D6A18BB-7A80-4A5E-B6A8-BDA74EAA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95" y="3624547"/>
            <a:ext cx="1113247" cy="12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mpath kannan">
            <a:extLst>
              <a:ext uri="{FF2B5EF4-FFF2-40B4-BE49-F238E27FC236}">
                <a16:creationId xmlns:a16="http://schemas.microsoft.com/office/drawing/2014/main" id="{CCDD7816-3601-4A84-B7B1-A52BDCAF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83" y="3508586"/>
            <a:ext cx="1186978" cy="14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976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7285B-E0D3-4419-A02D-08775687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Bandit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5CE8D-E2C8-4A70-B465-C64437ECF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Model the common situation when algorithm decisions feed back into training data, and </a:t>
            </a:r>
            <a:r>
              <a:rPr lang="en-US" i="1" dirty="0"/>
              <a:t>counterfactuals</a:t>
            </a:r>
            <a:r>
              <a:rPr lang="en-US" dirty="0"/>
              <a:t> cannot be observed. </a:t>
            </a:r>
          </a:p>
          <a:p>
            <a:pPr lvl="1"/>
            <a:r>
              <a:rPr lang="en-US" dirty="0"/>
              <a:t>Recidivism Prediction</a:t>
            </a:r>
          </a:p>
          <a:p>
            <a:pPr lvl="2"/>
            <a:r>
              <a:rPr lang="en-US" dirty="0"/>
              <a:t>Would an inmate who is not released have gone on to commit another crime? </a:t>
            </a:r>
          </a:p>
          <a:p>
            <a:pPr lvl="1"/>
            <a:r>
              <a:rPr lang="en-US" dirty="0"/>
              <a:t>Loan Allocation</a:t>
            </a:r>
          </a:p>
          <a:p>
            <a:pPr lvl="2"/>
            <a:r>
              <a:rPr lang="en-US" dirty="0"/>
              <a:t>Would an applicant denied a loan have missed loan payments? </a:t>
            </a:r>
          </a:p>
          <a:p>
            <a:pPr lvl="1"/>
            <a:r>
              <a:rPr lang="en-US" dirty="0"/>
              <a:t>Drug Trials</a:t>
            </a:r>
          </a:p>
          <a:p>
            <a:pPr lvl="2"/>
            <a:r>
              <a:rPr lang="en-US" dirty="0"/>
              <a:t>How would a patient have responded had she been given a different drug? </a:t>
            </a:r>
          </a:p>
        </p:txBody>
      </p:sp>
      <p:pic>
        <p:nvPicPr>
          <p:cNvPr id="1026" name="Picture 2" descr="Image result for multi-armed bandits">
            <a:extLst>
              <a:ext uri="{FF2B5EF4-FFF2-40B4-BE49-F238E27FC236}">
                <a16:creationId xmlns:a16="http://schemas.microsoft.com/office/drawing/2014/main" id="{66FA2C36-73E7-4384-9C24-362937DB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0"/>
            <a:ext cx="2202576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7254-F131-466F-92B2-867B862C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Bandit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7A11-D949-4E04-B74F-4822EC830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Tension: Exploration vs. Exploitation</a:t>
            </a:r>
          </a:p>
          <a:p>
            <a:pPr lvl="1"/>
            <a:r>
              <a:rPr lang="en-US" dirty="0"/>
              <a:t>To maximize immediate payoff, algorithm needs to </a:t>
            </a:r>
            <a:r>
              <a:rPr lang="en-US" i="1" dirty="0"/>
              <a:t>exploit</a:t>
            </a:r>
            <a:r>
              <a:rPr lang="en-US" dirty="0"/>
              <a:t> its current knowledge to make decisions that are most likely to be high payoff. </a:t>
            </a:r>
          </a:p>
          <a:p>
            <a:pPr lvl="1"/>
            <a:r>
              <a:rPr lang="en-US" dirty="0"/>
              <a:t>To maximize long-term payoff, algorithm needs to </a:t>
            </a:r>
            <a:r>
              <a:rPr lang="en-US" i="1" dirty="0"/>
              <a:t>explore</a:t>
            </a:r>
            <a:r>
              <a:rPr lang="en-US" dirty="0"/>
              <a:t> actions about which it has little data, so as to improve its future decision making ability. </a:t>
            </a:r>
          </a:p>
          <a:p>
            <a:pPr lvl="1"/>
            <a:r>
              <a:rPr lang="en-US" dirty="0"/>
              <a:t>In tension when under-explored actions are not the ones estimated to have high payoff. </a:t>
            </a:r>
          </a:p>
        </p:txBody>
      </p:sp>
      <p:pic>
        <p:nvPicPr>
          <p:cNvPr id="4" name="Picture 2" descr="Image result for multi-armed bandits">
            <a:extLst>
              <a:ext uri="{FF2B5EF4-FFF2-40B4-BE49-F238E27FC236}">
                <a16:creationId xmlns:a16="http://schemas.microsoft.com/office/drawing/2014/main" id="{05D32C08-6A3B-49E4-B2DD-F64901AA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0"/>
            <a:ext cx="2202576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BD3A-8688-4F4D-92E0-FD6492A6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Bandit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4032B-245D-4496-BAC6-C3570CC649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unknown parameter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In rounds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i="1" dirty="0"/>
                  <a:t> contexts</a:t>
                </a:r>
                <a:r>
                  <a:rPr lang="en-US" dirty="0"/>
                  <a:t> arrive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Algorithm chooses context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obtains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Algorithm does </a:t>
                </a:r>
                <a:r>
                  <a:rPr lang="en-US" i="1" dirty="0"/>
                  <a:t>not</a:t>
                </a:r>
                <a:r>
                  <a:rPr lang="en-US" dirty="0"/>
                  <a:t> observe reward for contexts not chosen. </a:t>
                </a:r>
              </a:p>
              <a:p>
                <a:r>
                  <a:rPr lang="en-US" dirty="0"/>
                  <a:t>Measure performance of the algorithm via </a:t>
                </a:r>
                <a:r>
                  <a:rPr lang="en-US" i="1" dirty="0"/>
                  <a:t>Regret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r>
                  <a:rPr lang="en-US" dirty="0"/>
                  <a:t>Regret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nary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4032B-245D-4496-BAC6-C3570CC649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0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0E95DE-799F-43CC-BB44-24A825C6AF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Example: Simple Stochastic Bandits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0E95DE-799F-43CC-BB44-24A825C6A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1430D9-01FB-447C-86D4-E024FF22BC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arms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∈{1,2}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with an unknown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 rounds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Algorithm chooses an arm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obtains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Algorithm does </a:t>
                </a:r>
                <a:r>
                  <a:rPr lang="en-US" i="1" dirty="0"/>
                  <a:t>not</a:t>
                </a:r>
                <a:r>
                  <a:rPr lang="en-US" dirty="0"/>
                  <a:t> observe reward for arms not chosen.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1430D9-01FB-447C-86D4-E024FF22BC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9682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9B31-E008-4FFC-859F-4BA9C750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A6D6-B212-4209-B1DC-08574BE8D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We already saw that a lack of exploration can result in </a:t>
            </a:r>
            <a:r>
              <a:rPr lang="en-US" i="1" dirty="0"/>
              <a:t>feedback loops</a:t>
            </a:r>
            <a:r>
              <a:rPr lang="en-US" dirty="0"/>
              <a:t> that can lead to unfairness. </a:t>
            </a:r>
          </a:p>
        </p:txBody>
      </p:sp>
    </p:spTree>
    <p:extLst>
      <p:ext uri="{BB962C8B-B14F-4D97-AF65-F5344CB8AC3E}">
        <p14:creationId xmlns:p14="http://schemas.microsoft.com/office/powerpoint/2010/main" val="14531491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4838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42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2421192" y="1253613"/>
            <a:ext cx="2460" cy="48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21193" y="6081253"/>
            <a:ext cx="6226277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Sign 10"/>
          <p:cNvSpPr/>
          <p:nvPr/>
        </p:nvSpPr>
        <p:spPr>
          <a:xfrm>
            <a:off x="3248333" y="274320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Sign 11"/>
          <p:cNvSpPr/>
          <p:nvPr/>
        </p:nvSpPr>
        <p:spPr>
          <a:xfrm>
            <a:off x="4316363" y="152645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421192" y="781666"/>
            <a:ext cx="5746956" cy="3347883"/>
            <a:chOff x="897192" y="781665"/>
            <a:chExt cx="5746956" cy="3347883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897192" y="781665"/>
              <a:ext cx="5746956" cy="33478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lus Sign 17"/>
          <p:cNvSpPr/>
          <p:nvPr/>
        </p:nvSpPr>
        <p:spPr>
          <a:xfrm>
            <a:off x="4543735" y="313157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Sign 18"/>
          <p:cNvSpPr/>
          <p:nvPr/>
        </p:nvSpPr>
        <p:spPr>
          <a:xfrm>
            <a:off x="6067735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/>
          <p:cNvSpPr/>
          <p:nvPr/>
        </p:nvSpPr>
        <p:spPr>
          <a:xfrm>
            <a:off x="6753535" y="78166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/>
          <p:cNvSpPr/>
          <p:nvPr/>
        </p:nvSpPr>
        <p:spPr>
          <a:xfrm>
            <a:off x="3100237" y="33146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/>
          <p:cNvSpPr/>
          <p:nvPr/>
        </p:nvSpPr>
        <p:spPr>
          <a:xfrm>
            <a:off x="4917361" y="75708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/>
          <p:cNvSpPr/>
          <p:nvPr/>
        </p:nvSpPr>
        <p:spPr>
          <a:xfrm>
            <a:off x="5946060" y="180667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/>
          <p:cNvSpPr/>
          <p:nvPr/>
        </p:nvSpPr>
        <p:spPr>
          <a:xfrm>
            <a:off x="7483580" y="486205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Sign 24"/>
          <p:cNvSpPr/>
          <p:nvPr/>
        </p:nvSpPr>
        <p:spPr>
          <a:xfrm>
            <a:off x="3055990" y="135500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Sign 25"/>
          <p:cNvSpPr/>
          <p:nvPr/>
        </p:nvSpPr>
        <p:spPr>
          <a:xfrm>
            <a:off x="5120150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Sign 26"/>
          <p:cNvSpPr/>
          <p:nvPr/>
        </p:nvSpPr>
        <p:spPr>
          <a:xfrm>
            <a:off x="4063182" y="233393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Sign 27"/>
          <p:cNvSpPr/>
          <p:nvPr/>
        </p:nvSpPr>
        <p:spPr>
          <a:xfrm>
            <a:off x="2856888" y="209549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/>
          <p:cNvSpPr/>
          <p:nvPr/>
        </p:nvSpPr>
        <p:spPr>
          <a:xfrm>
            <a:off x="5946059" y="92914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/>
          <p:cNvSpPr/>
          <p:nvPr/>
        </p:nvSpPr>
        <p:spPr>
          <a:xfrm>
            <a:off x="4496417" y="21335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/>
          <p:cNvSpPr/>
          <p:nvPr/>
        </p:nvSpPr>
        <p:spPr>
          <a:xfrm>
            <a:off x="3532241" y="297671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/>
          <p:cNvSpPr/>
          <p:nvPr/>
        </p:nvSpPr>
        <p:spPr>
          <a:xfrm>
            <a:off x="6875209" y="110428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Sign 32"/>
          <p:cNvSpPr/>
          <p:nvPr/>
        </p:nvSpPr>
        <p:spPr>
          <a:xfrm>
            <a:off x="3410566" y="105082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Sign 33"/>
          <p:cNvSpPr/>
          <p:nvPr/>
        </p:nvSpPr>
        <p:spPr>
          <a:xfrm>
            <a:off x="7797593" y="215941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lus Sign 34"/>
          <p:cNvSpPr/>
          <p:nvPr/>
        </p:nvSpPr>
        <p:spPr>
          <a:xfrm>
            <a:off x="3422242" y="174399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Sign 35"/>
          <p:cNvSpPr/>
          <p:nvPr/>
        </p:nvSpPr>
        <p:spPr>
          <a:xfrm>
            <a:off x="5531875" y="93406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Sign 36"/>
          <p:cNvSpPr/>
          <p:nvPr/>
        </p:nvSpPr>
        <p:spPr>
          <a:xfrm>
            <a:off x="4929652" y="198734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Sign 37"/>
          <p:cNvSpPr/>
          <p:nvPr/>
        </p:nvSpPr>
        <p:spPr>
          <a:xfrm>
            <a:off x="2541640" y="305660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Sign 38"/>
          <p:cNvSpPr/>
          <p:nvPr/>
        </p:nvSpPr>
        <p:spPr>
          <a:xfrm>
            <a:off x="4078855" y="191606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/>
          <p:cNvSpPr/>
          <p:nvPr/>
        </p:nvSpPr>
        <p:spPr>
          <a:xfrm>
            <a:off x="3111607" y="363670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/>
          <p:cNvSpPr/>
          <p:nvPr/>
        </p:nvSpPr>
        <p:spPr>
          <a:xfrm>
            <a:off x="7205507" y="173938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/>
          <p:cNvSpPr/>
          <p:nvPr/>
        </p:nvSpPr>
        <p:spPr>
          <a:xfrm>
            <a:off x="6699455" y="153444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Sign 48"/>
          <p:cNvSpPr/>
          <p:nvPr/>
        </p:nvSpPr>
        <p:spPr>
          <a:xfrm>
            <a:off x="3804780" y="121797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inus Sign 49"/>
          <p:cNvSpPr/>
          <p:nvPr/>
        </p:nvSpPr>
        <p:spPr>
          <a:xfrm>
            <a:off x="6299407" y="8154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inus Sign 50"/>
          <p:cNvSpPr/>
          <p:nvPr/>
        </p:nvSpPr>
        <p:spPr>
          <a:xfrm>
            <a:off x="2481422" y="140478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Sign 51"/>
          <p:cNvSpPr/>
          <p:nvPr/>
        </p:nvSpPr>
        <p:spPr>
          <a:xfrm>
            <a:off x="5120149" y="341609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Sign 52"/>
          <p:cNvSpPr/>
          <p:nvPr/>
        </p:nvSpPr>
        <p:spPr>
          <a:xfrm>
            <a:off x="5713158" y="27757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Sign 53"/>
          <p:cNvSpPr/>
          <p:nvPr/>
        </p:nvSpPr>
        <p:spPr>
          <a:xfrm>
            <a:off x="6618339" y="213728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Sign 54"/>
          <p:cNvSpPr/>
          <p:nvPr/>
        </p:nvSpPr>
        <p:spPr>
          <a:xfrm>
            <a:off x="4793233" y="268328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/>
          <p:cNvSpPr/>
          <p:nvPr/>
        </p:nvSpPr>
        <p:spPr>
          <a:xfrm>
            <a:off x="7298917" y="12253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Sign 56"/>
          <p:cNvSpPr/>
          <p:nvPr/>
        </p:nvSpPr>
        <p:spPr>
          <a:xfrm>
            <a:off x="3653914" y="410435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inus Sign 57"/>
          <p:cNvSpPr/>
          <p:nvPr/>
        </p:nvSpPr>
        <p:spPr>
          <a:xfrm>
            <a:off x="6707753" y="267714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inus Sign 58"/>
          <p:cNvSpPr/>
          <p:nvPr/>
        </p:nvSpPr>
        <p:spPr>
          <a:xfrm>
            <a:off x="5943599" y="472747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Sign 59"/>
          <p:cNvSpPr/>
          <p:nvPr/>
        </p:nvSpPr>
        <p:spPr>
          <a:xfrm>
            <a:off x="6863222" y="28424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inus Sign 60"/>
          <p:cNvSpPr/>
          <p:nvPr/>
        </p:nvSpPr>
        <p:spPr>
          <a:xfrm>
            <a:off x="3258781" y="497266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inus Sign 61"/>
          <p:cNvSpPr/>
          <p:nvPr/>
        </p:nvSpPr>
        <p:spPr>
          <a:xfrm>
            <a:off x="7917736" y="37737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inus Sign 62"/>
          <p:cNvSpPr/>
          <p:nvPr/>
        </p:nvSpPr>
        <p:spPr>
          <a:xfrm>
            <a:off x="5526657" y="218276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Sign 63"/>
          <p:cNvSpPr/>
          <p:nvPr/>
        </p:nvSpPr>
        <p:spPr>
          <a:xfrm>
            <a:off x="4618090" y="387268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inus Sign 64"/>
          <p:cNvSpPr/>
          <p:nvPr/>
        </p:nvSpPr>
        <p:spPr>
          <a:xfrm>
            <a:off x="5988766" y="241504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Sign 65"/>
          <p:cNvSpPr/>
          <p:nvPr/>
        </p:nvSpPr>
        <p:spPr>
          <a:xfrm>
            <a:off x="3920311" y="372795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Sign 66"/>
          <p:cNvSpPr/>
          <p:nvPr/>
        </p:nvSpPr>
        <p:spPr>
          <a:xfrm>
            <a:off x="2873180" y="437412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Sign 67"/>
          <p:cNvSpPr/>
          <p:nvPr/>
        </p:nvSpPr>
        <p:spPr>
          <a:xfrm>
            <a:off x="7750287" y="9924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Sign 68"/>
          <p:cNvSpPr/>
          <p:nvPr/>
        </p:nvSpPr>
        <p:spPr>
          <a:xfrm>
            <a:off x="7415367" y="347078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inus Sign 69"/>
          <p:cNvSpPr/>
          <p:nvPr/>
        </p:nvSpPr>
        <p:spPr>
          <a:xfrm>
            <a:off x="5434171" y="355682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inus Sign 70"/>
          <p:cNvSpPr/>
          <p:nvPr/>
        </p:nvSpPr>
        <p:spPr>
          <a:xfrm>
            <a:off x="5865558" y="29281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inus Sign 71"/>
          <p:cNvSpPr/>
          <p:nvPr/>
        </p:nvSpPr>
        <p:spPr>
          <a:xfrm>
            <a:off x="3501512" y="451485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inus Sign 72"/>
          <p:cNvSpPr/>
          <p:nvPr/>
        </p:nvSpPr>
        <p:spPr>
          <a:xfrm>
            <a:off x="7399235" y="2565295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inus Sign 73"/>
          <p:cNvSpPr/>
          <p:nvPr/>
        </p:nvSpPr>
        <p:spPr>
          <a:xfrm>
            <a:off x="8392446" y="158422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Sign 74"/>
          <p:cNvSpPr/>
          <p:nvPr/>
        </p:nvSpPr>
        <p:spPr>
          <a:xfrm>
            <a:off x="3984833" y="342039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33468" y="345849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SAT Score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62691" y="6211621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Credit Cards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40942" y="6290188"/>
            <a:ext cx="186201" cy="186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45859" y="6575328"/>
            <a:ext cx="186201" cy="186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90269" y="6216447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7811" y="6486832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2</a:t>
            </a:r>
          </a:p>
        </p:txBody>
      </p:sp>
      <p:sp>
        <p:nvSpPr>
          <p:cNvPr id="92" name="Minus Sign 91"/>
          <p:cNvSpPr/>
          <p:nvPr/>
        </p:nvSpPr>
        <p:spPr>
          <a:xfrm>
            <a:off x="4560944" y="5239364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lus Sign 92"/>
          <p:cNvSpPr/>
          <p:nvPr/>
        </p:nvSpPr>
        <p:spPr>
          <a:xfrm>
            <a:off x="3380456" y="489277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Plus Sign 93"/>
          <p:cNvSpPr/>
          <p:nvPr/>
        </p:nvSpPr>
        <p:spPr>
          <a:xfrm>
            <a:off x="4886632" y="3719051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Plus Sign 94"/>
          <p:cNvSpPr/>
          <p:nvPr/>
        </p:nvSpPr>
        <p:spPr>
          <a:xfrm>
            <a:off x="6646606" y="288699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lus Sign 95"/>
          <p:cNvSpPr/>
          <p:nvPr/>
        </p:nvSpPr>
        <p:spPr>
          <a:xfrm>
            <a:off x="7780386" y="264364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Plus Sign 96"/>
          <p:cNvSpPr/>
          <p:nvPr/>
        </p:nvSpPr>
        <p:spPr>
          <a:xfrm>
            <a:off x="5398057" y="336016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Minus Sign 97"/>
          <p:cNvSpPr/>
          <p:nvPr/>
        </p:nvSpPr>
        <p:spPr>
          <a:xfrm>
            <a:off x="5519730" y="4938866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Minus Sign 98"/>
          <p:cNvSpPr/>
          <p:nvPr/>
        </p:nvSpPr>
        <p:spPr>
          <a:xfrm>
            <a:off x="7114636" y="4419601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inus Sign 99"/>
          <p:cNvSpPr/>
          <p:nvPr/>
        </p:nvSpPr>
        <p:spPr>
          <a:xfrm>
            <a:off x="7451390" y="4938867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inus Sign 100"/>
          <p:cNvSpPr/>
          <p:nvPr/>
        </p:nvSpPr>
        <p:spPr>
          <a:xfrm>
            <a:off x="7901141" y="4076700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2814484" y="2231923"/>
            <a:ext cx="6354096" cy="3689552"/>
            <a:chOff x="290052" y="781666"/>
            <a:chExt cx="6354096" cy="3689552"/>
          </a:xfrm>
        </p:grpSpPr>
        <p:cxnSp>
          <p:nvCxnSpPr>
            <p:cNvPr id="103" name="Straight Connector 102"/>
            <p:cNvCxnSpPr/>
            <p:nvPr/>
          </p:nvCxnSpPr>
          <p:spPr>
            <a:xfrm flipV="1">
              <a:off x="290052" y="781666"/>
              <a:ext cx="6354096" cy="36895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: Rounded Corners 6"/>
          <p:cNvSpPr/>
          <p:nvPr/>
        </p:nvSpPr>
        <p:spPr>
          <a:xfrm>
            <a:off x="2217174" y="4154129"/>
            <a:ext cx="8067368" cy="1442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Upshot: To be “fair”, the algorithm may need to </a:t>
            </a:r>
            <a:r>
              <a:rPr lang="en-US" sz="2000" i="1" dirty="0"/>
              <a:t>explicitly</a:t>
            </a:r>
            <a:r>
              <a:rPr lang="en-US" sz="2000" dirty="0"/>
              <a:t> take into account group membership.</a:t>
            </a:r>
          </a:p>
          <a:p>
            <a:pPr algn="ctr"/>
            <a:r>
              <a:rPr lang="en-US" sz="2000" dirty="0"/>
              <a:t>Else, optimizing accuracy fits the majority population. </a:t>
            </a:r>
          </a:p>
        </p:txBody>
      </p:sp>
    </p:spTree>
    <p:extLst>
      <p:ext uri="{BB962C8B-B14F-4D97-AF65-F5344CB8AC3E}">
        <p14:creationId xmlns:p14="http://schemas.microsoft.com/office/powerpoint/2010/main" val="296828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4741607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9844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4586750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4343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inus Sign 8"/>
          <p:cNvSpPr/>
          <p:nvPr/>
        </p:nvSpPr>
        <p:spPr>
          <a:xfrm>
            <a:off x="4235251" y="4852218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0.60</a:t>
            </a:r>
          </a:p>
        </p:txBody>
      </p:sp>
    </p:spTree>
    <p:extLst>
      <p:ext uri="{BB962C8B-B14F-4D97-AF65-F5344CB8AC3E}">
        <p14:creationId xmlns:p14="http://schemas.microsoft.com/office/powerpoint/2010/main" val="36619439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6305554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043950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0.57</a:t>
            </a:r>
          </a:p>
        </p:txBody>
      </p:sp>
    </p:spTree>
    <p:extLst>
      <p:ext uri="{BB962C8B-B14F-4D97-AF65-F5344CB8AC3E}">
        <p14:creationId xmlns:p14="http://schemas.microsoft.com/office/powerpoint/2010/main" val="3241827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4903841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0.625</a:t>
            </a:r>
          </a:p>
        </p:txBody>
      </p:sp>
    </p:spTree>
    <p:extLst>
      <p:ext uri="{BB962C8B-B14F-4D97-AF65-F5344CB8AC3E}">
        <p14:creationId xmlns:p14="http://schemas.microsoft.com/office/powerpoint/2010/main" val="2625581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inus Sign 8"/>
          <p:cNvSpPr/>
          <p:nvPr/>
        </p:nvSpPr>
        <p:spPr>
          <a:xfrm>
            <a:off x="4235251" y="5058698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0.55</a:t>
            </a:r>
          </a:p>
        </p:txBody>
      </p:sp>
    </p:spTree>
    <p:extLst>
      <p:ext uri="{BB962C8B-B14F-4D97-AF65-F5344CB8AC3E}">
        <p14:creationId xmlns:p14="http://schemas.microsoft.com/office/powerpoint/2010/main" val="37518234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Greedy: Exploit only. Every round, pick arm with highest empirical average. </a:t>
                </a:r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0.5000001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85A2D1-8C37-4F85-82E6-4C5B3C51DD30}"/>
              </a:ext>
            </a:extLst>
          </p:cNvPr>
          <p:cNvSpPr/>
          <p:nvPr/>
        </p:nvSpPr>
        <p:spPr>
          <a:xfrm>
            <a:off x="1263192" y="3091992"/>
            <a:ext cx="9662474" cy="20478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Upshot: Greedy might with constant probability fail to pull highest payoff arm more than finitely many times!</a:t>
            </a:r>
          </a:p>
          <a:p>
            <a:pPr algn="ctr"/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Highly suboptimal payoff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“Unfairness” never corrects itself </a:t>
            </a:r>
          </a:p>
        </p:txBody>
      </p:sp>
    </p:spTree>
    <p:extLst>
      <p:ext uri="{BB962C8B-B14F-4D97-AF65-F5344CB8AC3E}">
        <p14:creationId xmlns:p14="http://schemas.microsoft.com/office/powerpoint/2010/main" val="4804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9A15-3B6D-46B0-B69F-E279D8F9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Algorithm: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E73EC-812A-4655-94CD-5E025F7BF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might be a real problem.</a:t>
            </a:r>
          </a:p>
          <a:p>
            <a:pPr lvl="1"/>
            <a:r>
              <a:rPr lang="en-US" dirty="0"/>
              <a:t>Myopia as a friction to fairness: </a:t>
            </a:r>
          </a:p>
          <a:p>
            <a:pPr lvl="2"/>
            <a:r>
              <a:rPr lang="en-US" dirty="0"/>
              <a:t>What if decision makers are myopic (e.g. loan officers want to maximize their short-term bonus, not long term gains)</a:t>
            </a:r>
          </a:p>
          <a:p>
            <a:pPr lvl="2"/>
            <a:r>
              <a:rPr lang="en-US" dirty="0"/>
              <a:t>What if decision makers are naïve? E.g. “Runaway Feedback Loops in Predictive Policing” [EFNSV17]</a:t>
            </a:r>
          </a:p>
          <a:p>
            <a:r>
              <a:rPr lang="en-US" dirty="0"/>
              <a:t>May be a meritorious population forever under-served… </a:t>
            </a:r>
          </a:p>
          <a:p>
            <a:pPr lvl="1"/>
            <a:r>
              <a:rPr lang="en-US" dirty="0"/>
              <a:t>And if we are not the decision maker, might not be able to correct this directly. </a:t>
            </a:r>
          </a:p>
          <a:p>
            <a:r>
              <a:rPr lang="en-US" dirty="0"/>
              <a:t>But in the “typical case”, should we expect myopia to be a long term friction to learning, or will it be self correcting? </a:t>
            </a:r>
          </a:p>
        </p:txBody>
      </p:sp>
    </p:spTree>
    <p:extLst>
      <p:ext uri="{BB962C8B-B14F-4D97-AF65-F5344CB8AC3E}">
        <p14:creationId xmlns:p14="http://schemas.microsoft.com/office/powerpoint/2010/main" val="34389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3686-13C1-444A-9C4E-4D5DC911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Solution: Optimism in the Face of Uncertainty [Auer 2002]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87BF0-1B7E-42AE-838A-4012F6CF9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Maintain point predictions for each context (e.g. the OLS estimator)</a:t>
            </a:r>
          </a:p>
          <a:p>
            <a:r>
              <a:rPr lang="en-US" dirty="0"/>
              <a:t>Maintain estimates of uncertainty for point predictions (confidence intervals)</a:t>
            </a:r>
          </a:p>
          <a:p>
            <a:r>
              <a:rPr lang="en-US" dirty="0"/>
              <a:t>Be </a:t>
            </a:r>
            <a:r>
              <a:rPr lang="en-US" i="1" dirty="0"/>
              <a:t>optimistic</a:t>
            </a:r>
            <a:r>
              <a:rPr lang="en-US" dirty="0"/>
              <a:t>: choose context with the highest </a:t>
            </a:r>
            <a:r>
              <a:rPr lang="en-US" i="1" dirty="0"/>
              <a:t>upper</a:t>
            </a:r>
            <a:r>
              <a:rPr lang="en-US" dirty="0"/>
              <a:t> confidence bound. </a:t>
            </a:r>
          </a:p>
          <a:p>
            <a:r>
              <a:rPr lang="en-US" dirty="0"/>
              <a:t>Optimally trades off exploration and exploitation! </a:t>
            </a:r>
          </a:p>
        </p:txBody>
      </p:sp>
    </p:spTree>
    <p:extLst>
      <p:ext uri="{BB962C8B-B14F-4D97-AF65-F5344CB8AC3E}">
        <p14:creationId xmlns:p14="http://schemas.microsoft.com/office/powerpoint/2010/main" val="35716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might machine learning be “unfair”?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reasons:</a:t>
            </a:r>
          </a:p>
          <a:p>
            <a:pPr lvl="1"/>
            <a:r>
              <a:rPr lang="en-US" dirty="0"/>
              <a:t>Data might encode existing biases.</a:t>
            </a:r>
          </a:p>
          <a:p>
            <a:pPr lvl="2"/>
            <a:r>
              <a:rPr lang="en-US" dirty="0"/>
              <a:t>E.g. labels are not “Committed a crime?” but “Was arrested.”</a:t>
            </a:r>
          </a:p>
          <a:p>
            <a:pPr lvl="1"/>
            <a:r>
              <a:rPr lang="en-US" dirty="0"/>
              <a:t>Data collection feedback loops.</a:t>
            </a:r>
          </a:p>
          <a:p>
            <a:pPr lvl="2"/>
            <a:r>
              <a:rPr lang="en-US" dirty="0"/>
              <a:t>E.g. only observe “Paid back loan?” if the loan was granted.</a:t>
            </a:r>
          </a:p>
          <a:p>
            <a:pPr lvl="1"/>
            <a:r>
              <a:rPr lang="en-US" dirty="0"/>
              <a:t>Different populations with different properties.</a:t>
            </a:r>
          </a:p>
          <a:p>
            <a:pPr lvl="2"/>
            <a:r>
              <a:rPr lang="en-US" dirty="0"/>
              <a:t>E.g. “SAT score” might correlate with label differently in populations that employ SAT tutors.</a:t>
            </a:r>
          </a:p>
          <a:p>
            <a:pPr lvl="1"/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Less data (by definition) about minority populations.</a:t>
            </a:r>
          </a:p>
          <a:p>
            <a:pPr lvl="1"/>
            <a:r>
              <a:rPr lang="en-US" dirty="0"/>
              <a:t>The burden of exploration might disproportionately fall on certain populations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3069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F9C5-C798-4630-B491-5E7F9CF8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Exploration Unethical?</a:t>
            </a:r>
            <a:br>
              <a:rPr lang="en-US" dirty="0"/>
            </a:br>
            <a:r>
              <a:rPr lang="en-US" sz="2000" dirty="0"/>
              <a:t>E.g. [Bird, </a:t>
            </a:r>
            <a:r>
              <a:rPr lang="en-US" sz="2000" dirty="0" err="1"/>
              <a:t>Barocas</a:t>
            </a:r>
            <a:r>
              <a:rPr lang="en-US" sz="2000" dirty="0"/>
              <a:t>, Crawford, Dias, Wallach]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FB34-19D0-4DFC-8378-493E83266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Often, decisions at each round correspond to individuals. </a:t>
            </a:r>
          </a:p>
          <a:p>
            <a:r>
              <a:rPr lang="en-US" dirty="0"/>
              <a:t>Exploration sacrifices utility for individuals today for the benefit of future individuals.</a:t>
            </a:r>
          </a:p>
          <a:p>
            <a:pPr lvl="1"/>
            <a:r>
              <a:rPr lang="en-US" dirty="0"/>
              <a:t>Drug trials: Can we give cancer drugs we believe to be sub-optimal to speed learning? </a:t>
            </a:r>
          </a:p>
          <a:p>
            <a:pPr lvl="1"/>
            <a:r>
              <a:rPr lang="en-US" dirty="0"/>
              <a:t>Recidivism Prediction: Should we release criminals believed to be at high risk of recidivism to improve future predictions? </a:t>
            </a:r>
          </a:p>
          <a:p>
            <a:pPr lvl="1"/>
            <a:r>
              <a:rPr lang="en-US" dirty="0"/>
              <a:t>More generally: </a:t>
            </a:r>
            <a:r>
              <a:rPr lang="en-US" i="1" dirty="0"/>
              <a:t>who</a:t>
            </a:r>
            <a:r>
              <a:rPr lang="en-US" dirty="0"/>
              <a:t> should bear the cost of exploration?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C93E-F0E3-4B56-9EA9-2DD43ACA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reasons to study myopic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CCF02-7D97-4900-AB38-CB5B689FD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It may be the case that decision makers beyond our control are behaving myopically.</a:t>
            </a:r>
          </a:p>
          <a:p>
            <a:pPr lvl="1"/>
            <a:r>
              <a:rPr lang="en-US" dirty="0"/>
              <a:t>Will this friction be a long-term impediment to learning/fairness (in which case, we might consider regulatory interventions), or…</a:t>
            </a:r>
          </a:p>
          <a:p>
            <a:pPr lvl="1"/>
            <a:r>
              <a:rPr lang="en-US" dirty="0"/>
              <a:t>Will learning still occur at a fast rate?  </a:t>
            </a:r>
          </a:p>
          <a:p>
            <a:pPr marL="514350" indent="-514350">
              <a:buAutoNum type="arabicParenR"/>
            </a:pPr>
            <a:r>
              <a:rPr lang="en-US" dirty="0"/>
              <a:t>In high stakes settings, ethical considerations might prevent exploration. </a:t>
            </a:r>
          </a:p>
          <a:p>
            <a:pPr lvl="1"/>
            <a:r>
              <a:rPr lang="en-US" dirty="0"/>
              <a:t>Is learning impossible in these settings? Or…</a:t>
            </a:r>
          </a:p>
          <a:p>
            <a:pPr lvl="1"/>
            <a:r>
              <a:rPr lang="en-US" dirty="0"/>
              <a:t>Can we “have our cake and eat it too”? </a:t>
            </a:r>
          </a:p>
        </p:txBody>
      </p:sp>
    </p:spTree>
    <p:extLst>
      <p:ext uri="{BB962C8B-B14F-4D97-AF65-F5344CB8AC3E}">
        <p14:creationId xmlns:p14="http://schemas.microsoft.com/office/powerpoint/2010/main" val="12986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E9AF-AC09-4069-9993-1B4CB312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study the greedy algorithm.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82BA13-C101-4A4A-8CD2-3069D6B062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cases:</a:t>
                </a:r>
              </a:p>
              <a:p>
                <a:pPr marL="914400" lvl="1" indent="-457200">
                  <a:buAutoNum type="arabi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=…=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distinct.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82BA13-C101-4A4A-8CD2-3069D6B06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06EC55-F285-4883-8A6F-BE1B67EA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6" y="2854701"/>
            <a:ext cx="7188055" cy="14740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7584A-D47D-4F0E-83E6-953B715B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6" y="5162482"/>
            <a:ext cx="7659255" cy="14734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CB47-4942-414C-BE5C-8E5E6BBCB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study the greedy algorithm.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CB9867-2FFC-4134-AAAA-6E0EAEDAD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Prior Work: [</a:t>
                </a:r>
                <a:r>
                  <a:rPr lang="en-US" dirty="0" err="1"/>
                  <a:t>Bastani</a:t>
                </a:r>
                <a:r>
                  <a:rPr lang="en-US" dirty="0"/>
                  <a:t>, </a:t>
                </a:r>
                <a:r>
                  <a:rPr lang="en-US" dirty="0" err="1"/>
                  <a:t>Bayati</a:t>
                </a:r>
                <a:r>
                  <a:rPr lang="en-US" dirty="0"/>
                  <a:t>, </a:t>
                </a:r>
                <a:r>
                  <a:rPr lang="en-US" dirty="0" err="1"/>
                  <a:t>Khosravi</a:t>
                </a:r>
                <a:r>
                  <a:rPr lang="en-US" dirty="0"/>
                  <a:t> 17]</a:t>
                </a:r>
              </a:p>
              <a:p>
                <a:pPr lvl="1"/>
                <a:r>
                  <a:rPr lang="en-US" dirty="0"/>
                  <a:t>Give conditions on context distribution for Greedy algorithm to be no regret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case.</a:t>
                </a:r>
              </a:p>
              <a:p>
                <a:r>
                  <a:rPr lang="en-US" dirty="0"/>
                  <a:t>This work:</a:t>
                </a:r>
              </a:p>
              <a:p>
                <a:pPr lvl="1"/>
                <a:r>
                  <a:rPr lang="en-US" dirty="0"/>
                  <a:t>Give substantially weaker conditions that are satisfied by small perturbations of </a:t>
                </a:r>
                <a:r>
                  <a:rPr lang="en-US" i="1" dirty="0"/>
                  <a:t>arbitrary contexts</a:t>
                </a:r>
              </a:p>
              <a:p>
                <a:pPr lvl="1"/>
                <a:r>
                  <a:rPr lang="en-US" dirty="0"/>
                  <a:t>Allows for smoothed analysis of Greedy with </a:t>
                </a:r>
                <a:r>
                  <a:rPr lang="en-US" dirty="0" err="1"/>
                  <a:t>adversarially</a:t>
                </a:r>
                <a:r>
                  <a:rPr lang="en-US" dirty="0"/>
                  <a:t> selected contexts.</a:t>
                </a:r>
                <a:endParaRPr lang="en-US" i="1" dirty="0"/>
              </a:p>
              <a:p>
                <a:pPr lvl="1"/>
                <a:r>
                  <a:rPr lang="en-US" dirty="0"/>
                  <a:t>Applies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CB9867-2FFC-4134-AAAA-6E0EAEDAD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0146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2D88-499D-448E-91EC-8DE9708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study the greedy algorithm.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15CA3-4471-41CD-85CF-5B3289F5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show that the greedy algorithm “typically” does well.</a:t>
            </a:r>
          </a:p>
          <a:p>
            <a:r>
              <a:rPr lang="en-US" dirty="0"/>
              <a:t>What should this mean? </a:t>
            </a:r>
          </a:p>
          <a:p>
            <a:pPr lvl="1"/>
            <a:r>
              <a:rPr lang="en-US" dirty="0"/>
              <a:t>Pick a distribution on contexts, and prove that the greedy algorithm does well?</a:t>
            </a:r>
          </a:p>
          <a:p>
            <a:pPr lvl="2"/>
            <a:r>
              <a:rPr lang="en-US" dirty="0"/>
              <a:t>Analysis is brittle --- real distribution is likely different. Might not even be </a:t>
            </a:r>
            <a:r>
              <a:rPr lang="en-US" dirty="0" err="1"/>
              <a:t>iid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Give a worst case analysis?</a:t>
            </a:r>
          </a:p>
          <a:p>
            <a:pPr lvl="2"/>
            <a:r>
              <a:rPr lang="en-US" dirty="0"/>
              <a:t>We know the greedy algorithm does badly in the worst case.</a:t>
            </a:r>
          </a:p>
          <a:p>
            <a:pPr lvl="1"/>
            <a:r>
              <a:rPr lang="en-US" dirty="0"/>
              <a:t>Give a smoothed analysis?</a:t>
            </a:r>
          </a:p>
          <a:p>
            <a:pPr lvl="2"/>
            <a:r>
              <a:rPr lang="en-US" dirty="0"/>
              <a:t>An interpolation between “worst case” and “average case”. </a:t>
            </a:r>
          </a:p>
        </p:txBody>
      </p:sp>
    </p:spTree>
    <p:extLst>
      <p:ext uri="{BB962C8B-B14F-4D97-AF65-F5344CB8AC3E}">
        <p14:creationId xmlns:p14="http://schemas.microsoft.com/office/powerpoint/2010/main" val="1531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E0DE-C246-4B59-84BF-7EA47D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Smoothed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CD9EA3-52EC-4CA6-976A-335C513BE5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Contexts come from an adaptive,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i="1" dirty="0"/>
                  <a:t>-perturbed</a:t>
                </a:r>
                <a:r>
                  <a:rPr lang="en-US" dirty="0"/>
                  <a:t> adversary. </a:t>
                </a:r>
              </a:p>
              <a:p>
                <a:r>
                  <a:rPr lang="en-US" dirty="0"/>
                  <a:t>At each 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as a function of the entire history:</a:t>
                </a:r>
              </a:p>
              <a:p>
                <a:pPr marL="914400" lvl="1" indent="-457200">
                  <a:buAutoNum type="arabicParenR"/>
                </a:pPr>
                <a:r>
                  <a:rPr lang="en-US" dirty="0"/>
                  <a:t>An adversary chooses contexts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||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||≤1 </m:t>
                    </m:r>
                  </m:oMath>
                </a14:m>
                <a:endParaRPr lang="en-US" dirty="0"/>
              </a:p>
              <a:p>
                <a:pPr marL="914400" lvl="1" indent="-457200">
                  <a:buAutoNum type="arabicParenR"/>
                </a:pPr>
                <a:r>
                  <a:rPr lang="en-US" dirty="0"/>
                  <a:t>Nature produces perturbations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914400" lvl="1" indent="-457200">
                  <a:buAutoNum type="arabicParenR"/>
                </a:pPr>
                <a:r>
                  <a:rPr lang="en-US" dirty="0"/>
                  <a:t>Algorithm is presented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Goal: </a:t>
                </a:r>
              </a:p>
              <a:p>
                <a:pPr lvl="1"/>
                <a:r>
                  <a:rPr lang="en-US" dirty="0"/>
                  <a:t>Regret bounds depending </a:t>
                </a:r>
                <a:r>
                  <a:rPr lang="en-US" dirty="0" err="1"/>
                  <a:t>polynomially</a:t>
                </a:r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Initialization with a number of examples scaling </a:t>
                </a:r>
                <a:r>
                  <a:rPr lang="en-US" dirty="0" err="1"/>
                  <a:t>polynomially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Or even better: no initialization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CD9EA3-52EC-4CA6-976A-335C513BE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DF75-5BD6-4023-83BC-7152F202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D49E37-0B71-4246-9E5F-0120E02716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-Perturbations produce distributions over contexts that satisfy two properties:</a:t>
                </a:r>
              </a:p>
              <a:p>
                <a:pPr marL="914400" lvl="1" indent="-457200">
                  <a:buAutoNum type="alphaLcParenR"/>
                </a:pPr>
                <a:r>
                  <a:rPr lang="en-US" dirty="0"/>
                  <a:t>Conditional Diversity: For every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, and every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/>
                  <a:t>b)   Conditional Margins: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and every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]≥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D49E37-0B71-4246-9E5F-0120E02716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41" r="-1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5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DDAA-13F3-43A5-85B7-87E614F3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B2834-D1A7-4AF3-A678-B480713BB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2) Single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case:</a:t>
                </a:r>
              </a:p>
              <a:p>
                <a:pPr lvl="1"/>
                <a:r>
                  <a:rPr lang="en-US" dirty="0"/>
                  <a:t>When contexts are drawn from distributions satisfying (a),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lvl="1" indent="0" algn="ctr">
                  <a:buNone/>
                </a:pPr>
                <a:r>
                  <a:rPr lang="en-US" dirty="0"/>
                  <a:t>Regret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3) Distinct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case:</a:t>
                </a:r>
              </a:p>
              <a:p>
                <a:pPr lvl="1"/>
                <a:r>
                  <a:rPr lang="en-US" dirty="0"/>
                  <a:t>When contexts are drawn from distributions satisfying (a) and (b), and each arm is initialized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random examples,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r>
                  <a:rPr lang="en-US" dirty="0"/>
                  <a:t>Regret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r>
                  <a:rPr lang="en-US" sz="1700" dirty="0"/>
                  <a:t>(note: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700" dirty="0"/>
                  <a:t> is small relative to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700" dirty="0"/>
                  <a:t> when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7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6B2834-D1A7-4AF3-A678-B480713BB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8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2DE7-6005-4726-8A93-E59FF12D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14931F-60D8-43B5-90A9-9891D8814D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“Warm Start” is necessary in the distinct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case.</a:t>
                </a:r>
              </a:p>
              <a:p>
                <a:pPr lvl="1"/>
                <a:r>
                  <a:rPr lang="en-US" dirty="0"/>
                  <a:t>Even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the greedy algorithm can get regret </a:t>
                </a:r>
                <a:r>
                  <a:rPr lang="en-US" dirty="0" err="1"/>
                  <a:t>superpolynomial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dirty="0"/>
                  <a:t> if initialized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examples.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14931F-60D8-43B5-90A9-9891D8814D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7111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D770-C03D-4288-B38C-2F1BB441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Diversity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BFD9D1-70CD-4DC3-93F6-3A20485555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First, recall some facts: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For a symmetric real valued matrix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𝐴𝑤</m:t>
                        </m:r>
                      </m:e>
                    </m:func>
                  </m:oMath>
                </a14:m>
                <a:r>
                  <a:rPr lang="en-US" sz="2000" dirty="0"/>
                  <a:t>.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For a random variable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800100" lvl="1" indent="-342900">
                  <a:buAutoNum type="alphaLcPeriod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800100" lvl="1" indent="-342900">
                  <a:buAutoNum type="alphaLcPeriod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for all constants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800100" lvl="1" indent="-342900">
                  <a:buAutoNum type="alphaLcPeriod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𝑉𝑎𝑟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For an orthonormal matrix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dirty="0"/>
              </a:p>
              <a:p>
                <a:pPr marL="800100" lvl="1" indent="-342900">
                  <a:buAutoNum type="alphaLcPeriod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=⟨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1600" dirty="0"/>
              </a:p>
              <a:p>
                <a:pPr marL="800100" lvl="1" indent="-342900">
                  <a:buAutoNum type="alphaLcPeriod"/>
                </a:pPr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then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(0,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342900" indent="-342900">
                  <a:buAutoNum type="arabicPeriod"/>
                </a:pPr>
                <a:r>
                  <a:rPr lang="en-US" sz="2000" dirty="0"/>
                  <a:t>For any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2000" dirty="0"/>
                  <a:t>, there is an orthonormal matrix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 such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=(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,0,…,0)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BFD9D1-70CD-4DC3-93F6-3A20485555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9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2421192" y="1253613"/>
            <a:ext cx="2460" cy="48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21193" y="6081253"/>
            <a:ext cx="6226277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Sign 10"/>
          <p:cNvSpPr/>
          <p:nvPr/>
        </p:nvSpPr>
        <p:spPr>
          <a:xfrm>
            <a:off x="3248333" y="274320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Sign 11"/>
          <p:cNvSpPr/>
          <p:nvPr/>
        </p:nvSpPr>
        <p:spPr>
          <a:xfrm>
            <a:off x="4316363" y="152645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421192" y="781666"/>
            <a:ext cx="5746956" cy="3347883"/>
            <a:chOff x="897192" y="781665"/>
            <a:chExt cx="5746956" cy="3347883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897192" y="781665"/>
              <a:ext cx="5746956" cy="33478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lus Sign 17"/>
          <p:cNvSpPr/>
          <p:nvPr/>
        </p:nvSpPr>
        <p:spPr>
          <a:xfrm>
            <a:off x="4543735" y="313157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Sign 18"/>
          <p:cNvSpPr/>
          <p:nvPr/>
        </p:nvSpPr>
        <p:spPr>
          <a:xfrm>
            <a:off x="6067735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/>
          <p:cNvSpPr/>
          <p:nvPr/>
        </p:nvSpPr>
        <p:spPr>
          <a:xfrm>
            <a:off x="6753535" y="78166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/>
          <p:cNvSpPr/>
          <p:nvPr/>
        </p:nvSpPr>
        <p:spPr>
          <a:xfrm>
            <a:off x="3100237" y="33146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/>
          <p:cNvSpPr/>
          <p:nvPr/>
        </p:nvSpPr>
        <p:spPr>
          <a:xfrm>
            <a:off x="4917361" y="75708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/>
          <p:cNvSpPr/>
          <p:nvPr/>
        </p:nvSpPr>
        <p:spPr>
          <a:xfrm>
            <a:off x="5946060" y="180667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/>
          <p:cNvSpPr/>
          <p:nvPr/>
        </p:nvSpPr>
        <p:spPr>
          <a:xfrm>
            <a:off x="7483580" y="486205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Sign 24"/>
          <p:cNvSpPr/>
          <p:nvPr/>
        </p:nvSpPr>
        <p:spPr>
          <a:xfrm>
            <a:off x="3055990" y="135500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Sign 25"/>
          <p:cNvSpPr/>
          <p:nvPr/>
        </p:nvSpPr>
        <p:spPr>
          <a:xfrm>
            <a:off x="5120150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Sign 26"/>
          <p:cNvSpPr/>
          <p:nvPr/>
        </p:nvSpPr>
        <p:spPr>
          <a:xfrm>
            <a:off x="4063182" y="233393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Sign 27"/>
          <p:cNvSpPr/>
          <p:nvPr/>
        </p:nvSpPr>
        <p:spPr>
          <a:xfrm>
            <a:off x="2856888" y="209549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/>
          <p:cNvSpPr/>
          <p:nvPr/>
        </p:nvSpPr>
        <p:spPr>
          <a:xfrm>
            <a:off x="5946059" y="92914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/>
          <p:cNvSpPr/>
          <p:nvPr/>
        </p:nvSpPr>
        <p:spPr>
          <a:xfrm>
            <a:off x="4496417" y="21335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/>
          <p:cNvSpPr/>
          <p:nvPr/>
        </p:nvSpPr>
        <p:spPr>
          <a:xfrm>
            <a:off x="3532241" y="297671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/>
          <p:cNvSpPr/>
          <p:nvPr/>
        </p:nvSpPr>
        <p:spPr>
          <a:xfrm>
            <a:off x="6875209" y="110428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Sign 32"/>
          <p:cNvSpPr/>
          <p:nvPr/>
        </p:nvSpPr>
        <p:spPr>
          <a:xfrm>
            <a:off x="3410566" y="105082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Sign 33"/>
          <p:cNvSpPr/>
          <p:nvPr/>
        </p:nvSpPr>
        <p:spPr>
          <a:xfrm>
            <a:off x="7797593" y="215941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lus Sign 34"/>
          <p:cNvSpPr/>
          <p:nvPr/>
        </p:nvSpPr>
        <p:spPr>
          <a:xfrm>
            <a:off x="3422242" y="174399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Sign 35"/>
          <p:cNvSpPr/>
          <p:nvPr/>
        </p:nvSpPr>
        <p:spPr>
          <a:xfrm>
            <a:off x="5531875" y="93406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Sign 36"/>
          <p:cNvSpPr/>
          <p:nvPr/>
        </p:nvSpPr>
        <p:spPr>
          <a:xfrm>
            <a:off x="4929652" y="198734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Sign 37"/>
          <p:cNvSpPr/>
          <p:nvPr/>
        </p:nvSpPr>
        <p:spPr>
          <a:xfrm>
            <a:off x="2541640" y="305660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Sign 38"/>
          <p:cNvSpPr/>
          <p:nvPr/>
        </p:nvSpPr>
        <p:spPr>
          <a:xfrm>
            <a:off x="4078855" y="191606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/>
          <p:cNvSpPr/>
          <p:nvPr/>
        </p:nvSpPr>
        <p:spPr>
          <a:xfrm>
            <a:off x="3111607" y="363670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/>
          <p:cNvSpPr/>
          <p:nvPr/>
        </p:nvSpPr>
        <p:spPr>
          <a:xfrm>
            <a:off x="7205507" y="173938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/>
          <p:cNvSpPr/>
          <p:nvPr/>
        </p:nvSpPr>
        <p:spPr>
          <a:xfrm>
            <a:off x="6699455" y="153444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Sign 48"/>
          <p:cNvSpPr/>
          <p:nvPr/>
        </p:nvSpPr>
        <p:spPr>
          <a:xfrm>
            <a:off x="3804780" y="121797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inus Sign 49"/>
          <p:cNvSpPr/>
          <p:nvPr/>
        </p:nvSpPr>
        <p:spPr>
          <a:xfrm>
            <a:off x="6299407" y="8154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inus Sign 50"/>
          <p:cNvSpPr/>
          <p:nvPr/>
        </p:nvSpPr>
        <p:spPr>
          <a:xfrm>
            <a:off x="2481422" y="140478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Sign 51"/>
          <p:cNvSpPr/>
          <p:nvPr/>
        </p:nvSpPr>
        <p:spPr>
          <a:xfrm>
            <a:off x="5120149" y="341609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Sign 52"/>
          <p:cNvSpPr/>
          <p:nvPr/>
        </p:nvSpPr>
        <p:spPr>
          <a:xfrm>
            <a:off x="5713158" y="27757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Sign 53"/>
          <p:cNvSpPr/>
          <p:nvPr/>
        </p:nvSpPr>
        <p:spPr>
          <a:xfrm>
            <a:off x="6618339" y="213728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Sign 54"/>
          <p:cNvSpPr/>
          <p:nvPr/>
        </p:nvSpPr>
        <p:spPr>
          <a:xfrm>
            <a:off x="4793233" y="268328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/>
          <p:cNvSpPr/>
          <p:nvPr/>
        </p:nvSpPr>
        <p:spPr>
          <a:xfrm>
            <a:off x="7298917" y="12253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Sign 56"/>
          <p:cNvSpPr/>
          <p:nvPr/>
        </p:nvSpPr>
        <p:spPr>
          <a:xfrm>
            <a:off x="3653914" y="410435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inus Sign 57"/>
          <p:cNvSpPr/>
          <p:nvPr/>
        </p:nvSpPr>
        <p:spPr>
          <a:xfrm>
            <a:off x="6707753" y="267714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inus Sign 58"/>
          <p:cNvSpPr/>
          <p:nvPr/>
        </p:nvSpPr>
        <p:spPr>
          <a:xfrm>
            <a:off x="5943599" y="472747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Sign 59"/>
          <p:cNvSpPr/>
          <p:nvPr/>
        </p:nvSpPr>
        <p:spPr>
          <a:xfrm>
            <a:off x="6863222" y="28424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inus Sign 60"/>
          <p:cNvSpPr/>
          <p:nvPr/>
        </p:nvSpPr>
        <p:spPr>
          <a:xfrm>
            <a:off x="3258781" y="497266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inus Sign 61"/>
          <p:cNvSpPr/>
          <p:nvPr/>
        </p:nvSpPr>
        <p:spPr>
          <a:xfrm>
            <a:off x="7917736" y="37737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inus Sign 62"/>
          <p:cNvSpPr/>
          <p:nvPr/>
        </p:nvSpPr>
        <p:spPr>
          <a:xfrm>
            <a:off x="5526657" y="218276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Sign 63"/>
          <p:cNvSpPr/>
          <p:nvPr/>
        </p:nvSpPr>
        <p:spPr>
          <a:xfrm>
            <a:off x="4618090" y="387268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inus Sign 64"/>
          <p:cNvSpPr/>
          <p:nvPr/>
        </p:nvSpPr>
        <p:spPr>
          <a:xfrm>
            <a:off x="5988766" y="241504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Sign 65"/>
          <p:cNvSpPr/>
          <p:nvPr/>
        </p:nvSpPr>
        <p:spPr>
          <a:xfrm>
            <a:off x="3920311" y="372795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Sign 66"/>
          <p:cNvSpPr/>
          <p:nvPr/>
        </p:nvSpPr>
        <p:spPr>
          <a:xfrm>
            <a:off x="2873180" y="437412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Sign 67"/>
          <p:cNvSpPr/>
          <p:nvPr/>
        </p:nvSpPr>
        <p:spPr>
          <a:xfrm>
            <a:off x="7750287" y="9924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Sign 68"/>
          <p:cNvSpPr/>
          <p:nvPr/>
        </p:nvSpPr>
        <p:spPr>
          <a:xfrm>
            <a:off x="7415367" y="347078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inus Sign 69"/>
          <p:cNvSpPr/>
          <p:nvPr/>
        </p:nvSpPr>
        <p:spPr>
          <a:xfrm>
            <a:off x="5434171" y="355682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inus Sign 70"/>
          <p:cNvSpPr/>
          <p:nvPr/>
        </p:nvSpPr>
        <p:spPr>
          <a:xfrm>
            <a:off x="5865558" y="29281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inus Sign 71"/>
          <p:cNvSpPr/>
          <p:nvPr/>
        </p:nvSpPr>
        <p:spPr>
          <a:xfrm>
            <a:off x="3501512" y="451485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inus Sign 72"/>
          <p:cNvSpPr/>
          <p:nvPr/>
        </p:nvSpPr>
        <p:spPr>
          <a:xfrm>
            <a:off x="7399235" y="2565295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inus Sign 73"/>
          <p:cNvSpPr/>
          <p:nvPr/>
        </p:nvSpPr>
        <p:spPr>
          <a:xfrm>
            <a:off x="8392446" y="158422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Sign 74"/>
          <p:cNvSpPr/>
          <p:nvPr/>
        </p:nvSpPr>
        <p:spPr>
          <a:xfrm>
            <a:off x="3984833" y="342039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33468" y="345849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SAT Score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62691" y="6211621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Credit Cards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40942" y="6290188"/>
            <a:ext cx="186201" cy="186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45859" y="6575328"/>
            <a:ext cx="186201" cy="186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90269" y="6216447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7811" y="6486832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2</a:t>
            </a:r>
          </a:p>
        </p:txBody>
      </p:sp>
      <p:sp>
        <p:nvSpPr>
          <p:cNvPr id="79" name="Plus Sign 78"/>
          <p:cNvSpPr/>
          <p:nvPr/>
        </p:nvSpPr>
        <p:spPr>
          <a:xfrm>
            <a:off x="3574642" y="1896396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lus Sign 79"/>
          <p:cNvSpPr/>
          <p:nvPr/>
        </p:nvSpPr>
        <p:spPr>
          <a:xfrm>
            <a:off x="5637883" y="1393105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lus Sign 80"/>
          <p:cNvSpPr/>
          <p:nvPr/>
        </p:nvSpPr>
        <p:spPr>
          <a:xfrm>
            <a:off x="3845337" y="2696190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Plus Sign 81"/>
          <p:cNvSpPr/>
          <p:nvPr/>
        </p:nvSpPr>
        <p:spPr>
          <a:xfrm>
            <a:off x="7460842" y="763535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lus Sign 82"/>
          <p:cNvSpPr/>
          <p:nvPr/>
        </p:nvSpPr>
        <p:spPr>
          <a:xfrm>
            <a:off x="2512453" y="2297061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lus Sign 83"/>
          <p:cNvSpPr/>
          <p:nvPr/>
        </p:nvSpPr>
        <p:spPr>
          <a:xfrm>
            <a:off x="4640829" y="1108579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inus Sign 84"/>
          <p:cNvSpPr/>
          <p:nvPr/>
        </p:nvSpPr>
        <p:spPr>
          <a:xfrm>
            <a:off x="5363498" y="3079340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inus Sign 85"/>
          <p:cNvSpPr/>
          <p:nvPr/>
        </p:nvSpPr>
        <p:spPr>
          <a:xfrm>
            <a:off x="3738410" y="3261236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inus Sign 86"/>
          <p:cNvSpPr/>
          <p:nvPr/>
        </p:nvSpPr>
        <p:spPr>
          <a:xfrm>
            <a:off x="4438036" y="4486582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inus Sign 87"/>
          <p:cNvSpPr/>
          <p:nvPr/>
        </p:nvSpPr>
        <p:spPr>
          <a:xfrm>
            <a:off x="5536635" y="1912987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Minus Sign 88"/>
          <p:cNvSpPr/>
          <p:nvPr/>
        </p:nvSpPr>
        <p:spPr>
          <a:xfrm>
            <a:off x="6824203" y="3756836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inus Sign 89"/>
          <p:cNvSpPr/>
          <p:nvPr/>
        </p:nvSpPr>
        <p:spPr>
          <a:xfrm>
            <a:off x="7002107" y="2441234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inus Sign 90"/>
          <p:cNvSpPr/>
          <p:nvPr/>
        </p:nvSpPr>
        <p:spPr>
          <a:xfrm>
            <a:off x="4219892" y="4132073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Minus Sign 91"/>
          <p:cNvSpPr/>
          <p:nvPr/>
        </p:nvSpPr>
        <p:spPr>
          <a:xfrm>
            <a:off x="5921171" y="3322678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inus Sign 92"/>
          <p:cNvSpPr/>
          <p:nvPr/>
        </p:nvSpPr>
        <p:spPr>
          <a:xfrm>
            <a:off x="5312800" y="2788049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inus Sign 93"/>
          <p:cNvSpPr/>
          <p:nvPr/>
        </p:nvSpPr>
        <p:spPr>
          <a:xfrm>
            <a:off x="3988835" y="4777239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Minus Sign 94"/>
          <p:cNvSpPr/>
          <p:nvPr/>
        </p:nvSpPr>
        <p:spPr>
          <a:xfrm>
            <a:off x="5749108" y="4104035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inus Sign 95"/>
          <p:cNvSpPr/>
          <p:nvPr/>
        </p:nvSpPr>
        <p:spPr>
          <a:xfrm>
            <a:off x="7344391" y="3079340"/>
            <a:ext cx="232900" cy="281449"/>
          </a:xfrm>
          <a:prstGeom prst="mathMin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Plus Sign 96"/>
          <p:cNvSpPr/>
          <p:nvPr/>
        </p:nvSpPr>
        <p:spPr>
          <a:xfrm>
            <a:off x="6748311" y="4350005"/>
            <a:ext cx="243349" cy="243349"/>
          </a:xfrm>
          <a:prstGeom prst="mathPlu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BBDE-F5E9-420B-9734-9B141656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Diversity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A651B4-D1F0-4DEB-8E1E-80FB12445211}"/>
                  </a:ext>
                </a:extLst>
              </p:cNvPr>
              <p:cNvSpPr txBox="1"/>
              <p:nvPr/>
            </p:nvSpPr>
            <p:spPr>
              <a:xfrm>
                <a:off x="838200" y="1919037"/>
                <a:ext cx="5546518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d>
                        <m:dPr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A651B4-D1F0-4DEB-8E1E-80FB12445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19037"/>
                <a:ext cx="5546518" cy="459293"/>
              </a:xfrm>
              <a:prstGeom prst="rect">
                <a:avLst/>
              </a:prstGeom>
              <a:blipFill>
                <a:blip r:embed="rId2"/>
                <a:stretch>
                  <a:fillRect l="-550" t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252F1C-DD7C-4B78-A98C-74B50383C1A7}"/>
                  </a:ext>
                </a:extLst>
              </p:cNvPr>
              <p:cNvSpPr txBox="1"/>
              <p:nvPr/>
            </p:nvSpPr>
            <p:spPr>
              <a:xfrm>
                <a:off x="3107155" y="2352178"/>
                <a:ext cx="3227678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252F1C-DD7C-4B78-A98C-74B50383C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155" y="2352178"/>
                <a:ext cx="3227678" cy="459293"/>
              </a:xfrm>
              <a:prstGeom prst="rect">
                <a:avLst/>
              </a:prstGeom>
              <a:blipFill>
                <a:blip r:embed="rId3"/>
                <a:stretch>
                  <a:fillRect l="-378" t="-16000" r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73C680-EBEC-4829-84AD-5627D85704E7}"/>
                  </a:ext>
                </a:extLst>
              </p:cNvPr>
              <p:cNvSpPr txBox="1"/>
              <p:nvPr/>
            </p:nvSpPr>
            <p:spPr>
              <a:xfrm>
                <a:off x="3109161" y="2895606"/>
                <a:ext cx="3011144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73C680-EBEC-4829-84AD-5627D8570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61" y="2895606"/>
                <a:ext cx="3011144" cy="459293"/>
              </a:xfrm>
              <a:prstGeom prst="rect">
                <a:avLst/>
              </a:prstGeom>
              <a:blipFill>
                <a:blip r:embed="rId4"/>
                <a:stretch>
                  <a:fillRect l="-202" t="-14667" r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88A40A-72DF-46FD-A638-72D5F016B98C}"/>
                  </a:ext>
                </a:extLst>
              </p:cNvPr>
              <p:cNvSpPr txBox="1"/>
              <p:nvPr/>
            </p:nvSpPr>
            <p:spPr>
              <a:xfrm>
                <a:off x="3109161" y="3394914"/>
                <a:ext cx="3328860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88A40A-72DF-46FD-A638-72D5F016B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61" y="3394914"/>
                <a:ext cx="3328860" cy="459293"/>
              </a:xfrm>
              <a:prstGeom prst="rect">
                <a:avLst/>
              </a:prstGeom>
              <a:blipFill>
                <a:blip r:embed="rId5"/>
                <a:stretch>
                  <a:fillRect l="-183" t="-16000" r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292531-E535-42B7-9ED4-2219152732D6}"/>
                  </a:ext>
                </a:extLst>
              </p:cNvPr>
              <p:cNvSpPr txBox="1"/>
              <p:nvPr/>
            </p:nvSpPr>
            <p:spPr>
              <a:xfrm>
                <a:off x="3109161" y="3870164"/>
                <a:ext cx="4305922" cy="4592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292531-E535-42B7-9ED4-221915273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161" y="3870164"/>
                <a:ext cx="4305922" cy="459293"/>
              </a:xfrm>
              <a:prstGeom prst="rect">
                <a:avLst/>
              </a:prstGeom>
              <a:blipFill>
                <a:blip r:embed="rId6"/>
                <a:stretch>
                  <a:fillRect l="-142" t="-16000" r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1CA7E-E341-4063-8E2D-28C0CE864025}"/>
                  </a:ext>
                </a:extLst>
              </p:cNvPr>
              <p:cNvSpPr txBox="1"/>
              <p:nvPr/>
            </p:nvSpPr>
            <p:spPr>
              <a:xfrm>
                <a:off x="3111165" y="4323352"/>
                <a:ext cx="4477123" cy="4768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1CA7E-E341-4063-8E2D-28C0CE864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65" y="4323352"/>
                <a:ext cx="4477123" cy="476862"/>
              </a:xfrm>
              <a:prstGeom prst="rect">
                <a:avLst/>
              </a:prstGeom>
              <a:blipFill>
                <a:blip r:embed="rId7"/>
                <a:stretch>
                  <a:fillRect t="-14103" r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55C49E-D4EF-45BA-8B13-64B48D653ECB}"/>
                  </a:ext>
                </a:extLst>
              </p:cNvPr>
              <p:cNvSpPr txBox="1"/>
              <p:nvPr/>
            </p:nvSpPr>
            <p:spPr>
              <a:xfrm>
                <a:off x="3111165" y="4738446"/>
                <a:ext cx="3924985" cy="4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≥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55C49E-D4EF-45BA-8B13-64B48D653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65" y="4738446"/>
                <a:ext cx="3924985" cy="437940"/>
              </a:xfrm>
              <a:prstGeom prst="rect">
                <a:avLst/>
              </a:prstGeom>
              <a:blipFill>
                <a:blip r:embed="rId8"/>
                <a:stretch>
                  <a:fillRect l="-155" t="-13889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3DB58E-EB4A-45C2-B771-4195964F1847}"/>
                  </a:ext>
                </a:extLst>
              </p:cNvPr>
              <p:cNvSpPr txBox="1"/>
              <p:nvPr/>
            </p:nvSpPr>
            <p:spPr>
              <a:xfrm>
                <a:off x="3113169" y="5119443"/>
                <a:ext cx="3120726" cy="4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3DB58E-EB4A-45C2-B771-4195964F1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69" y="5119443"/>
                <a:ext cx="3120726" cy="437940"/>
              </a:xfrm>
              <a:prstGeom prst="rect">
                <a:avLst/>
              </a:prstGeom>
              <a:blipFill>
                <a:blip r:embed="rId9"/>
                <a:stretch>
                  <a:fillRect l="-391" t="-1389" r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90BBC1-2901-40DE-9938-19B3A60C59E4}"/>
                  </a:ext>
                </a:extLst>
              </p:cNvPr>
              <p:cNvSpPr txBox="1"/>
              <p:nvPr/>
            </p:nvSpPr>
            <p:spPr>
              <a:xfrm>
                <a:off x="3113169" y="5417409"/>
                <a:ext cx="4889287" cy="5990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(1)]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90BBC1-2901-40DE-9938-19B3A60C5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69" y="5417409"/>
                <a:ext cx="4889287" cy="5990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8F72A7-3422-4F5F-89F4-F94DE2C6E2C3}"/>
                  </a:ext>
                </a:extLst>
              </p:cNvPr>
              <p:cNvSpPr txBox="1"/>
              <p:nvPr/>
            </p:nvSpPr>
            <p:spPr>
              <a:xfrm>
                <a:off x="3115172" y="6075136"/>
                <a:ext cx="2143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Var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8F72A7-3422-4F5F-89F4-F94DE2C6E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172" y="6075136"/>
                <a:ext cx="2143086" cy="276999"/>
              </a:xfrm>
              <a:prstGeom prst="rect">
                <a:avLst/>
              </a:prstGeom>
              <a:blipFill>
                <a:blip r:embed="rId11"/>
                <a:stretch>
                  <a:fillRect l="-284" t="-4444" r="-227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49EFBB-169D-409B-B812-20410658C8E2}"/>
                  </a:ext>
                </a:extLst>
              </p:cNvPr>
              <p:cNvSpPr txBox="1"/>
              <p:nvPr/>
            </p:nvSpPr>
            <p:spPr>
              <a:xfrm>
                <a:off x="3117176" y="6371914"/>
                <a:ext cx="868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49EFBB-169D-409B-B812-20410658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176" y="6371914"/>
                <a:ext cx="868379" cy="276999"/>
              </a:xfrm>
              <a:prstGeom prst="rect">
                <a:avLst/>
              </a:prstGeom>
              <a:blipFill>
                <a:blip r:embed="rId12"/>
                <a:stretch>
                  <a:fillRect l="-5594" t="-4348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Write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error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func>
                      </m:e>
                    </m:func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Claim: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𝑅𝑒𝑔𝑟𝑒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38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873B1E-BA1F-4E80-84A8-9A32B2BE4452}"/>
              </a:ext>
            </a:extLst>
          </p:cNvPr>
          <p:cNvCxnSpPr/>
          <p:nvPr/>
        </p:nvCxnSpPr>
        <p:spPr>
          <a:xfrm>
            <a:off x="5689283" y="4799471"/>
            <a:ext cx="678729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976280-603E-4C17-B7A5-1B4CE6466445}"/>
              </a:ext>
            </a:extLst>
          </p:cNvPr>
          <p:cNvCxnSpPr/>
          <p:nvPr/>
        </p:nvCxnSpPr>
        <p:spPr>
          <a:xfrm>
            <a:off x="7020035" y="4859290"/>
            <a:ext cx="678729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6C7714-D7C7-44FC-A273-589B04836665}"/>
              </a:ext>
            </a:extLst>
          </p:cNvPr>
          <p:cNvCxnSpPr/>
          <p:nvPr/>
        </p:nvCxnSpPr>
        <p:spPr>
          <a:xfrm>
            <a:off x="5687868" y="5306245"/>
            <a:ext cx="678729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F11DBD-A5C8-44FF-8D87-329CB691DFB0}"/>
              </a:ext>
            </a:extLst>
          </p:cNvPr>
          <p:cNvCxnSpPr/>
          <p:nvPr/>
        </p:nvCxnSpPr>
        <p:spPr>
          <a:xfrm>
            <a:off x="7021182" y="3208312"/>
            <a:ext cx="678729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D19FEA-9B28-4DB9-A308-06751A450211}"/>
                  </a:ext>
                </a:extLst>
              </p:cNvPr>
              <p:cNvSpPr/>
              <p:nvPr/>
            </p:nvSpPr>
            <p:spPr>
              <a:xfrm>
                <a:off x="5016659" y="4643372"/>
                <a:ext cx="638123" cy="351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D19FEA-9B28-4DB9-A308-06751A4502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659" y="4643372"/>
                <a:ext cx="638123" cy="351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CE9040-B448-4D01-889C-F7AEE09ED9D9}"/>
                  </a:ext>
                </a:extLst>
              </p:cNvPr>
              <p:cNvSpPr/>
              <p:nvPr/>
            </p:nvSpPr>
            <p:spPr>
              <a:xfrm>
                <a:off x="7788857" y="4699310"/>
                <a:ext cx="652230" cy="365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1CE9040-B448-4D01-889C-F7AEE09ED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857" y="4699310"/>
                <a:ext cx="652230" cy="3659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B9427B4C-4E9A-4BBD-A787-72E6726C9FEB}"/>
              </a:ext>
            </a:extLst>
          </p:cNvPr>
          <p:cNvSpPr/>
          <p:nvPr/>
        </p:nvSpPr>
        <p:spPr>
          <a:xfrm>
            <a:off x="7698764" y="3165114"/>
            <a:ext cx="382641" cy="16343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1807553-3414-4E26-82D0-DAFE96FF48E9}"/>
                  </a:ext>
                </a:extLst>
              </p:cNvPr>
              <p:cNvSpPr/>
              <p:nvPr/>
            </p:nvSpPr>
            <p:spPr>
              <a:xfrm>
                <a:off x="7034807" y="2855927"/>
                <a:ext cx="652230" cy="365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sub>
                      </m:sSub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1807553-3414-4E26-82D0-DAFE96FF4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807" y="2855927"/>
                <a:ext cx="652230" cy="3651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2950CC-B4EA-42FA-8FBC-F362D4E585FD}"/>
                  </a:ext>
                </a:extLst>
              </p:cNvPr>
              <p:cNvSpPr/>
              <p:nvPr/>
            </p:nvSpPr>
            <p:spPr>
              <a:xfrm>
                <a:off x="5687868" y="5320952"/>
                <a:ext cx="638123" cy="344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2950CC-B4EA-42FA-8FBC-F362D4E585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868" y="5320952"/>
                <a:ext cx="638123" cy="3445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DA827E-B70B-49BC-9181-4DC9F50ADBB4}"/>
                  </a:ext>
                </a:extLst>
              </p:cNvPr>
              <p:cNvSpPr txBox="1"/>
              <p:nvPr/>
            </p:nvSpPr>
            <p:spPr>
              <a:xfrm>
                <a:off x="8187195" y="3828904"/>
                <a:ext cx="582852" cy="272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𝑒𝑟𝑟𝑜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DA827E-B70B-49BC-9181-4DC9F50AD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195" y="3828904"/>
                <a:ext cx="582852" cy="272832"/>
              </a:xfrm>
              <a:prstGeom prst="rect">
                <a:avLst/>
              </a:prstGeom>
              <a:blipFill>
                <a:blip r:embed="rId8"/>
                <a:stretch>
                  <a:fillRect l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895E0BF2-8466-45F5-90EA-8BC78C016842}"/>
              </a:ext>
            </a:extLst>
          </p:cNvPr>
          <p:cNvSpPr/>
          <p:nvPr/>
        </p:nvSpPr>
        <p:spPr>
          <a:xfrm rot="10800000">
            <a:off x="5231956" y="4799470"/>
            <a:ext cx="449478" cy="5214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6515CA-1A5C-4E17-9A54-4B3CD9FFC8A1}"/>
                  </a:ext>
                </a:extLst>
              </p:cNvPr>
              <p:cNvSpPr txBox="1"/>
              <p:nvPr/>
            </p:nvSpPr>
            <p:spPr>
              <a:xfrm>
                <a:off x="4573452" y="4879199"/>
                <a:ext cx="575799" cy="252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𝑒𝑟𝑟𝑜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6515CA-1A5C-4E17-9A54-4B3CD9FFC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452" y="4879199"/>
                <a:ext cx="575799" cy="252249"/>
              </a:xfrm>
              <a:prstGeom prst="rect">
                <a:avLst/>
              </a:prstGeom>
              <a:blipFill>
                <a:blip r:embed="rId9"/>
                <a:stretch>
                  <a:fillRect l="-3158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CF5BA3-8E64-4BEA-A47E-0BB81328273C}"/>
              </a:ext>
            </a:extLst>
          </p:cNvPr>
          <p:cNvCxnSpPr/>
          <p:nvPr/>
        </p:nvCxnSpPr>
        <p:spPr>
          <a:xfrm>
            <a:off x="5796501" y="4799470"/>
            <a:ext cx="27511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F8EB2D-19B0-492C-AF8C-12CEAC6E4273}"/>
              </a:ext>
            </a:extLst>
          </p:cNvPr>
          <p:cNvCxnSpPr>
            <a:cxnSpLocks/>
          </p:cNvCxnSpPr>
          <p:nvPr/>
        </p:nvCxnSpPr>
        <p:spPr>
          <a:xfrm flipV="1">
            <a:off x="5016659" y="3202588"/>
            <a:ext cx="2713335" cy="223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997FEEDC-52D0-4669-B06F-FC0B6EB57BD4}"/>
              </a:ext>
            </a:extLst>
          </p:cNvPr>
          <p:cNvSpPr/>
          <p:nvPr/>
        </p:nvSpPr>
        <p:spPr>
          <a:xfrm rot="10800000">
            <a:off x="3267985" y="3224929"/>
            <a:ext cx="2419881" cy="2096019"/>
          </a:xfrm>
          <a:prstGeom prst="rightBrace">
            <a:avLst>
              <a:gd name="adj1" fmla="val 8333"/>
              <a:gd name="adj2" fmla="val 522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A3D87-3FFA-40F5-BCD5-3C3A643B4659}"/>
                  </a:ext>
                </a:extLst>
              </p:cNvPr>
              <p:cNvSpPr txBox="1"/>
              <p:nvPr/>
            </p:nvSpPr>
            <p:spPr>
              <a:xfrm>
                <a:off x="2272747" y="4037870"/>
                <a:ext cx="8926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Regre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1A3D87-3FFA-40F5-BCD5-3C3A643B4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747" y="4037870"/>
                <a:ext cx="892680" cy="307777"/>
              </a:xfrm>
              <a:prstGeom prst="rect">
                <a:avLst/>
              </a:prstGeom>
              <a:blipFill>
                <a:blip r:embed="rId10"/>
                <a:stretch>
                  <a:fillRect l="-9589" r="-4795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E20B12-37B8-410B-BF7A-9D577CD66B80}"/>
              </a:ext>
            </a:extLst>
          </p:cNvPr>
          <p:cNvSpPr/>
          <p:nvPr/>
        </p:nvSpPr>
        <p:spPr>
          <a:xfrm>
            <a:off x="3745063" y="5852326"/>
            <a:ext cx="5163221" cy="667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contrast, using UCB like algorithm, regret can be charged to error of arm pulled. </a:t>
            </a:r>
          </a:p>
        </p:txBody>
      </p:sp>
    </p:spTree>
    <p:extLst>
      <p:ext uri="{BB962C8B-B14F-4D97-AF65-F5344CB8AC3E}">
        <p14:creationId xmlns:p14="http://schemas.microsoft.com/office/powerpoint/2010/main" val="2651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/>
      <p:bldP spid="24" grpId="0" animBg="1"/>
      <p:bldP spid="25" grpId="0"/>
      <p:bldP spid="2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Suppose arm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played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times during steps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1,…,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Standard Claim: With high probability for any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func>
                          </m:e>
                        </m:rad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≤2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Conditional diversity condition (and martingale matrix concentration) implies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rad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322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5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𝑅𝑒𝑔𝑟𝑒𝑡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𝑅𝑒𝑔𝑟𝑒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𝑒𝑟𝑟𝑜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fName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den>
                                              </m:f>
                                            </m:e>
                                          </m:func>
                                        </m:e>
                                      </m:ra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sup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⋅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>
                                                      <a:latin typeface="Cambria Math" panose="02040503050406030204" pitchFamily="18" charset="0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𝛿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func>
                                            </m:e>
                                          </m:rad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sz="2400" dirty="0"/>
                                    <m:t>  </m:t>
                                  </m:r>
                                </m:e>
                              </m:nary>
                            </m:e>
                          </m:nary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ln</m:t>
                                          </m:r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den>
                                          </m:f>
                                        </m:e>
                                      </m:func>
                                    </m:e>
                                  </m:ra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rad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3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𝑅𝑒𝑔𝑟𝑒𝑡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𝑅𝑒𝑔𝑟𝑒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𝑒𝑟𝑟𝑜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fName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den>
                                              </m:f>
                                            </m:e>
                                          </m:func>
                                        </m:e>
                                      </m:ra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Difficulty: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400" dirty="0"/>
                  <a:t> doesn’t (necessarily) increase on rounds for which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/>
                  <a:t> (But in the single parameter case we would be done…)</a:t>
                </a:r>
              </a:p>
              <a:p>
                <a:pPr marL="0" indent="0">
                  <a:buNone/>
                </a:pPr>
                <a:r>
                  <a:rPr lang="en-US" sz="2400" dirty="0"/>
                  <a:t>Solution: Conditional Margin condition!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1B3CB3-5EEB-4377-A47C-6CB28325BC5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1B3CB3-5EEB-4377-A47C-6CB28325B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D5D59B-2E2C-490A-8568-64A45AC0CA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Suppose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𝑒𝑟𝑟𝑜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Guaranteed </a:t>
                </a:r>
                <a:r>
                  <a:rPr lang="en-US" dirty="0" err="1"/>
                  <a:t>w.h.p</a:t>
                </a:r>
                <a:r>
                  <a:rPr lang="en-US" dirty="0"/>
                  <a:t>. if each arm starts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samples.</a:t>
                </a:r>
              </a:p>
              <a:p>
                <a:r>
                  <a:rPr lang="en-US" dirty="0"/>
                  <a:t>Then, whenever arm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is the best arm by margin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Greedy picks arm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Conditional Margin condition: Conditioned on arm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being the best arm, it is the best by margin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with constant probability.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′∗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Lemma: When each arm is initialized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samples, with high probability,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D5D59B-2E2C-490A-8568-64A45AC0CA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98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97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Sketch (distinct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case)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AA2245-6C32-473A-AF4B-7A1590600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𝑅𝑒𝑔𝑟𝑒𝑡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𝑅𝑒𝑔𝑟𝑒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𝑒𝑟𝑟𝑜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𝑒𝑟𝑟𝑜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fName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den>
                                              </m:f>
                                            </m:e>
                                          </m:func>
                                        </m:e>
                                      </m:ra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bSup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sup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⋅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ln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</m:fName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𝛿</m:t>
                                                      </m:r>
                                                    </m:den>
                                                  </m:f>
                                                </m:e>
                                              </m:func>
                                            </m:e>
                                          </m:rad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sz="2400" dirty="0"/>
                                    <m:t>  </m:t>
                                  </m:r>
                                </m:e>
                              </m:nary>
                            </m:e>
                          </m:nary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latin typeface="Cambria Math" panose="02040503050406030204" pitchFamily="18" charset="0"/>
                                                </a:rPr>
                                                <m:t>ln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den>
                                          </m:f>
                                        </m:e>
                                      </m:func>
                                    </m:e>
                                  </m:ra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e>
                                      <m:sup>
                                        <m: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rad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3CA24-007E-4708-A3AE-A3E3C11BE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2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FC75-F5BD-4CE2-B03B-FB36C851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(Lower Bound)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10125D-BD3D-4C64-A496-B6C9869BD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Suppose we initialize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/>
                  <a:t> samples for each arm. Consider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 instance:</a:t>
                </a:r>
              </a:p>
              <a:p>
                <a:pPr marL="0" indent="0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At every round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  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Claim 1: At initialization, with constant probability: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≤1 −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            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10125D-BD3D-4C64-A496-B6C9869BD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7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FC75-F5BD-4CE2-B03B-FB36C851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(Lower Bound)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10125D-BD3D-4C64-A496-B6C9869BDB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Point estimates for arms: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  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Arm 1 pulled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i.e. if: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&gt;0   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The probability of this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≪1/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/>
                  <a:t>: i.e.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Each time arm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pulled, expected regret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So cumulative regret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10125D-BD3D-4C64-A496-B6C9869BDB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5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037B-0BDA-427E-98AE-CE3E6A21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ACAB7-857F-4B37-83D4-78F601932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Myopia need not be a long-term friction to learning (and fairness?) in the presence of small perturbations. We recover nearly optimal regret bounds. </a:t>
            </a:r>
          </a:p>
          <a:p>
            <a:pPr lvl="1"/>
            <a:r>
              <a:rPr lang="en-US" dirty="0"/>
              <a:t>So might be able to obey the Hippocratic oath while still learning</a:t>
            </a:r>
          </a:p>
          <a:p>
            <a:pPr lvl="1"/>
            <a:r>
              <a:rPr lang="en-US" dirty="0"/>
              <a:t>And might not need to worry in the long-run about myopic actors. </a:t>
            </a:r>
          </a:p>
          <a:p>
            <a:r>
              <a:rPr lang="en-US" dirty="0"/>
              <a:t>But in the multi-parameter setting, this is only true if we start with a minimal amount of data for each action</a:t>
            </a:r>
          </a:p>
          <a:p>
            <a:pPr lvl="1"/>
            <a:r>
              <a:rPr lang="en-US" dirty="0"/>
              <a:t>And this is unavoidable. </a:t>
            </a:r>
          </a:p>
        </p:txBody>
      </p:sp>
    </p:spTree>
    <p:extLst>
      <p:ext uri="{BB962C8B-B14F-4D97-AF65-F5344CB8AC3E}">
        <p14:creationId xmlns:p14="http://schemas.microsoft.com/office/powerpoint/2010/main" val="94057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2421192" y="1253613"/>
            <a:ext cx="2460" cy="48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21193" y="6081253"/>
            <a:ext cx="6226277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2814484" y="2231923"/>
            <a:ext cx="6354096" cy="3689552"/>
            <a:chOff x="290052" y="781666"/>
            <a:chExt cx="6354096" cy="3689552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290052" y="781666"/>
              <a:ext cx="6354096" cy="36895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Minus Sign 50"/>
          <p:cNvSpPr/>
          <p:nvPr/>
        </p:nvSpPr>
        <p:spPr>
          <a:xfrm>
            <a:off x="4560944" y="5239364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33468" y="345849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SAT Score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62691" y="6211621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Credit Cards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40942" y="6290188"/>
            <a:ext cx="186201" cy="186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45859" y="6575328"/>
            <a:ext cx="186201" cy="186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90269" y="6216447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7811" y="6486832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2</a:t>
            </a:r>
          </a:p>
        </p:txBody>
      </p:sp>
      <p:sp>
        <p:nvSpPr>
          <p:cNvPr id="79" name="Plus Sign 78"/>
          <p:cNvSpPr/>
          <p:nvPr/>
        </p:nvSpPr>
        <p:spPr>
          <a:xfrm>
            <a:off x="3380456" y="489277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Plus Sign 79"/>
          <p:cNvSpPr/>
          <p:nvPr/>
        </p:nvSpPr>
        <p:spPr>
          <a:xfrm>
            <a:off x="4886632" y="3719051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lus Sign 80"/>
          <p:cNvSpPr/>
          <p:nvPr/>
        </p:nvSpPr>
        <p:spPr>
          <a:xfrm>
            <a:off x="6646606" y="2886997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Plus Sign 81"/>
          <p:cNvSpPr/>
          <p:nvPr/>
        </p:nvSpPr>
        <p:spPr>
          <a:xfrm>
            <a:off x="7780386" y="264364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lus Sign 82"/>
          <p:cNvSpPr/>
          <p:nvPr/>
        </p:nvSpPr>
        <p:spPr>
          <a:xfrm>
            <a:off x="5398057" y="3360168"/>
            <a:ext cx="243349" cy="243349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inus Sign 83"/>
          <p:cNvSpPr/>
          <p:nvPr/>
        </p:nvSpPr>
        <p:spPr>
          <a:xfrm>
            <a:off x="5519730" y="4938866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inus Sign 84"/>
          <p:cNvSpPr/>
          <p:nvPr/>
        </p:nvSpPr>
        <p:spPr>
          <a:xfrm>
            <a:off x="7114636" y="4419601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inus Sign 85"/>
          <p:cNvSpPr/>
          <p:nvPr/>
        </p:nvSpPr>
        <p:spPr>
          <a:xfrm>
            <a:off x="7451390" y="4938867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inus Sign 86"/>
          <p:cNvSpPr/>
          <p:nvPr/>
        </p:nvSpPr>
        <p:spPr>
          <a:xfrm>
            <a:off x="7901141" y="4076700"/>
            <a:ext cx="232900" cy="28144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 rot="952680">
            <a:off x="2966884" y="2664539"/>
            <a:ext cx="6354096" cy="3689552"/>
            <a:chOff x="290052" y="781666"/>
            <a:chExt cx="6354096" cy="3689552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290052" y="781666"/>
              <a:ext cx="6354096" cy="368955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Plus Sign 25"/>
          <p:cNvSpPr/>
          <p:nvPr/>
        </p:nvSpPr>
        <p:spPr>
          <a:xfrm>
            <a:off x="7508299" y="3522919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Sign 26"/>
          <p:cNvSpPr/>
          <p:nvPr/>
        </p:nvSpPr>
        <p:spPr>
          <a:xfrm>
            <a:off x="5817362" y="4236474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Sign 27"/>
          <p:cNvSpPr/>
          <p:nvPr/>
        </p:nvSpPr>
        <p:spPr>
          <a:xfrm>
            <a:off x="9156329" y="2400299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/>
          <p:cNvSpPr/>
          <p:nvPr/>
        </p:nvSpPr>
        <p:spPr>
          <a:xfrm>
            <a:off x="9314855" y="3298005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/>
          <p:cNvSpPr/>
          <p:nvPr/>
        </p:nvSpPr>
        <p:spPr>
          <a:xfrm>
            <a:off x="8227143" y="2110249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/>
          <p:cNvSpPr/>
          <p:nvPr/>
        </p:nvSpPr>
        <p:spPr>
          <a:xfrm>
            <a:off x="8326695" y="3130346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/>
          <p:cNvSpPr/>
          <p:nvPr/>
        </p:nvSpPr>
        <p:spPr>
          <a:xfrm>
            <a:off x="4265381" y="4190994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Sign 32"/>
          <p:cNvSpPr/>
          <p:nvPr/>
        </p:nvSpPr>
        <p:spPr>
          <a:xfrm>
            <a:off x="8436078" y="3481842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Sign 33"/>
          <p:cNvSpPr/>
          <p:nvPr/>
        </p:nvSpPr>
        <p:spPr>
          <a:xfrm>
            <a:off x="7642507" y="3279570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lus Sign 34"/>
          <p:cNvSpPr/>
          <p:nvPr/>
        </p:nvSpPr>
        <p:spPr>
          <a:xfrm>
            <a:off x="7093230" y="2296345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Sign 35"/>
          <p:cNvSpPr/>
          <p:nvPr/>
        </p:nvSpPr>
        <p:spPr>
          <a:xfrm>
            <a:off x="5440981" y="4419601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Sign 36"/>
          <p:cNvSpPr/>
          <p:nvPr/>
        </p:nvSpPr>
        <p:spPr>
          <a:xfrm>
            <a:off x="7023449" y="3766268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Sign 37"/>
          <p:cNvSpPr/>
          <p:nvPr/>
        </p:nvSpPr>
        <p:spPr>
          <a:xfrm>
            <a:off x="4771562" y="3315924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Sign 38"/>
          <p:cNvSpPr/>
          <p:nvPr/>
        </p:nvSpPr>
        <p:spPr>
          <a:xfrm>
            <a:off x="6237710" y="4108648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us Sign 39"/>
          <p:cNvSpPr/>
          <p:nvPr/>
        </p:nvSpPr>
        <p:spPr>
          <a:xfrm>
            <a:off x="2814485" y="4817191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lus Sign 43"/>
          <p:cNvSpPr/>
          <p:nvPr/>
        </p:nvSpPr>
        <p:spPr>
          <a:xfrm>
            <a:off x="5179653" y="4115361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lus Sign 44"/>
          <p:cNvSpPr/>
          <p:nvPr/>
        </p:nvSpPr>
        <p:spPr>
          <a:xfrm>
            <a:off x="8805321" y="1988574"/>
            <a:ext cx="243349" cy="243349"/>
          </a:xfrm>
          <a:prstGeom prst="mathPl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/>
          <p:cNvSpPr/>
          <p:nvPr/>
        </p:nvSpPr>
        <p:spPr>
          <a:xfrm>
            <a:off x="7267036" y="4572001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/>
          <p:cNvSpPr/>
          <p:nvPr/>
        </p:nvSpPr>
        <p:spPr>
          <a:xfrm>
            <a:off x="2766692" y="5380088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Sign 48"/>
          <p:cNvSpPr/>
          <p:nvPr/>
        </p:nvSpPr>
        <p:spPr>
          <a:xfrm>
            <a:off x="2919092" y="5532488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inus Sign 49"/>
          <p:cNvSpPr/>
          <p:nvPr/>
        </p:nvSpPr>
        <p:spPr>
          <a:xfrm>
            <a:off x="3380455" y="5117076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Sign 51"/>
          <p:cNvSpPr/>
          <p:nvPr/>
        </p:nvSpPr>
        <p:spPr>
          <a:xfrm>
            <a:off x="3124036" y="5275005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Sign 52"/>
          <p:cNvSpPr/>
          <p:nvPr/>
        </p:nvSpPr>
        <p:spPr>
          <a:xfrm>
            <a:off x="4957540" y="5019422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Sign 53"/>
          <p:cNvSpPr/>
          <p:nvPr/>
        </p:nvSpPr>
        <p:spPr>
          <a:xfrm>
            <a:off x="5109940" y="5171822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Sign 54"/>
          <p:cNvSpPr/>
          <p:nvPr/>
        </p:nvSpPr>
        <p:spPr>
          <a:xfrm>
            <a:off x="6766532" y="5520812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/>
          <p:cNvSpPr/>
          <p:nvPr/>
        </p:nvSpPr>
        <p:spPr>
          <a:xfrm>
            <a:off x="9100701" y="5051320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Sign 56"/>
          <p:cNvSpPr/>
          <p:nvPr/>
        </p:nvSpPr>
        <p:spPr>
          <a:xfrm>
            <a:off x="3734816" y="5563257"/>
            <a:ext cx="232900" cy="281449"/>
          </a:xfrm>
          <a:prstGeom prst="mathMinu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/>
          <p:cNvSpPr/>
          <p:nvPr/>
        </p:nvSpPr>
        <p:spPr>
          <a:xfrm>
            <a:off x="2204025" y="717701"/>
            <a:ext cx="8067368" cy="1442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Upshot: Algorithms trained on minority populations will be less accurate. </a:t>
            </a:r>
          </a:p>
          <a:p>
            <a:pPr algn="ctr"/>
            <a:r>
              <a:rPr lang="en-US" sz="2000" dirty="0"/>
              <a:t>Qualified individuals will be denied at a higher rate.</a:t>
            </a:r>
          </a:p>
        </p:txBody>
      </p:sp>
    </p:spTree>
    <p:extLst>
      <p:ext uri="{BB962C8B-B14F-4D97-AF65-F5344CB8AC3E}">
        <p14:creationId xmlns:p14="http://schemas.microsoft.com/office/powerpoint/2010/main" val="2389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5F83-9000-45FB-9A7E-0153795B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AD691-445B-443E-A702-94873D1A7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can we justify explicit exploration? Is it worth the cost? Is it consistent with the Hippocratic oath? </a:t>
            </a:r>
          </a:p>
          <a:p>
            <a:r>
              <a:rPr lang="en-US" dirty="0"/>
              <a:t>Is Greedy really a best-effort attempt at serving each individual? </a:t>
            </a:r>
          </a:p>
          <a:p>
            <a:pPr lvl="1"/>
            <a:r>
              <a:rPr lang="en-US" dirty="0"/>
              <a:t>OLS estimates are not unbiased because data gathering is adaptive. </a:t>
            </a:r>
          </a:p>
          <a:p>
            <a:pPr lvl="1"/>
            <a:r>
              <a:rPr lang="en-US" dirty="0"/>
              <a:t>Different arms may be biased differently! How to correct for this? </a:t>
            </a:r>
          </a:p>
          <a:p>
            <a:r>
              <a:rPr lang="en-US" dirty="0"/>
              <a:t>Greedy is generically self correcting “eventually” </a:t>
            </a:r>
          </a:p>
          <a:p>
            <a:pPr lvl="1"/>
            <a:r>
              <a:rPr lang="en-US" dirty="0"/>
              <a:t>When decision makers are myopic, when are other interventions warranted? </a:t>
            </a:r>
          </a:p>
          <a:p>
            <a:r>
              <a:rPr lang="en-US" dirty="0"/>
              <a:t>“Smoothed analysis” of other </a:t>
            </a:r>
            <a:r>
              <a:rPr lang="en-US"/>
              <a:t>learning problems?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8548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9ADE-092A-47B8-9D75-51EB70DBF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Anytime fairness in Bandit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9BCBD-C106-44A8-A59B-5BCECEBD9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Based on joint work with: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Mathew Joseph, Michael Kearns, and Jamie Morgenstern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ED448-4FC0-46F4-8765-458F045B9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01" y="4114799"/>
            <a:ext cx="596520" cy="69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[PHOTO]">
            <a:extLst>
              <a:ext uri="{FF2B5EF4-FFF2-40B4-BE49-F238E27FC236}">
                <a16:creationId xmlns:a16="http://schemas.microsoft.com/office/drawing/2014/main" id="{5472DD3B-8C29-435D-A585-69E3CC66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01" y="4061011"/>
            <a:ext cx="568682" cy="79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s://www.cis.upenn.edu/~jamiemor/mypic.jpg">
            <a:extLst>
              <a:ext uri="{FF2B5EF4-FFF2-40B4-BE49-F238E27FC236}">
                <a16:creationId xmlns:a16="http://schemas.microsoft.com/office/drawing/2014/main" id="{2BE1FE39-101D-46D4-9E29-9FEE2599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48" y="4061011"/>
            <a:ext cx="555048" cy="832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392683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9650-0991-411A-A547-3117F7B2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in Bandit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2B24-C8F1-4D10-9226-263D12F2B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considered when we can avoid the </a:t>
            </a:r>
            <a:r>
              <a:rPr lang="en-US" i="1" dirty="0"/>
              <a:t>ethical</a:t>
            </a:r>
            <a:r>
              <a:rPr lang="en-US" dirty="0"/>
              <a:t> problem of exploration.</a:t>
            </a:r>
          </a:p>
          <a:p>
            <a:r>
              <a:rPr lang="en-US" dirty="0"/>
              <a:t>But suppose we are happy to explore. Can we do so </a:t>
            </a:r>
            <a:r>
              <a:rPr lang="en-US" i="1" dirty="0"/>
              <a:t>fairly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What should fairness mean? Harken back to earlier in the day… </a:t>
            </a:r>
          </a:p>
          <a:p>
            <a:pPr lvl="1"/>
            <a:r>
              <a:rPr lang="en-US" dirty="0"/>
              <a:t>Lets be ambitious and aim for an </a:t>
            </a:r>
            <a:r>
              <a:rPr lang="en-US" i="1" dirty="0"/>
              <a:t>individual</a:t>
            </a:r>
            <a:r>
              <a:rPr lang="en-US" dirty="0"/>
              <a:t> definition of fairness. </a:t>
            </a:r>
          </a:p>
          <a:p>
            <a:pPr lvl="1"/>
            <a:r>
              <a:rPr lang="en-US" dirty="0"/>
              <a:t>We’ll have to be willing to make some assumptions… </a:t>
            </a:r>
          </a:p>
        </p:txBody>
      </p:sp>
    </p:spTree>
    <p:extLst>
      <p:ext uri="{BB962C8B-B14F-4D97-AF65-F5344CB8AC3E}">
        <p14:creationId xmlns:p14="http://schemas.microsoft.com/office/powerpoint/2010/main" val="89855194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Model</a:t>
            </a:r>
          </a:p>
        </p:txBody>
      </p:sp>
      <p:pic>
        <p:nvPicPr>
          <p:cNvPr id="4" name="Picture 3" descr="mono bank by danny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25" y="2871249"/>
            <a:ext cx="1226270" cy="1226270"/>
          </a:xfrm>
          <a:prstGeom prst="rect">
            <a:avLst/>
          </a:prstGeom>
        </p:spPr>
      </p:pic>
      <p:pic>
        <p:nvPicPr>
          <p:cNvPr id="5" name="Picture 4" descr="Little robot by anar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96" y="2911706"/>
            <a:ext cx="916285" cy="1145356"/>
          </a:xfrm>
          <a:prstGeom prst="rect">
            <a:avLst/>
          </a:prstGeom>
        </p:spPr>
      </p:pic>
      <p:pic>
        <p:nvPicPr>
          <p:cNvPr id="6" name="Picture 5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3" y="1540968"/>
            <a:ext cx="975674" cy="932988"/>
          </a:xfrm>
          <a:prstGeom prst="rect">
            <a:avLst/>
          </a:prstGeom>
        </p:spPr>
      </p:pic>
      <p:pic>
        <p:nvPicPr>
          <p:cNvPr id="7" name="Picture 6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81" y="2720620"/>
            <a:ext cx="975674" cy="932988"/>
          </a:xfrm>
          <a:prstGeom prst="rect">
            <a:avLst/>
          </a:prstGeom>
        </p:spPr>
      </p:pic>
      <p:pic>
        <p:nvPicPr>
          <p:cNvPr id="8" name="Picture 7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3" y="3994810"/>
            <a:ext cx="975674" cy="932988"/>
          </a:xfrm>
          <a:prstGeom prst="rect">
            <a:avLst/>
          </a:prstGeom>
        </p:spPr>
      </p:pic>
      <p:pic>
        <p:nvPicPr>
          <p:cNvPr id="9" name="Picture 8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81" y="5244571"/>
            <a:ext cx="975674" cy="93298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3"/>
            <a:endCxn id="8" idx="1"/>
          </p:cNvCxnSpPr>
          <p:nvPr/>
        </p:nvCxnSpPr>
        <p:spPr>
          <a:xfrm>
            <a:off x="3757681" y="3484384"/>
            <a:ext cx="3600723" cy="97692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dollar-sign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51" y="3017891"/>
            <a:ext cx="720021" cy="7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Model</a:t>
            </a:r>
          </a:p>
        </p:txBody>
      </p:sp>
      <p:pic>
        <p:nvPicPr>
          <p:cNvPr id="4" name="Picture 3" descr="mono bank by danny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25" y="2871249"/>
            <a:ext cx="1226270" cy="1226270"/>
          </a:xfrm>
          <a:prstGeom prst="rect">
            <a:avLst/>
          </a:prstGeom>
        </p:spPr>
      </p:pic>
      <p:pic>
        <p:nvPicPr>
          <p:cNvPr id="5" name="Picture 4" descr="Little robot by anar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96" y="2911706"/>
            <a:ext cx="916285" cy="1145356"/>
          </a:xfrm>
          <a:prstGeom prst="rect">
            <a:avLst/>
          </a:prstGeom>
        </p:spPr>
      </p:pic>
      <p:pic>
        <p:nvPicPr>
          <p:cNvPr id="6" name="Picture 5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3" y="1540968"/>
            <a:ext cx="975674" cy="932988"/>
          </a:xfrm>
          <a:prstGeom prst="rect">
            <a:avLst/>
          </a:prstGeom>
        </p:spPr>
      </p:pic>
      <p:pic>
        <p:nvPicPr>
          <p:cNvPr id="7" name="Picture 6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81" y="2720620"/>
            <a:ext cx="975674" cy="932988"/>
          </a:xfrm>
          <a:prstGeom prst="rect">
            <a:avLst/>
          </a:prstGeom>
        </p:spPr>
      </p:pic>
      <p:pic>
        <p:nvPicPr>
          <p:cNvPr id="8" name="Picture 7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3" y="3994810"/>
            <a:ext cx="975674" cy="932988"/>
          </a:xfrm>
          <a:prstGeom prst="rect">
            <a:avLst/>
          </a:prstGeom>
        </p:spPr>
      </p:pic>
      <p:pic>
        <p:nvPicPr>
          <p:cNvPr id="9" name="Picture 8" descr="생활비대출로 알아본 저축은행대출금리및 간단 ...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81" y="5244571"/>
            <a:ext cx="975674" cy="93298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3"/>
            <a:endCxn id="6" idx="1"/>
          </p:cNvCxnSpPr>
          <p:nvPr/>
        </p:nvCxnSpPr>
        <p:spPr>
          <a:xfrm flipV="1">
            <a:off x="3757681" y="2007462"/>
            <a:ext cx="3600723" cy="14769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lphabet Letter X - vector Clip Ar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23" y="2272356"/>
            <a:ext cx="3600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Contextual Bandit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populations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∈{1,…,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with an unknown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→[0,1]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 rounds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A member of each population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arrives with an application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bank chooses an individual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obtains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Bank does </a:t>
                </a:r>
                <a:r>
                  <a:rPr lang="en-US" i="1" dirty="0"/>
                  <a:t>not</a:t>
                </a:r>
                <a:r>
                  <a:rPr lang="en-US" dirty="0"/>
                  <a:t> observe reward for individuals not chosen.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36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Contextual Bandit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Measure performance of the algorithm via </a:t>
                </a:r>
                <a:r>
                  <a:rPr lang="en-US" i="1" dirty="0"/>
                  <a:t>Regret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r>
                  <a:rPr lang="en-US" dirty="0"/>
                  <a:t>Regret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nary>
                          </m:e>
                        </m:nary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2031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Meritocratic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“The algorithm should never preferentially favor (i.e. choose with higher probability) a less qualified individual over a more qualified individual, no matter what group they are from.”</a:t>
            </a:r>
          </a:p>
        </p:txBody>
      </p:sp>
    </p:spTree>
    <p:extLst>
      <p:ext uri="{BB962C8B-B14F-4D97-AF65-F5344CB8AC3E}">
        <p14:creationId xmlns:p14="http://schemas.microsoft.com/office/powerpoint/2010/main" val="401647503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Meritocratic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r>
                  <a:rPr lang="en-US" dirty="0"/>
                  <a:t>for every 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Alg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chooses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Alg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chooses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only if: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69264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F2DE-69BC-4AC0-85A4-CF7E33B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Weakly Meritocratic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In the special case of binary classification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0,1}</m:t>
                    </m:r>
                  </m:oMath>
                </a14:m>
                <a:r>
                  <a:rPr lang="en-US" dirty="0"/>
                  <a:t>), this reduces to asking that on the </a:t>
                </a:r>
                <a:r>
                  <a:rPr lang="en-US" i="1" dirty="0"/>
                  <a:t>singleton groups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,{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False positive rates are equal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False negative rates are equal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True positive rates are weakly higher than false positive rates. </a:t>
                </a:r>
              </a:p>
              <a:p>
                <a:r>
                  <a:rPr lang="en-US" dirty="0"/>
                  <a:t>Here, “Rates” are over the randomness of the classifier. </a:t>
                </a:r>
              </a:p>
              <a:p>
                <a:pPr lvl="1"/>
                <a:r>
                  <a:rPr lang="en-US" dirty="0"/>
                  <a:t>Implies equal false positive and negative rates over any protected group.</a:t>
                </a:r>
              </a:p>
              <a:p>
                <a:pPr lvl="1"/>
                <a:r>
                  <a:rPr lang="en-US" dirty="0"/>
                  <a:t>Completely resolves the Gerrymandering problem!</a:t>
                </a:r>
              </a:p>
              <a:p>
                <a:r>
                  <a:rPr lang="en-US" dirty="0"/>
                  <a:t>Recall – not non-trivially possible in general. </a:t>
                </a:r>
              </a:p>
              <a:p>
                <a:pPr lvl="1"/>
                <a:r>
                  <a:rPr lang="en-US" dirty="0"/>
                  <a:t>But it might be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comes from a </a:t>
                </a:r>
                <a:r>
                  <a:rPr lang="en-US" i="1" dirty="0"/>
                  <a:t>simple</a:t>
                </a:r>
                <a:r>
                  <a:rPr lang="en-US" dirty="0"/>
                  <a:t> class.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1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might machine learning be “unfair”?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reasons:</a:t>
            </a:r>
          </a:p>
          <a:p>
            <a:pPr lvl="1"/>
            <a:r>
              <a:rPr lang="en-US" dirty="0"/>
              <a:t>Data might encode existing biases.</a:t>
            </a:r>
          </a:p>
          <a:p>
            <a:pPr lvl="2"/>
            <a:r>
              <a:rPr lang="en-US" dirty="0"/>
              <a:t>E.g. labels are not “Committed a crime?” but “Was arrested.”</a:t>
            </a:r>
          </a:p>
          <a:p>
            <a:pPr lvl="1"/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Data collection feedback loops.</a:t>
            </a:r>
          </a:p>
          <a:p>
            <a:pPr lvl="2"/>
            <a:r>
              <a:rPr lang="en-US" dirty="0"/>
              <a:t>E.g. only observe “Paid back loan?” if the loan was granted.</a:t>
            </a:r>
          </a:p>
          <a:p>
            <a:pPr lvl="1"/>
            <a:r>
              <a:rPr lang="en-US" dirty="0"/>
              <a:t>Different populations with different properties.</a:t>
            </a:r>
          </a:p>
          <a:p>
            <a:pPr lvl="2"/>
            <a:r>
              <a:rPr lang="en-US" dirty="0"/>
              <a:t>E.g. “SAT score” might correlate with label differently in populations that employ SAT tutors.</a:t>
            </a:r>
          </a:p>
          <a:p>
            <a:pPr lvl="1"/>
            <a:r>
              <a:rPr lang="en-US" dirty="0">
                <a:effectLst/>
              </a:rPr>
              <a:t>Less data (by definition) about minority populations.</a:t>
            </a:r>
          </a:p>
          <a:p>
            <a:pPr lvl="1"/>
            <a:r>
              <a:rPr lang="en-US" dirty="0"/>
              <a:t>The burden of exploration might disproportionately fall on certain populations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2290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Fairness in Conflict with Learning?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Uniformly random play is fair. </a:t>
                </a:r>
              </a:p>
              <a:p>
                <a:r>
                  <a:rPr lang="en-US" dirty="0"/>
                  <a:t>Optimal policy is fair!</a:t>
                </a:r>
              </a:p>
              <a:p>
                <a:pPr lvl="1"/>
                <a:r>
                  <a:rPr lang="en-US" dirty="0"/>
                  <a:t>Every day, select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Constraint only prohibits favoring </a:t>
                </a:r>
                <a:r>
                  <a:rPr lang="en-US" i="1" dirty="0"/>
                  <a:t>worse</a:t>
                </a:r>
                <a:r>
                  <a:rPr lang="en-US" dirty="0"/>
                  <a:t> applicants. </a:t>
                </a:r>
              </a:p>
              <a:p>
                <a:r>
                  <a:rPr lang="en-US" dirty="0"/>
                  <a:t>Maybe goals of learner are already aligned with this constraint?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1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Up: Focus on Simple Stochastic Bandits (d = 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arms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∈{1,…,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with an unknown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 rounds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bank chooses an arm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obtains reward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Bank does </a:t>
                </a:r>
                <a:r>
                  <a:rPr lang="en-US" i="1" dirty="0"/>
                  <a:t>not</a:t>
                </a:r>
                <a:r>
                  <a:rPr lang="en-US" dirty="0"/>
                  <a:t> observe reward for arms not chosen.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07011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Special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With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r>
                  <a:rPr lang="en-US" dirty="0"/>
                  <a:t>for every 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Alg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chooses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Alg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chooses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only if: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56006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153</a:t>
            </a:fld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1616430" y="1762539"/>
            <a:ext cx="8959143" cy="49659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defRPr sz="24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87"/>
          </a:p>
        </p:txBody>
      </p:sp>
      <p:sp>
        <p:nvSpPr>
          <p:cNvPr id="544" name="Shape 544"/>
          <p:cNvSpPr/>
          <p:nvPr/>
        </p:nvSpPr>
        <p:spPr>
          <a:xfrm flipV="1">
            <a:off x="6817280" y="4845797"/>
            <a:ext cx="1668975" cy="413329"/>
          </a:xfrm>
          <a:prstGeom prst="line">
            <a:avLst/>
          </a:prstGeom>
          <a:ln w="63500">
            <a:solidFill>
              <a:srgbClr val="FBFBF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p:grpSp>
        <p:nvGrpSpPr>
          <p:cNvPr id="547" name="Group 547"/>
          <p:cNvGrpSpPr/>
          <p:nvPr/>
        </p:nvGrpSpPr>
        <p:grpSpPr>
          <a:xfrm>
            <a:off x="6269912" y="3724553"/>
            <a:ext cx="1285478" cy="2927973"/>
            <a:chOff x="-720957" y="-1566079"/>
            <a:chExt cx="1828234" cy="4164226"/>
          </a:xfrm>
        </p:grpSpPr>
        <p:sp>
          <p:nvSpPr>
            <p:cNvPr id="545" name="Shape 545"/>
            <p:cNvSpPr/>
            <p:nvPr/>
          </p:nvSpPr>
          <p:spPr>
            <a:xfrm>
              <a:off x="-720958" y="728672"/>
              <a:ext cx="1828236" cy="18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t">
              <a:noAutofit/>
            </a:bodyPr>
            <a:lstStyle/>
            <a:p>
              <a:pPr>
                <a:defRPr>
                  <a:solidFill>
                    <a:srgbClr val="FAFAFA"/>
                  </a:solidFill>
                </a:defRPr>
              </a:pPr>
              <a:r>
                <a:rPr sz="1266"/>
                <a:t>What </a:t>
              </a:r>
            </a:p>
            <a:p>
              <a:pPr>
                <a:defRPr>
                  <a:solidFill>
                    <a:srgbClr val="FAFAFA"/>
                  </a:solidFill>
                </a:defRPr>
              </a:pPr>
              <a:r>
                <a:rPr sz="1266"/>
                <a:t>about </a:t>
              </a:r>
            </a:p>
            <a:p>
              <a:pPr>
                <a:defRPr>
                  <a:solidFill>
                    <a:srgbClr val="FAFAFA"/>
                  </a:solidFill>
                </a:defRPr>
              </a:pPr>
              <a:r>
                <a:rPr sz="1266"/>
                <a:t>me?</a:t>
              </a:r>
            </a:p>
          </p:txBody>
        </p:sp>
        <p:sp>
          <p:nvSpPr>
            <p:cNvPr id="546" name="Shape 546"/>
            <p:cNvSpPr/>
            <p:nvPr/>
          </p:nvSpPr>
          <p:spPr>
            <a:xfrm flipH="1" flipV="1">
              <a:off x="-200706" y="-1566080"/>
              <a:ext cx="274391" cy="2177456"/>
            </a:xfrm>
            <a:prstGeom prst="line">
              <a:avLst/>
            </a:prstGeom>
            <a:noFill/>
            <a:ln w="63500" cap="flat">
              <a:solidFill>
                <a:srgbClr val="F5F5F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 sz="1687"/>
            </a:p>
          </p:txBody>
        </p:sp>
      </p:grpSp>
      <p:sp>
        <p:nvSpPr>
          <p:cNvPr id="548" name="Shape 548"/>
          <p:cNvSpPr/>
          <p:nvPr/>
        </p:nvSpPr>
        <p:spPr>
          <a:xfrm>
            <a:off x="1663919" y="219115"/>
            <a:ext cx="1722267" cy="688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5700"/>
            </a:lvl1pPr>
          </a:lstStyle>
          <a:p>
            <a:r>
              <a:rPr sz="4008" dirty="0" err="1"/>
              <a:t>FairUCB</a:t>
            </a:r>
            <a:endParaRPr sz="4008" dirty="0"/>
          </a:p>
        </p:txBody>
      </p:sp>
      <p:sp>
        <p:nvSpPr>
          <p:cNvPr id="549" name="Shape 549"/>
          <p:cNvSpPr/>
          <p:nvPr/>
        </p:nvSpPr>
        <p:spPr>
          <a:xfrm>
            <a:off x="6753254" y="885328"/>
            <a:ext cx="3577201" cy="8871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indent="71435" algn="ctr">
              <a:defRPr sz="2700">
                <a:solidFill>
                  <a:srgbClr val="FFFFFF"/>
                </a:solidFill>
              </a:defRPr>
            </a:pPr>
            <a:r>
              <a:rPr sz="1898"/>
              <a:t>If two intervals overlap, </a:t>
            </a:r>
          </a:p>
          <a:p>
            <a:pPr indent="71435" algn="ctr">
              <a:defRPr sz="2700">
                <a:solidFill>
                  <a:srgbClr val="FFFFFF"/>
                </a:solidFill>
              </a:defRPr>
            </a:pPr>
            <a:r>
              <a:rPr sz="1898"/>
              <a:t>don’t know which is better.</a:t>
            </a:r>
          </a:p>
        </p:txBody>
      </p:sp>
      <p:sp>
        <p:nvSpPr>
          <p:cNvPr id="550" name="Shape 550"/>
          <p:cNvSpPr/>
          <p:nvPr/>
        </p:nvSpPr>
        <p:spPr>
          <a:xfrm>
            <a:off x="6753254" y="885328"/>
            <a:ext cx="3577201" cy="8871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indent="71435" algn="ctr">
              <a:defRPr sz="2700">
                <a:solidFill>
                  <a:srgbClr val="FFFFFF"/>
                </a:solidFill>
              </a:defRPr>
            </a:pPr>
            <a:r>
              <a:rPr sz="1898"/>
              <a:t>If two intervals overlap, </a:t>
            </a:r>
          </a:p>
          <a:p>
            <a:pPr indent="71435" algn="ctr">
              <a:defRPr sz="2700">
                <a:solidFill>
                  <a:srgbClr val="FFFFFF"/>
                </a:solidFill>
              </a:defRPr>
            </a:pPr>
            <a:r>
              <a:rPr sz="1898"/>
              <a:t>play with = probability</a:t>
            </a:r>
          </a:p>
        </p:txBody>
      </p:sp>
      <p:pic>
        <p:nvPicPr>
          <p:cNvPr id="5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2046" y="3538978"/>
            <a:ext cx="370904" cy="1193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0855" y="3202481"/>
            <a:ext cx="561467" cy="42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10054" y="4420705"/>
            <a:ext cx="720814" cy="83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71029" y="5623065"/>
            <a:ext cx="593696" cy="69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32817" y="5752803"/>
            <a:ext cx="370904" cy="431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Group 564"/>
          <p:cNvGrpSpPr/>
          <p:nvPr/>
        </p:nvGrpSpPr>
        <p:grpSpPr>
          <a:xfrm>
            <a:off x="4310917" y="4064367"/>
            <a:ext cx="1545616" cy="1613907"/>
            <a:chOff x="0" y="-1"/>
            <a:chExt cx="2198207" cy="2295333"/>
          </a:xfrm>
        </p:grpSpPr>
        <p:sp>
          <p:nvSpPr>
            <p:cNvPr id="562" name="Shape 562"/>
            <p:cNvSpPr/>
            <p:nvPr/>
          </p:nvSpPr>
          <p:spPr>
            <a:xfrm>
              <a:off x="0" y="1223266"/>
              <a:ext cx="2198207" cy="1072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/>
            <a:p>
              <a:pPr>
                <a:defRPr>
                  <a:solidFill>
                    <a:srgbClr val="FCFEFF"/>
                  </a:solidFill>
                </a:defRPr>
              </a:pPr>
              <a:r>
                <a:rPr sz="1266"/>
                <a:t>“Standard”</a:t>
              </a:r>
            </a:p>
            <a:p>
              <a:pPr>
                <a:defRPr>
                  <a:solidFill>
                    <a:srgbClr val="FCFEFF"/>
                  </a:solidFill>
                </a:defRPr>
              </a:pPr>
              <a:r>
                <a:rPr sz="1266"/>
                <a:t> choice</a:t>
              </a:r>
            </a:p>
            <a:p>
              <a:pPr>
                <a:defRPr sz="2700">
                  <a:solidFill>
                    <a:srgbClr val="FCFEFF"/>
                  </a:solidFill>
                </a:defRPr>
              </a:pPr>
              <a:r>
                <a:rPr sz="1898"/>
                <a:t>[Auer et al ’02]</a:t>
              </a:r>
            </a:p>
          </p:txBody>
        </p:sp>
        <p:sp>
          <p:nvSpPr>
            <p:cNvPr id="563" name="Shape 563"/>
            <p:cNvSpPr/>
            <p:nvPr/>
          </p:nvSpPr>
          <p:spPr>
            <a:xfrm flipV="1">
              <a:off x="1466159" y="-1"/>
              <a:ext cx="1" cy="1118753"/>
            </a:xfrm>
            <a:prstGeom prst="line">
              <a:avLst/>
            </a:prstGeom>
            <a:noFill/>
            <a:ln w="63500" cap="flat">
              <a:solidFill>
                <a:srgbClr val="F5F5F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400">
                  <a:latin typeface="+mn-lt"/>
                  <a:ea typeface="+mn-ea"/>
                  <a:cs typeface="+mn-cs"/>
                  <a:sym typeface="Helvetica Light"/>
                </a:defRPr>
              </a:pPr>
              <a:endParaRPr sz="1687"/>
            </a:p>
          </p:txBody>
        </p:sp>
      </p:grpSp>
      <p:sp>
        <p:nvSpPr>
          <p:cNvPr id="565" name="Shape 565"/>
          <p:cNvSpPr/>
          <p:nvPr/>
        </p:nvSpPr>
        <p:spPr>
          <a:xfrm flipH="1" flipV="1">
            <a:off x="4604625" y="4232198"/>
            <a:ext cx="2209226" cy="1042800"/>
          </a:xfrm>
          <a:prstGeom prst="line">
            <a:avLst/>
          </a:prstGeom>
          <a:ln w="63500">
            <a:solidFill>
              <a:srgbClr val="FBFBF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p:sp>
        <p:nvSpPr>
          <p:cNvPr id="566" name="Shape 566"/>
          <p:cNvSpPr/>
          <p:nvPr/>
        </p:nvSpPr>
        <p:spPr>
          <a:xfrm>
            <a:off x="5826352" y="6391713"/>
            <a:ext cx="28052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algn="ctr">
              <a:defRPr sz="1800">
                <a:latin typeface="+mn-lt"/>
                <a:ea typeface="+mn-ea"/>
                <a:cs typeface="+mn-cs"/>
                <a:sym typeface="Helvetica Light"/>
              </a:defRPr>
            </a:pPr>
            <a:fld id="{86CB4B4D-7CA3-9044-876B-883B54F8677D}" type="slidenum">
              <a:rPr sz="1266"/>
              <a:t>153</a:t>
            </a:fld>
            <a:r>
              <a:rPr sz="1266"/>
              <a:t>￼</a:t>
            </a:r>
          </a:p>
        </p:txBody>
      </p:sp>
      <p:pic>
        <p:nvPicPr>
          <p:cNvPr id="56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07556" y="3115783"/>
            <a:ext cx="423974" cy="95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23576" y="3306800"/>
            <a:ext cx="335226" cy="35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45038" y="3189821"/>
            <a:ext cx="335226" cy="35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68432" y="5791319"/>
            <a:ext cx="335226" cy="354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803891" y="4580223"/>
            <a:ext cx="335226" cy="35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846280" y="5752803"/>
            <a:ext cx="335226" cy="354946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hape 574"/>
          <p:cNvSpPr/>
          <p:nvPr/>
        </p:nvSpPr>
        <p:spPr>
          <a:xfrm rot="16200000">
            <a:off x="1525849" y="4327316"/>
            <a:ext cx="58304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b="1">
                <a:solidFill>
                  <a:srgbClr val="FFFC79"/>
                </a:solidFill>
              </a:defRPr>
            </a:lvl1pPr>
          </a:lstStyle>
          <a:p>
            <a:r>
              <a:rPr sz="1266"/>
              <a:t>Reward</a:t>
            </a:r>
          </a:p>
        </p:txBody>
      </p:sp>
      <p:sp>
        <p:nvSpPr>
          <p:cNvPr id="575" name="Shape 575"/>
          <p:cNvSpPr/>
          <p:nvPr/>
        </p:nvSpPr>
        <p:spPr>
          <a:xfrm flipV="1">
            <a:off x="2099494" y="2807196"/>
            <a:ext cx="1" cy="3829561"/>
          </a:xfrm>
          <a:prstGeom prst="line">
            <a:avLst/>
          </a:prstGeom>
          <a:ln w="177800">
            <a:solidFill>
              <a:srgbClr val="FFFC79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p:sp>
        <p:nvSpPr>
          <p:cNvPr id="576" name="Shape 576"/>
          <p:cNvSpPr/>
          <p:nvPr/>
        </p:nvSpPr>
        <p:spPr>
          <a:xfrm flipH="1" flipV="1">
            <a:off x="2038499" y="2745286"/>
            <a:ext cx="8614026" cy="1"/>
          </a:xfrm>
          <a:prstGeom prst="line">
            <a:avLst/>
          </a:prstGeom>
          <a:ln w="228600">
            <a:solidFill>
              <a:srgbClr val="FFFC79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p:sp>
        <p:nvSpPr>
          <p:cNvPr id="577" name="Shape 577">
            <a:hlinkClick r:id="rId14" action="ppaction://hlinksldjump"/>
          </p:cNvPr>
          <p:cNvSpPr/>
          <p:nvPr/>
        </p:nvSpPr>
        <p:spPr>
          <a:xfrm>
            <a:off x="10182509" y="6341074"/>
            <a:ext cx="339183" cy="36917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 sz="168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 flipH="1">
                <a:off x="4097517" y="3846139"/>
                <a:ext cx="744718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</m:acc>
                        </m:e>
                        <m:sup>
                          <m: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n-US" sz="2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97517" y="3846139"/>
                <a:ext cx="7447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68946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000 0.047449" pathEditMode="relative">
                                      <p:cBhvr>
                                        <p:cTn id="47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47449 L 0.000000 0.076239" pathEditMode="relative">
                                      <p:cBhvr>
                                        <p:cTn id="55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76239 L -0.000000 0.128965" pathEditMode="relative">
                                      <p:cBhvr>
                                        <p:cTn id="71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128965 L 0.000000 0.272344" pathEditMode="relative">
                                      <p:cBhvr>
                                        <p:cTn id="79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 animBg="1" advAuto="0"/>
      <p:bldP spid="547" grpId="0" animBg="1" advAuto="0"/>
      <p:bldP spid="549" grpId="0" animBg="1" advAuto="0"/>
      <p:bldP spid="550" grpId="0" animBg="1" advAuto="0"/>
      <p:bldP spid="556" grpId="0" animBg="1" advAuto="0"/>
      <p:bldP spid="558" grpId="0" animBg="1" advAuto="0"/>
      <p:bldP spid="559" grpId="0" animBg="1" advAuto="0"/>
      <p:bldP spid="560" grpId="0" animBg="1" advAuto="0"/>
      <p:bldP spid="561" grpId="0" animBg="1" advAuto="0"/>
      <p:bldP spid="564" grpId="0" animBg="1" advAuto="0"/>
      <p:bldP spid="565" grpId="0" animBg="1" advAuto="0"/>
      <p:bldP spid="567" grpId="0" animBg="1" advAuto="0"/>
      <p:bldP spid="569" grpId="0" animBg="1" advAuto="0"/>
      <p:bldP spid="570" grpId="0" animBg="1" advAuto="0"/>
      <p:bldP spid="571" grpId="0" animBg="1" advAuto="0"/>
      <p:bldP spid="572" grpId="0" animBg="1" advAuto="0"/>
      <p:bldP spid="573" grpId="0" animBg="1" advAuto="0"/>
      <p:bldP spid="576" grpId="0" animBg="1" advAuto="0"/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5927" y="1894787"/>
            <a:ext cx="3035431" cy="18288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Chaining: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4757398" y="128314"/>
            <a:ext cx="452486" cy="30354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07389" y="102793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Chained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013" y="1930040"/>
            <a:ext cx="5133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(Conservative?) Upper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FairUCB:</a:t>
                </a:r>
              </a:p>
              <a:p>
                <a:pPr marL="0" indent="0">
                  <a:buNone/>
                </a:pPr>
                <a:r>
                  <a:rPr lang="en-US" sz="2000" dirty="0"/>
                  <a:t>For each arm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, maintain empirical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and play counts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=[0,1]</m:t>
                    </m:r>
                  </m:oMath>
                </a14:m>
                <a:r>
                  <a:rPr lang="en-US" sz="2000" dirty="0"/>
                  <a:t> for each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.  </a:t>
                </a:r>
              </a:p>
              <a:p>
                <a:pPr marL="0" indent="0">
                  <a:buNone/>
                </a:pPr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denote the set of active arms. </a:t>
                </a:r>
              </a:p>
              <a:p>
                <a:r>
                  <a:rPr lang="en-US" sz="2000" dirty="0"/>
                  <a:t>At each round t:</a:t>
                </a:r>
              </a:p>
              <a:p>
                <a:pPr lvl="1"/>
                <a:r>
                  <a:rPr lang="en-US" sz="1600" dirty="0"/>
                  <a:t>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arg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⁡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600" dirty="0"/>
                  <a:t>. 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←{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chained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600" dirty="0"/>
                  <a:t> uniformly at random, and play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/>
                  <a:t>.</a:t>
                </a:r>
              </a:p>
              <a:p>
                <a:pPr lvl="1"/>
                <a:r>
                  <a:rPr lang="en-US" sz="1600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ra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rad>
                          </m:den>
                        </m:f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 and update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3884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(Conservative?) Upper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Fairness:</a:t>
                </a:r>
              </a:p>
              <a:p>
                <a:r>
                  <a:rPr lang="en-US" sz="1600" dirty="0"/>
                  <a:t>With probability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, for each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/>
                  <a:t> confidence intervals are valid: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∈[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600" dirty="0"/>
                  <a:t> for all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1600" dirty="0"/>
                  <a:t>So: for any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/>
                  <a:t>, any pair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Alg</m:t>
                            </m:r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chooses</m:t>
                            </m:r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</m:d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⁡[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Alg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chooses</m:t>
                    </m:r>
                    <m:r>
                      <m:rPr>
                        <m:nor/>
                      </m:rP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600" dirty="0"/>
                  <a:t>, it must be that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. But if confidence intervals are valid, this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Regret:</a:t>
                </a:r>
                <a:endParaRPr lang="en-US" sz="1600" dirty="0"/>
              </a:p>
              <a:p>
                <a:r>
                  <a:rPr lang="en-US" sz="1600" dirty="0"/>
                  <a:t>Active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dirty="0"/>
                  <a:t>. So any arm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 at 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/>
                  <a:t> has been played in expectation:</a:t>
                </a:r>
              </a:p>
              <a:p>
                <a:pPr marL="0" indent="0" algn="ctr">
                  <a:buNone/>
                </a:pP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]≥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9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e>
                    </m:nary>
                    <m:r>
                      <a:rPr lang="en-US" sz="16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/>
                  <a:t> many times. </a:t>
                </a:r>
              </a:p>
              <a:p>
                <a:r>
                  <a:rPr lang="en-US" sz="1600" dirty="0"/>
                  <a:t>So confidence interval widths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600" dirty="0"/>
                  <a:t> 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w.h.p</a:t>
                </a:r>
                <a:r>
                  <a:rPr lang="en-US" sz="1600" dirty="0"/>
                  <a:t>. </a:t>
                </a:r>
              </a:p>
              <a:p>
                <a:r>
                  <a:rPr lang="en-US" sz="1600" dirty="0"/>
                  <a:t>Total regret is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nary>
                      </m:e>
                    </m:nary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𝛿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</m:nary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3081" r="-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5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(Conservative?) Upper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FairUCB obtains regret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Nontrivial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rounds. </a:t>
                </a:r>
              </a:p>
              <a:p>
                <a:r>
                  <a:rPr lang="en-US" dirty="0"/>
                  <a:t>Standard UCB obtains regret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Nontrivial after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rounds. </a:t>
                </a:r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Can we do better?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No.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38801" y="297180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Lower Bound (Sketch)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Basic idea: </a:t>
                </a:r>
              </a:p>
              <a:p>
                <a:r>
                  <a:rPr lang="en-US" sz="1800" dirty="0"/>
                  <a:t>Specify a </a:t>
                </a:r>
                <a:r>
                  <a:rPr lang="en-US" sz="1800" i="1" dirty="0"/>
                  <a:t>prior distribution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800" dirty="0"/>
                  <a:t> on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Keep track of </a:t>
                </a:r>
                <a:r>
                  <a:rPr lang="en-US" sz="1800" i="1" dirty="0"/>
                  <a:t>posterior distribution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,…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on means given observed rewards.</a:t>
                </a:r>
              </a:p>
              <a:p>
                <a:r>
                  <a:rPr lang="en-US" sz="1800" dirty="0"/>
                  <a:t>Observe that the joint distribution on means and observations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remains unchanged if we resample the means from the posterior: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,…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So: if the posterior probability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sz="1800" dirty="0"/>
                  <a:t>, every fair algorithm must play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800" dirty="0"/>
                  <a:t> with equal probability. </a:t>
                </a:r>
              </a:p>
              <a:p>
                <a:endParaRPr lang="en-US" sz="1800" dirty="0"/>
              </a:p>
              <a:p>
                <a:pPr marL="0" indent="0" algn="ctr">
                  <a:buNone/>
                </a:pPr>
                <a:r>
                  <a:rPr lang="en-US" sz="1800" dirty="0"/>
                  <a:t>Goal: Find a prior that prolongs uncertainty for as long as possible, while guaranteeing that random play incurs high regret.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2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Lower Bound (Sketch)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Each arm has Bernoulli payoff with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w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.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For each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800" dirty="0"/>
                  <a:t> with probability ¼. </a:t>
                </a:r>
              </a:p>
              <a:p>
                <a:r>
                  <a:rPr lang="en-US" sz="1800" dirty="0"/>
                  <a:t>Until posterior probability on any arm realization reaches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1−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rad>
                  </m:oMath>
                </a14:m>
                <a:r>
                  <a:rPr lang="en-US" sz="1800" dirty="0"/>
                  <a:t>, any fair algorithm must play uniformly at random.</a:t>
                </a:r>
              </a:p>
              <a:p>
                <a:pPr lvl="1"/>
                <a:r>
                  <a:rPr lang="en-US" sz="1400" dirty="0"/>
                  <a:t>This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ln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sz="1400" dirty="0"/>
                  <a:t> trials on a single arm.</a:t>
                </a:r>
              </a:p>
              <a:p>
                <a:pPr lvl="1"/>
                <a:r>
                  <a:rPr lang="en-US" sz="1400" dirty="0"/>
                  <a:t>Until this point, the algorithm must play uniformly…</a:t>
                </a:r>
              </a:p>
              <a:p>
                <a:pPr lvl="1"/>
                <a:r>
                  <a:rPr lang="en-US" sz="1400" dirty="0"/>
                  <a:t>So doesn’t occur until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func>
                          <m:func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1400" dirty="0"/>
                  <a:t>. </a:t>
                </a:r>
              </a:p>
              <a:p>
                <a:pPr lvl="1"/>
                <a:endParaRPr lang="en-US" sz="1400" dirty="0"/>
              </a:p>
              <a:p>
                <a:pPr marL="457200" lvl="1" indent="0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4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6421713" y="3393126"/>
            <a:ext cx="4179923" cy="3525795"/>
            <a:chOff x="650174" y="2773425"/>
            <a:chExt cx="5010756" cy="4226609"/>
          </a:xfrm>
        </p:grpSpPr>
        <p:grpSp>
          <p:nvGrpSpPr>
            <p:cNvPr id="4" name="Group 391"/>
            <p:cNvGrpSpPr/>
            <p:nvPr/>
          </p:nvGrpSpPr>
          <p:grpSpPr>
            <a:xfrm>
              <a:off x="4361052" y="3154795"/>
              <a:ext cx="1299878" cy="1571160"/>
              <a:chOff x="0" y="0"/>
              <a:chExt cx="1848714" cy="2234538"/>
            </a:xfrm>
          </p:grpSpPr>
          <p:grpSp>
            <p:nvGrpSpPr>
              <p:cNvPr id="6" name="Group 383"/>
              <p:cNvGrpSpPr/>
              <p:nvPr/>
            </p:nvGrpSpPr>
            <p:grpSpPr>
              <a:xfrm>
                <a:off x="304924" y="743347"/>
                <a:ext cx="569801" cy="1326489"/>
                <a:chOff x="0" y="0"/>
                <a:chExt cx="569800" cy="1326487"/>
              </a:xfrm>
            </p:grpSpPr>
            <p:sp>
              <p:nvSpPr>
                <p:cNvPr id="14" name="Shape 381"/>
                <p:cNvSpPr/>
                <p:nvPr/>
              </p:nvSpPr>
              <p:spPr>
                <a:xfrm>
                  <a:off x="0" y="748744"/>
                  <a:ext cx="569801" cy="577744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FFFFF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endParaRPr sz="1547"/>
                </a:p>
              </p:txBody>
            </p:sp>
            <p:sp>
              <p:nvSpPr>
                <p:cNvPr id="15" name="Shape 382"/>
                <p:cNvSpPr/>
                <p:nvPr/>
              </p:nvSpPr>
              <p:spPr>
                <a:xfrm>
                  <a:off x="0" y="0"/>
                  <a:ext cx="569801" cy="577743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1300" b="1">
                      <a:solidFill>
                        <a:srgbClr val="FFFFFF"/>
                      </a:solid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 sz="914"/>
                </a:p>
              </p:txBody>
            </p:sp>
          </p:grpSp>
          <p:grpSp>
            <p:nvGrpSpPr>
              <p:cNvPr id="7" name="Group 386"/>
              <p:cNvGrpSpPr/>
              <p:nvPr/>
            </p:nvGrpSpPr>
            <p:grpSpPr>
              <a:xfrm>
                <a:off x="1143124" y="0"/>
                <a:ext cx="705590" cy="1326490"/>
                <a:chOff x="0" y="0"/>
                <a:chExt cx="705589" cy="1326489"/>
              </a:xfrm>
            </p:grpSpPr>
            <p:sp>
              <p:nvSpPr>
                <p:cNvPr id="12" name="Shape 384"/>
                <p:cNvSpPr/>
                <p:nvPr/>
              </p:nvSpPr>
              <p:spPr>
                <a:xfrm>
                  <a:off x="0" y="748744"/>
                  <a:ext cx="705589" cy="577745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FFFFF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r>
                    <a:rPr sz="1547" dirty="0" err="1"/>
                    <a:t>b’</a:t>
                  </a:r>
                  <a:r>
                    <a:rPr sz="1547" baseline="-5999" dirty="0" err="1"/>
                    <a:t>k</a:t>
                  </a:r>
                  <a:endParaRPr sz="1547" baseline="-5999" dirty="0"/>
                </a:p>
              </p:txBody>
            </p:sp>
            <p:sp>
              <p:nvSpPr>
                <p:cNvPr id="13" name="Shape 385"/>
                <p:cNvSpPr/>
                <p:nvPr/>
              </p:nvSpPr>
              <p:spPr>
                <a:xfrm>
                  <a:off x="0" y="0"/>
                  <a:ext cx="569801" cy="577743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FFFFF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r>
                    <a:rPr sz="1547" dirty="0" err="1"/>
                    <a:t>b</a:t>
                  </a:r>
                  <a:r>
                    <a:rPr sz="1547" baseline="-5999" dirty="0" err="1"/>
                    <a:t>k</a:t>
                  </a:r>
                  <a:endParaRPr sz="1547" baseline="-5999" dirty="0"/>
                </a:p>
              </p:txBody>
            </p:sp>
          </p:grpSp>
          <p:sp>
            <p:nvSpPr>
              <p:cNvPr id="10" name="Shape 389"/>
              <p:cNvSpPr/>
              <p:nvPr/>
            </p:nvSpPr>
            <p:spPr>
              <a:xfrm>
                <a:off x="0" y="1294162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/>
                  <a:t>b’</a:t>
                </a:r>
                <a:r>
                  <a:rPr sz="1547" baseline="-5999"/>
                  <a:t>k-1</a:t>
                </a:r>
              </a:p>
            </p:txBody>
          </p:sp>
          <p:sp>
            <p:nvSpPr>
              <p:cNvPr id="11" name="Shape 390"/>
              <p:cNvSpPr/>
              <p:nvPr/>
            </p:nvSpPr>
            <p:spPr>
              <a:xfrm>
                <a:off x="0" y="532175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/>
                  <a:t>b</a:t>
                </a:r>
                <a:r>
                  <a:rPr sz="1547" baseline="-5999"/>
                  <a:t>k-1</a:t>
                </a:r>
              </a:p>
            </p:txBody>
          </p:sp>
        </p:grpSp>
        <p:grpSp>
          <p:nvGrpSpPr>
            <p:cNvPr id="16" name="Group 400"/>
            <p:cNvGrpSpPr/>
            <p:nvPr/>
          </p:nvGrpSpPr>
          <p:grpSpPr>
            <a:xfrm>
              <a:off x="650174" y="2773425"/>
              <a:ext cx="1173087" cy="3661905"/>
              <a:chOff x="-30452" y="-243721"/>
              <a:chExt cx="1668389" cy="5208040"/>
            </a:xfrm>
          </p:grpSpPr>
          <p:sp>
            <p:nvSpPr>
              <p:cNvPr id="17" name="Shape 393"/>
              <p:cNvSpPr/>
              <p:nvPr/>
            </p:nvSpPr>
            <p:spPr>
              <a:xfrm flipV="1">
                <a:off x="1329126" y="121807"/>
                <a:ext cx="1" cy="484251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18" name="Shape 394"/>
              <p:cNvSpPr/>
              <p:nvPr/>
            </p:nvSpPr>
            <p:spPr>
              <a:xfrm>
                <a:off x="1020314" y="3729162"/>
                <a:ext cx="6176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19" name="Shape 395"/>
              <p:cNvSpPr/>
              <p:nvPr/>
            </p:nvSpPr>
            <p:spPr>
              <a:xfrm>
                <a:off x="1020314" y="3075208"/>
                <a:ext cx="6176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20" name="Shape 396"/>
              <p:cNvSpPr/>
              <p:nvPr/>
            </p:nvSpPr>
            <p:spPr>
              <a:xfrm>
                <a:off x="1020314" y="1113349"/>
                <a:ext cx="6176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21" name="Shape 397"/>
              <p:cNvSpPr/>
              <p:nvPr/>
            </p:nvSpPr>
            <p:spPr>
              <a:xfrm>
                <a:off x="1020314" y="459396"/>
                <a:ext cx="6176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22" name="Shape 398"/>
              <p:cNvSpPr/>
              <p:nvPr/>
            </p:nvSpPr>
            <p:spPr>
              <a:xfrm>
                <a:off x="1020314" y="4383115"/>
                <a:ext cx="61762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400"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1687"/>
              </a:p>
            </p:txBody>
          </p:sp>
          <p:sp>
            <p:nvSpPr>
              <p:cNvPr id="23" name="Shape 399"/>
              <p:cNvSpPr/>
              <p:nvPr/>
            </p:nvSpPr>
            <p:spPr>
              <a:xfrm rot="16200000">
                <a:off x="-2112355" y="1838180"/>
                <a:ext cx="5197560" cy="10337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t">
                <a:noAutofit/>
              </a:bodyPr>
              <a:lstStyle/>
              <a:p>
                <a:r>
                  <a:rPr sz="1266"/>
                  <a:t>Mean of Distribution</a:t>
                </a:r>
              </a:p>
            </p:txBody>
          </p:sp>
        </p:grpSp>
        <p:grpSp>
          <p:nvGrpSpPr>
            <p:cNvPr id="24" name="Group 420"/>
            <p:cNvGrpSpPr/>
            <p:nvPr/>
          </p:nvGrpSpPr>
          <p:grpSpPr>
            <a:xfrm>
              <a:off x="3727387" y="4064396"/>
              <a:ext cx="834491" cy="1196973"/>
              <a:chOff x="0" y="0"/>
              <a:chExt cx="1186829" cy="1702361"/>
            </a:xfrm>
          </p:grpSpPr>
          <p:grpSp>
            <p:nvGrpSpPr>
              <p:cNvPr id="25" name="Group 417"/>
              <p:cNvGrpSpPr/>
              <p:nvPr/>
            </p:nvGrpSpPr>
            <p:grpSpPr>
              <a:xfrm>
                <a:off x="304924" y="211171"/>
                <a:ext cx="569801" cy="1326489"/>
                <a:chOff x="0" y="0"/>
                <a:chExt cx="569800" cy="1326487"/>
              </a:xfrm>
            </p:grpSpPr>
            <p:sp>
              <p:nvSpPr>
                <p:cNvPr id="28" name="Shape 415"/>
                <p:cNvSpPr/>
                <p:nvPr/>
              </p:nvSpPr>
              <p:spPr>
                <a:xfrm>
                  <a:off x="0" y="748744"/>
                  <a:ext cx="569801" cy="577744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FFFFF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endParaRPr sz="1547"/>
                </a:p>
              </p:txBody>
            </p:sp>
            <p:sp>
              <p:nvSpPr>
                <p:cNvPr id="29" name="Shape 416"/>
                <p:cNvSpPr/>
                <p:nvPr/>
              </p:nvSpPr>
              <p:spPr>
                <a:xfrm>
                  <a:off x="0" y="0"/>
                  <a:ext cx="569801" cy="577743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1300" b="1">
                      <a:solidFill>
                        <a:srgbClr val="FFFFFF"/>
                      </a:solid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 sz="914"/>
                </a:p>
              </p:txBody>
            </p:sp>
          </p:grpSp>
          <p:sp>
            <p:nvSpPr>
              <p:cNvPr id="26" name="Shape 418"/>
              <p:cNvSpPr/>
              <p:nvPr/>
            </p:nvSpPr>
            <p:spPr>
              <a:xfrm>
                <a:off x="0" y="761986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/>
                  <a:t>b’</a:t>
                </a:r>
                <a:r>
                  <a:rPr sz="1547" baseline="-5999"/>
                  <a:t>k-2</a:t>
                </a:r>
              </a:p>
            </p:txBody>
          </p:sp>
          <p:sp>
            <p:nvSpPr>
              <p:cNvPr id="27" name="Shape 419"/>
              <p:cNvSpPr/>
              <p:nvPr/>
            </p:nvSpPr>
            <p:spPr>
              <a:xfrm>
                <a:off x="0" y="0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 dirty="0"/>
                  <a:t>b</a:t>
                </a:r>
                <a:r>
                  <a:rPr sz="1547" baseline="-5999" dirty="0"/>
                  <a:t>k-2</a:t>
                </a:r>
              </a:p>
            </p:txBody>
          </p:sp>
        </p:grpSp>
        <p:pic>
          <p:nvPicPr>
            <p:cNvPr id="30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66589" y="5396306"/>
              <a:ext cx="660798" cy="7143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1" name="Group 470"/>
            <p:cNvGrpSpPr/>
            <p:nvPr/>
          </p:nvGrpSpPr>
          <p:grpSpPr>
            <a:xfrm>
              <a:off x="1530682" y="5267384"/>
              <a:ext cx="1611354" cy="1732650"/>
              <a:chOff x="0" y="0"/>
              <a:chExt cx="2291701" cy="2464213"/>
            </a:xfrm>
          </p:grpSpPr>
          <p:grpSp>
            <p:nvGrpSpPr>
              <p:cNvPr id="32" name="Group 461"/>
              <p:cNvGrpSpPr/>
              <p:nvPr/>
            </p:nvGrpSpPr>
            <p:grpSpPr>
              <a:xfrm>
                <a:off x="1409796" y="211171"/>
                <a:ext cx="569801" cy="1326489"/>
                <a:chOff x="0" y="0"/>
                <a:chExt cx="569800" cy="1326487"/>
              </a:xfrm>
            </p:grpSpPr>
            <p:sp>
              <p:nvSpPr>
                <p:cNvPr id="41" name="Shape 459"/>
                <p:cNvSpPr/>
                <p:nvPr/>
              </p:nvSpPr>
              <p:spPr>
                <a:xfrm>
                  <a:off x="0" y="748744"/>
                  <a:ext cx="569801" cy="577744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FFFFF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endParaRPr sz="1547"/>
                </a:p>
              </p:txBody>
            </p:sp>
            <p:sp>
              <p:nvSpPr>
                <p:cNvPr id="42" name="Shape 460"/>
                <p:cNvSpPr/>
                <p:nvPr/>
              </p:nvSpPr>
              <p:spPr>
                <a:xfrm>
                  <a:off x="0" y="0"/>
                  <a:ext cx="569801" cy="577743"/>
                </a:xfrm>
                <a:prstGeom prst="ellipse">
                  <a:avLst/>
                </a:prstGeom>
                <a:blipFill rotWithShape="1">
                  <a:blip r:embed="rId3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1300" b="1">
                      <a:solidFill>
                        <a:srgbClr val="FFFFFF"/>
                      </a:solidFill>
                      <a:latin typeface="Optima"/>
                      <a:ea typeface="Optima"/>
                      <a:cs typeface="Optima"/>
                      <a:sym typeface="Optima"/>
                    </a:defRPr>
                  </a:pPr>
                  <a:endParaRPr sz="914"/>
                </a:p>
              </p:txBody>
            </p:sp>
          </p:grpSp>
          <p:sp>
            <p:nvSpPr>
              <p:cNvPr id="33" name="Shape 462"/>
              <p:cNvSpPr/>
              <p:nvPr/>
            </p:nvSpPr>
            <p:spPr>
              <a:xfrm>
                <a:off x="1104872" y="761986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/>
                  <a:t>b’</a:t>
                </a:r>
                <a:r>
                  <a:rPr sz="1547" baseline="-5999"/>
                  <a:t>2</a:t>
                </a:r>
              </a:p>
            </p:txBody>
          </p:sp>
          <p:sp>
            <p:nvSpPr>
              <p:cNvPr id="34" name="Shape 463"/>
              <p:cNvSpPr/>
              <p:nvPr/>
            </p:nvSpPr>
            <p:spPr>
              <a:xfrm>
                <a:off x="1104872" y="0"/>
                <a:ext cx="1186830" cy="940376"/>
              </a:xfrm>
              <a:prstGeom prst="ellips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defRPr sz="2200">
                    <a:solidFill>
                      <a:srgbClr val="FDFDFD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pPr>
                <a:r>
                  <a:rPr sz="1547"/>
                  <a:t>b</a:t>
                </a:r>
                <a:r>
                  <a:rPr sz="1547" baseline="-5999"/>
                  <a:t>2</a:t>
                </a:r>
              </a:p>
            </p:txBody>
          </p:sp>
          <p:grpSp>
            <p:nvGrpSpPr>
              <p:cNvPr id="35" name="Group 469"/>
              <p:cNvGrpSpPr/>
              <p:nvPr/>
            </p:nvGrpSpPr>
            <p:grpSpPr>
              <a:xfrm>
                <a:off x="0" y="761852"/>
                <a:ext cx="1186830" cy="1702362"/>
                <a:chOff x="0" y="0"/>
                <a:chExt cx="1186829" cy="1702361"/>
              </a:xfrm>
            </p:grpSpPr>
            <p:grpSp>
              <p:nvGrpSpPr>
                <p:cNvPr id="36" name="Group 466"/>
                <p:cNvGrpSpPr/>
                <p:nvPr/>
              </p:nvGrpSpPr>
              <p:grpSpPr>
                <a:xfrm>
                  <a:off x="304924" y="211171"/>
                  <a:ext cx="569801" cy="1326489"/>
                  <a:chOff x="0" y="0"/>
                  <a:chExt cx="569800" cy="1326487"/>
                </a:xfrm>
              </p:grpSpPr>
              <p:sp>
                <p:nvSpPr>
                  <p:cNvPr id="39" name="Shape 464"/>
                  <p:cNvSpPr/>
                  <p:nvPr/>
                </p:nvSpPr>
                <p:spPr>
                  <a:xfrm>
                    <a:off x="0" y="748744"/>
                    <a:ext cx="569801" cy="577744"/>
                  </a:xfrm>
                  <a:prstGeom prst="ellipse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200">
                        <a:solidFill>
                          <a:srgbClr val="FFFFFF"/>
                        </a:solid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defRPr>
                    </a:pPr>
                    <a:endParaRPr sz="1547"/>
                  </a:p>
                </p:txBody>
              </p:sp>
              <p:sp>
                <p:nvSpPr>
                  <p:cNvPr id="40" name="Shape 465"/>
                  <p:cNvSpPr/>
                  <p:nvPr/>
                </p:nvSpPr>
                <p:spPr>
                  <a:xfrm>
                    <a:off x="0" y="0"/>
                    <a:ext cx="569801" cy="577743"/>
                  </a:xfrm>
                  <a:prstGeom prst="ellipse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blurRad="25400" dist="25400" dir="2388334" rotWithShape="0">
                      <a:srgbClr val="000000">
                        <a:alpha val="79310"/>
                      </a:srgbClr>
                    </a:outerShdw>
                  </a:effectLst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1300" b="1">
                        <a:solidFill>
                          <a:srgbClr val="FFFFFF"/>
                        </a:solidFill>
                        <a:latin typeface="Optima"/>
                        <a:ea typeface="Optima"/>
                        <a:cs typeface="Optima"/>
                        <a:sym typeface="Optima"/>
                      </a:defRPr>
                    </a:pPr>
                    <a:endParaRPr sz="914"/>
                  </a:p>
                </p:txBody>
              </p:sp>
            </p:grpSp>
            <p:sp>
              <p:nvSpPr>
                <p:cNvPr id="37" name="Shape 467"/>
                <p:cNvSpPr/>
                <p:nvPr/>
              </p:nvSpPr>
              <p:spPr>
                <a:xfrm>
                  <a:off x="0" y="761986"/>
                  <a:ext cx="1186830" cy="940376"/>
                </a:xfrm>
                <a:prstGeom prst="ellips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DFDFD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r>
                    <a:rPr sz="1547"/>
                    <a:t>b’</a:t>
                  </a:r>
                  <a:r>
                    <a:rPr sz="1547" baseline="-5999"/>
                    <a:t>1</a:t>
                  </a:r>
                </a:p>
              </p:txBody>
            </p:sp>
            <p:sp>
              <p:nvSpPr>
                <p:cNvPr id="38" name="Shape 468"/>
                <p:cNvSpPr/>
                <p:nvPr/>
              </p:nvSpPr>
              <p:spPr>
                <a:xfrm>
                  <a:off x="0" y="0"/>
                  <a:ext cx="1186830" cy="940376"/>
                </a:xfrm>
                <a:prstGeom prst="ellips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200">
                      <a:solidFill>
                        <a:srgbClr val="FDFDFD"/>
                      </a:solidFill>
                      <a:latin typeface="Gill Sans SemiBold"/>
                      <a:ea typeface="Gill Sans SemiBold"/>
                      <a:cs typeface="Gill Sans SemiBold"/>
                      <a:sym typeface="Gill Sans SemiBold"/>
                    </a:defRPr>
                  </a:pPr>
                  <a:r>
                    <a:rPr sz="1547"/>
                    <a:t>b</a:t>
                  </a:r>
                  <a:r>
                    <a:rPr sz="1547" baseline="-5999"/>
                    <a:t>1</a:t>
                  </a: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246671" y="5161935"/>
                <a:ext cx="4187302" cy="68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Upshot: No fair algorithm can guarantee sublinear regret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671" y="5161935"/>
                <a:ext cx="4187302" cy="681982"/>
              </a:xfrm>
              <a:prstGeom prst="rect">
                <a:avLst/>
              </a:prstGeom>
              <a:blipFill>
                <a:blip r:embed="rId5"/>
                <a:stretch>
                  <a:fillRect l="-1312" t="-5357" b="-11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Two kinds of loan applicants. </a:t>
                </a:r>
              </a:p>
              <a:p>
                <a:pPr lvl="1"/>
                <a:r>
                  <a:rPr lang="en-US" dirty="0"/>
                  <a:t>Type 1: Pays back loan with unknown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Type 2: Pays back loan with unknown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Initially, bank believes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uniform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[0,1]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Every day, bank makes a loan to type most likely to pay it back according to posterior distribution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Bank observes if it is repaid, but not counterfactuals. Bank then updates posteriors.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0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KWIK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sz="2000" dirty="0"/>
                  <a:t>The KWIK (Knows What it Knows) model of learning </a:t>
                </a:r>
              </a:p>
              <a:p>
                <a:pPr marL="0" indent="0" algn="ctr">
                  <a:buNone/>
                </a:pPr>
                <a:r>
                  <a:rPr lang="en-US" sz="1600" dirty="0"/>
                  <a:t>[Li, Littman, Walsh, </a:t>
                </a:r>
                <a:r>
                  <a:rPr lang="en-US" sz="1600" dirty="0" err="1"/>
                  <a:t>Strehl</a:t>
                </a:r>
                <a:r>
                  <a:rPr lang="en-US" sz="1600" dirty="0"/>
                  <a:t> 2011]</a:t>
                </a:r>
              </a:p>
              <a:p>
                <a:pPr marL="0" indent="0">
                  <a:buNone/>
                </a:pPr>
                <a:r>
                  <a:rPr lang="en-US" sz="1600" dirty="0"/>
                  <a:t>An abstraction for prediction with confidence intervals. </a:t>
                </a:r>
              </a:p>
              <a:p>
                <a:pPr marL="0" indent="0">
                  <a:buNone/>
                </a:pPr>
                <a:r>
                  <a:rPr lang="en-US" sz="1600" dirty="0"/>
                  <a:t>Given: A class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/>
                  <a:t> of functions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600" dirty="0"/>
                  <a:t>, parameters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pPr marL="0" indent="0">
                  <a:buNone/>
                </a:pPr>
                <a:r>
                  <a:rPr lang="en-US" sz="1600" dirty="0"/>
                  <a:t>In rounds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/>
                  <a:t>:</a:t>
                </a:r>
              </a:p>
              <a:p>
                <a:r>
                  <a:rPr lang="en-US" sz="1600" dirty="0"/>
                  <a:t>The algorithm observes an </a:t>
                </a:r>
                <a:r>
                  <a:rPr lang="en-US" sz="1600" dirty="0" err="1"/>
                  <a:t>adversarially</a:t>
                </a:r>
                <a:r>
                  <a:rPr lang="en-US" sz="1600" dirty="0"/>
                  <a:t> selected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1600" dirty="0"/>
                  <a:t>The algorithm </a:t>
                </a:r>
                <a:r>
                  <a:rPr lang="en-US" sz="1600" i="1" dirty="0"/>
                  <a:t>either</a:t>
                </a:r>
                <a:r>
                  <a:rPr lang="en-US" sz="1600" dirty="0"/>
                  <a:t> makes a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600" dirty="0"/>
                  <a:t>, or else reports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 (“I Don’t Know”). </a:t>
                </a:r>
              </a:p>
              <a:p>
                <a:r>
                  <a:rPr lang="en-US" sz="1600" dirty="0"/>
                  <a:t>If the algorithm predicts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, it receives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as feedback (possibly with noise)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An algorithm is a KWIK learning algorithm with KWIK bound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if with probability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/>
                  <a:t>In any round in which it makes a numeric prediction,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16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dirty="0"/>
                  <a:t>The algorithm predicts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 for at most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-rounds. </a:t>
                </a:r>
              </a:p>
              <a:p>
                <a:pPr marL="0" indent="0" algn="ctr">
                  <a:buNone/>
                </a:pPr>
                <a:r>
                  <a:rPr lang="en-US" sz="1600" dirty="0"/>
                  <a:t>(Goal: small/polynomial KWIK bounds)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86" t="-1961" r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7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Contextual Bandits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Theorem (Informal): </a:t>
                </a:r>
              </a:p>
              <a:p>
                <a:pPr marL="0" indent="0" algn="ctr">
                  <a:buNone/>
                </a:pPr>
                <a:r>
                  <a:rPr lang="en-US" i="1" dirty="0"/>
                  <a:t>“There exists a fair algorithm for the contextual bandit problem with functions drawn from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1" dirty="0"/>
                  <a:t> with a polynomial regret bound if and only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i="1" dirty="0"/>
                  <a:t> is KWIK learnable with a polynomial KWIK bound”.</a:t>
                </a:r>
              </a:p>
              <a:p>
                <a:pPr marL="0" indent="0" algn="ctr">
                  <a:buNone/>
                </a:pPr>
                <a:endParaRPr lang="en-US" i="1" dirty="0"/>
              </a:p>
              <a:p>
                <a:pPr marL="0" indent="0" algn="ctr">
                  <a:buNone/>
                </a:pPr>
                <a:r>
                  <a:rPr lang="en-US" dirty="0"/>
                  <a:t>Or, more informally:</a:t>
                </a:r>
              </a:p>
              <a:p>
                <a:pPr marL="0" indent="0" algn="ctr">
                  <a:buNone/>
                </a:pPr>
                <a:r>
                  <a:rPr lang="en-US" i="1" dirty="0"/>
                  <a:t>“While no regret learning only requires the ability to make predictions without making many mistakes, fair no regret learning requires the ability to equip predictions with quickly shrinking confidence intervals.”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8" t="-224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33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Theorem: If a class of functions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is KWIK learnable with KWIK bound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then there is a fair contextual bandit algorithm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with regret bound: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where: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(Regret bound is </a:t>
                </a:r>
                <a:r>
                  <a:rPr lang="en-US" sz="2400" dirty="0" err="1"/>
                  <a:t>polynomially</a:t>
                </a:r>
                <a:r>
                  <a:rPr lang="en-US" sz="2400" dirty="0"/>
                  <a:t> related to KWIK bound)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1961" r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49469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Main idea:</a:t>
                </a:r>
              </a:p>
              <a:p>
                <a:r>
                  <a:rPr lang="en-US" dirty="0"/>
                  <a:t>Instantiate a KWIK learner for each arm. </a:t>
                </a:r>
              </a:p>
              <a:p>
                <a:r>
                  <a:rPr lang="en-US" dirty="0"/>
                  <a:t>Treat numeric valued predictions as endowed with confidence intervals of 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and predictions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 as trivial confidence intervals of 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Play uniformly at random from arms chained to the arm with the upper confidence interval. (Always all arms when any learner predicts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Problem: KWIK learner expects feedback whenever it predicts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dirty="0"/>
                  <a:t>, but in bandit setting, we only get feedback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For any learner that we fail to get feedback on, “Roll back its state”. Ok because KWIK learners work for </a:t>
                </a:r>
                <a:r>
                  <a:rPr lang="en-US" dirty="0" err="1"/>
                  <a:t>adversarially</a:t>
                </a:r>
                <a:r>
                  <a:rPr lang="en-US" dirty="0"/>
                  <a:t> selected contexts.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101" r="-1159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dirty="0"/>
                  <a:t>Main idea:</a:t>
                </a:r>
              </a:p>
              <a:p>
                <a:r>
                  <a:rPr lang="en-US" sz="2400" dirty="0"/>
                  <a:t>On days when all learners make numeric valued predictions: regret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On days when any arm makes prediction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, regret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2400" dirty="0"/>
                  <a:t>. But we can bound the number of such days:</a:t>
                </a:r>
              </a:p>
              <a:p>
                <a:pPr lvl="1"/>
                <a:r>
                  <a:rPr lang="en-US" sz="2200" dirty="0"/>
                  <a:t>On each day, we provide an arm that predicted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200" dirty="0"/>
                  <a:t> with feedback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200" dirty="0"/>
                  <a:t>, which is charged to its KWIK bound. </a:t>
                </a:r>
              </a:p>
              <a:p>
                <a:pPr lvl="1"/>
                <a:r>
                  <a:rPr lang="en-US" sz="2200" dirty="0"/>
                  <a:t>Total number of such rounds is in expectation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r>
                  <a:rPr lang="en-US" sz="2400" dirty="0"/>
                  <a:t>Total regret: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</m:d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Choose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 to minimize the expression.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 r="-1468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8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</a:t>
            </a:r>
            <a:br>
              <a:rPr lang="en-US" dirty="0"/>
            </a:br>
            <a:r>
              <a:rPr lang="en-US" dirty="0"/>
              <a:t>(Import KWIK upper bounds)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The “Cost of Fairness” is mild for linear bandit problems. </a:t>
                </a:r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the set of bounded norm linear functions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we can get fair regret bound: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Compare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𝑑𝑘𝑇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without fairness </a:t>
                </a:r>
                <a:r>
                  <a:rPr lang="en-US" sz="1600" dirty="0"/>
                  <a:t>[Agarwal et al. ‘14].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4351338"/>
              </a:xfrm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result for linear reg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381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87126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Theorem: If there is a fair contextual bandit algorithm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with regret bound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is KWIK learnable with KWIK bound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the solution to: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(Regret bound is </a:t>
                </a:r>
                <a:r>
                  <a:rPr lang="en-US" sz="2400" dirty="0" err="1"/>
                  <a:t>polynomially</a:t>
                </a:r>
                <a:r>
                  <a:rPr lang="en-US" sz="2400" dirty="0"/>
                  <a:t> related to KWIK bound)</a:t>
                </a:r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1800" dirty="0"/>
                  <a:t>*Technical assumption: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contains a surjective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800" dirty="0"/>
                  <a:t> where</a:t>
                </a:r>
              </a:p>
              <a:p>
                <a:pPr marL="0" indent="0" algn="ctr">
                  <a:buNone/>
                </a:pP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8645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dirty="0"/>
                  <a:t>Main idea:</a:t>
                </a:r>
              </a:p>
              <a:p>
                <a:r>
                  <a:rPr lang="en-US" sz="2400" dirty="0"/>
                  <a:t>Simulate the run of a bandit algorithm with two arms.</a:t>
                </a:r>
              </a:p>
              <a:p>
                <a:pPr lvl="1"/>
                <a:r>
                  <a:rPr lang="en-US" sz="2000" dirty="0"/>
                  <a:t>Arm 1 governed by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/>
                  <a:t> we are trying to learn</a:t>
                </a:r>
              </a:p>
              <a:p>
                <a:pPr lvl="1"/>
                <a:r>
                  <a:rPr lang="en-US" sz="2000" dirty="0"/>
                  <a:t>Arm 2 governed by surjective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we control. (By choosing context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, can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to any value we want). </a:t>
                </a:r>
              </a:p>
              <a:p>
                <a:r>
                  <a:rPr lang="en-US" sz="2400" dirty="0"/>
                  <a:t>For each feature vector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that arrives, perform a thought experiment (rolling back bandit algorithm’s state each time)</a:t>
                </a:r>
              </a:p>
              <a:p>
                <a:pPr lvl="1"/>
                <a:r>
                  <a:rPr lang="en-US" sz="2000" dirty="0"/>
                  <a:t>What probability does algorithm put on arm 1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∈{0,1,2,…,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9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53374" y="5495827"/>
                <a:ext cx="1572705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74" y="5495827"/>
                <a:ext cx="1572705" cy="584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cxnSpLocks/>
            <a:endCxn id="7" idx="0"/>
          </p:cNvCxnSpPr>
          <p:nvPr/>
        </p:nvCxnSpPr>
        <p:spPr>
          <a:xfrm flipH="1">
            <a:off x="3630891" y="1291473"/>
            <a:ext cx="1616697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8" idx="0"/>
          </p:cNvCxnSpPr>
          <p:nvPr/>
        </p:nvCxnSpPr>
        <p:spPr>
          <a:xfrm>
            <a:off x="6812438" y="1291473"/>
            <a:ext cx="1127288" cy="42043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blipFill>
                <a:blip r:embed="rId5"/>
                <a:stretch>
                  <a:fillRect l="-4545" t="-2174" r="-795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blipFill>
                <a:blip r:embed="rId6"/>
                <a:stretch>
                  <a:fillRect l="-5114" t="-2174" r="-738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39101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53374" y="4713402"/>
                <a:ext cx="1572705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74" y="4713402"/>
                <a:ext cx="1572705" cy="584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cxnSpLocks/>
            <a:endCxn id="7" idx="0"/>
          </p:cNvCxnSpPr>
          <p:nvPr/>
        </p:nvCxnSpPr>
        <p:spPr>
          <a:xfrm flipH="1">
            <a:off x="3630891" y="1291473"/>
            <a:ext cx="1616697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8" idx="0"/>
          </p:cNvCxnSpPr>
          <p:nvPr/>
        </p:nvCxnSpPr>
        <p:spPr>
          <a:xfrm>
            <a:off x="6812438" y="1291472"/>
            <a:ext cx="1127289" cy="342193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blipFill>
                <a:blip r:embed="rId5"/>
                <a:stretch>
                  <a:fillRect l="-4545" t="-2174" r="-795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blipFill>
                <a:blip r:embed="rId6"/>
                <a:stretch>
                  <a:fillRect l="-5114" t="-2174" r="-738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42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17228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53374" y="4166647"/>
                <a:ext cx="1572705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74" y="4166647"/>
                <a:ext cx="1572705" cy="584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cxnSpLocks/>
            <a:endCxn id="7" idx="0"/>
          </p:cNvCxnSpPr>
          <p:nvPr/>
        </p:nvCxnSpPr>
        <p:spPr>
          <a:xfrm flipH="1">
            <a:off x="3630891" y="1291473"/>
            <a:ext cx="1616697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8" idx="0"/>
          </p:cNvCxnSpPr>
          <p:nvPr/>
        </p:nvCxnSpPr>
        <p:spPr>
          <a:xfrm>
            <a:off x="6812438" y="1291473"/>
            <a:ext cx="1127289" cy="287517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blipFill>
                <a:blip r:embed="rId5"/>
                <a:stretch>
                  <a:fillRect l="-4545" t="-2174" r="-795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blipFill>
                <a:blip r:embed="rId6"/>
                <a:stretch>
                  <a:fillRect l="-5114" t="-2174" r="-738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887565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53374" y="3384227"/>
                <a:ext cx="1572705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74" y="3384227"/>
                <a:ext cx="1572705" cy="584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cxnSpLocks/>
            <a:endCxn id="7" idx="0"/>
          </p:cNvCxnSpPr>
          <p:nvPr/>
        </p:nvCxnSpPr>
        <p:spPr>
          <a:xfrm flipH="1">
            <a:off x="3630891" y="1291473"/>
            <a:ext cx="1616697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8" idx="0"/>
          </p:cNvCxnSpPr>
          <p:nvPr/>
        </p:nvCxnSpPr>
        <p:spPr>
          <a:xfrm>
            <a:off x="6812438" y="1291473"/>
            <a:ext cx="1127289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blipFill>
                <a:blip r:embed="rId5"/>
                <a:stretch>
                  <a:fillRect l="-4545" t="-2174" r="-795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blipFill>
                <a:blip r:embed="rId6"/>
                <a:stretch>
                  <a:fillRect l="-5114" t="-2174" r="-738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8655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899" y="3384227"/>
                <a:ext cx="1611983" cy="5844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53374" y="2432119"/>
                <a:ext cx="1572705" cy="5844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374" y="2432119"/>
                <a:ext cx="1572705" cy="5844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87" y="160256"/>
                <a:ext cx="1564850" cy="1131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cxnSpLocks/>
            <a:endCxn id="7" idx="0"/>
          </p:cNvCxnSpPr>
          <p:nvPr/>
        </p:nvCxnSpPr>
        <p:spPr>
          <a:xfrm flipH="1">
            <a:off x="3630891" y="1291473"/>
            <a:ext cx="1616697" cy="209275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endCxn id="8" idx="0"/>
          </p:cNvCxnSpPr>
          <p:nvPr/>
        </p:nvCxnSpPr>
        <p:spPr>
          <a:xfrm>
            <a:off x="6812438" y="1291473"/>
            <a:ext cx="1127289" cy="1140647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46" y="1922352"/>
                <a:ext cx="1073179" cy="276999"/>
              </a:xfrm>
              <a:prstGeom prst="rect">
                <a:avLst/>
              </a:prstGeom>
              <a:blipFill>
                <a:blip r:embed="rId5"/>
                <a:stretch>
                  <a:fillRect l="-4545" t="-2174" r="-795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𝐴𝑟𝑚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2]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487" y="1922352"/>
                <a:ext cx="1073179" cy="276999"/>
              </a:xfrm>
              <a:prstGeom prst="rect">
                <a:avLst/>
              </a:prstGeom>
              <a:blipFill>
                <a:blip r:embed="rId6"/>
                <a:stretch>
                  <a:fillRect l="-5114" t="-2174" r="-738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04744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dirty="0"/>
                  <a:t>Main idea:</a:t>
                </a:r>
              </a:p>
              <a:p>
                <a:r>
                  <a:rPr lang="en-US" sz="2400" dirty="0"/>
                  <a:t>Fairness implies at each experiment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𝑎𝑟𝑚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𝑎𝑟𝑚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2]</m:t>
                    </m:r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𝑎𝑟𝑚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e>
                    </m:func>
                    <m:r>
                      <a:rPr lang="en-US" sz="1600" i="1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𝑎𝑟𝑚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2]</m:t>
                    </m:r>
                  </m:oMath>
                </a14:m>
                <a:endParaRPr lang="en-US" sz="1600" dirty="0"/>
              </a:p>
              <a:p>
                <a:r>
                  <a:rPr lang="en-US" sz="2000" dirty="0"/>
                  <a:t>Case 1: There is an index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such that for all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𝑎𝑟𝑚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𝑎𝑟𝑚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2]</m:t>
                    </m:r>
                  </m:oMath>
                </a14:m>
                <a:r>
                  <a:rPr lang="en-US" sz="2000" dirty="0"/>
                  <a:t>, for all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𝑎𝑟𝑚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𝑎𝑟𝑚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2]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1600" dirty="0"/>
                  <a:t>In this case, respond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600" dirty="0"/>
                  <a:t>, roll back state of bandit learning algorithm.</a:t>
                </a:r>
              </a:p>
              <a:p>
                <a:r>
                  <a:rPr lang="en-US" sz="2000" dirty="0"/>
                  <a:t>Case 2: There are two indices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such that for both,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𝑎𝑟𝑚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𝑎𝑟𝑚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2]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1600" dirty="0"/>
                  <a:t> For at least one index, algorithm suffers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/>
                  <a:t> regret in expectation. </a:t>
                </a:r>
              </a:p>
              <a:p>
                <a:pPr lvl="1"/>
                <a:r>
                  <a:rPr lang="en-US" sz="1600" dirty="0"/>
                  <a:t>Respond with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dirty="0"/>
                  <a:t>, receive feedback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, and allow bandit algorithm to play one round with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 chosen uniformly at random.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8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dirty="0"/>
                  <a:t>Main idea:</a:t>
                </a:r>
              </a:p>
              <a:p>
                <a:r>
                  <a:rPr lang="en-US" sz="2400" dirty="0"/>
                  <a:t>Fairness guarantee implies that </a:t>
                </a:r>
                <a:r>
                  <a:rPr lang="en-US" sz="2400" dirty="0" err="1"/>
                  <a:t>w.p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600" dirty="0"/>
                  <a:t>, </a:t>
                </a:r>
                <a:r>
                  <a:rPr lang="en-US" sz="2400" dirty="0"/>
                  <a:t>numeric valued predictions are correct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600" dirty="0"/>
                  <a:t>.</a:t>
                </a:r>
              </a:p>
              <a:p>
                <a:r>
                  <a:rPr lang="en-US" sz="2400" dirty="0"/>
                  <a:t>At each round KWIK algorithm predicts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, bandit algorithm suffers regret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in expectation. </a:t>
                </a:r>
              </a:p>
              <a:p>
                <a:pPr lvl="1"/>
                <a:r>
                  <a:rPr lang="en-US" sz="2000" dirty="0"/>
                  <a:t>So number of such rounds bounded. </a:t>
                </a:r>
              </a:p>
              <a:p>
                <a:pPr lvl="1"/>
                <a:r>
                  <a:rPr lang="en-US" sz="2000" dirty="0"/>
                  <a:t>To compute bound, solve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0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0022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</a:t>
            </a:r>
            <a:br>
              <a:rPr lang="en-US" dirty="0"/>
            </a:br>
            <a:r>
              <a:rPr lang="en-US" dirty="0"/>
              <a:t>(Import KWIK lower bounds)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and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be the set of Boolean conjunctions</a:t>
                </a:r>
              </a:p>
              <a:p>
                <a:pPr lvl="1"/>
                <a:r>
                  <a:rPr lang="en-US" dirty="0"/>
                  <a:t>E.g.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Absent fairness, there is an algorithm for the contextual bandits problem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with regret bound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Even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no </a:t>
                </a:r>
                <a:r>
                  <a:rPr lang="en-US" i="1" dirty="0"/>
                  <a:t>fair</a:t>
                </a:r>
                <a:r>
                  <a:rPr lang="en-US" dirty="0"/>
                  <a:t> contextual bandit algorithm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can obtain regret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An exponential cost for fairness!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4351338"/>
              </a:xfrm>
              <a:blipFill>
                <a:blip r:embed="rId2"/>
                <a:stretch>
                  <a:fillRect l="-1391" t="-2101" r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95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D06A-4C90-4CD5-9F01-AFDC7C24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Illustrative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4051-C2E9-4277-B72C-1BF2BED46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linear contextual case. </a:t>
            </a:r>
          </a:p>
        </p:txBody>
      </p:sp>
    </p:spTree>
    <p:extLst>
      <p:ext uri="{BB962C8B-B14F-4D97-AF65-F5344CB8AC3E}">
        <p14:creationId xmlns:p14="http://schemas.microsoft.com/office/powerpoint/2010/main" val="423335623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“Standard Approach” Biases Towards Uncertainty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152650" y="1825625"/>
                <a:ext cx="7886700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Example with 2 features: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“IQ”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“Years in School”</a:t>
                </a:r>
              </a:p>
              <a:p>
                <a:pPr marL="0" indent="0" algn="ctr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=(1, 0)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90%: Random </a:t>
                </a:r>
                <a:r>
                  <a:rPr lang="en-US" sz="2000" dirty="0" err="1"/>
                  <a:t>s.t.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(perfectly correlated)</a:t>
                </a:r>
              </a:p>
              <a:p>
                <a:r>
                  <a:rPr lang="en-US" sz="2000" dirty="0"/>
                  <a:t>10%: Random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independent)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50" y="1825625"/>
                <a:ext cx="7886700" cy="4351338"/>
              </a:xfrm>
              <a:prstGeom prst="rect">
                <a:avLst/>
              </a:prstGeom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90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80" y="1300899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“Standard Approach” Biases Towards Uncertainty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152650" y="1825625"/>
                <a:ext cx="7886700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“Bad Rounds”: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s.t.</a:t>
                </a:r>
                <a:r>
                  <a:rPr lang="en-US" sz="2000" dirty="0"/>
                  <a:t> Algorithm selects sub-optimal applicant. </a:t>
                </a:r>
              </a:p>
              <a:p>
                <a:r>
                  <a:rPr lang="en-US" sz="2000" dirty="0"/>
                  <a:t>Discrimination Index for Individual: Probability of victimization conditioned on being present at a bad round. 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50" y="1825625"/>
                <a:ext cx="7886700" cy="4351338"/>
              </a:xfrm>
              <a:prstGeom prst="rect">
                <a:avLst/>
              </a:prstGeom>
              <a:blipFill>
                <a:blip r:embed="rId3"/>
                <a:stretch>
                  <a:fillRect l="-69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1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84" y="0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2" y="0"/>
            <a:ext cx="5299364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Discrimination Index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6279" y="5618375"/>
            <a:ext cx="147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UCB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647" y="5610517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Fair UCB</a:t>
            </a:r>
          </a:p>
        </p:txBody>
      </p:sp>
    </p:spTree>
    <p:extLst>
      <p:ext uri="{BB962C8B-B14F-4D97-AF65-F5344CB8AC3E}">
        <p14:creationId xmlns:p14="http://schemas.microsoft.com/office/powerpoint/2010/main" val="368961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66237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77663"/>
            <a:ext cx="9144000" cy="277402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36479569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F2DE-69BC-4AC0-85A4-CF7E33B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533D1-2CDA-4184-AE60-F3F07FA6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(stylized) setting, we were able to do a couple of interesting things: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Achieve a very strong notion of </a:t>
            </a:r>
            <a:r>
              <a:rPr lang="en-US" i="1" dirty="0"/>
              <a:t>individual fairness</a:t>
            </a:r>
            <a:r>
              <a:rPr lang="en-US" dirty="0"/>
              <a:t>. Stronger than/implies equalizing FP/FN rates over arbitrary subgroups.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Give provable/quantitative tradeoffs between fairness and accuracy (regret).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F2DE-69BC-4AC0-85A4-CF7E33B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But to do these things, we had to make some strong assumptions: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Realizability: We assume labels are generated by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in some known class. </a:t>
                </a:r>
              </a:p>
              <a:p>
                <a:pPr lvl="2"/>
                <a:r>
                  <a:rPr lang="en-US" dirty="0"/>
                  <a:t>We need this: approach relies on quantifying uncertainty about predictions at an individual level. 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Only promising fairness amongst individuals </a:t>
                </a:r>
                <a:r>
                  <a:rPr lang="en-US" i="1" dirty="0"/>
                  <a:t>within a round</a:t>
                </a:r>
                <a:r>
                  <a:rPr lang="en-US" dirty="0"/>
                  <a:t>, not </a:t>
                </a:r>
                <a:r>
                  <a:rPr lang="en-US" i="1" dirty="0"/>
                  <a:t>across rounds</a:t>
                </a:r>
                <a:r>
                  <a:rPr lang="en-US" dirty="0"/>
                  <a:t>. </a:t>
                </a:r>
              </a:p>
              <a:p>
                <a:pPr lvl="2"/>
                <a:r>
                  <a:rPr lang="en-US" dirty="0"/>
                  <a:t>We need this too: at round 1, there is nothing to do but play uniformly at random. If this binds our hands at future rounds, can’t get non-trivial regret. </a:t>
                </a:r>
              </a:p>
              <a:p>
                <a:pPr lvl="2"/>
                <a:r>
                  <a:rPr lang="en-US" dirty="0"/>
                  <a:t>In general, want to be able to learn over time…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56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F2DE-69BC-4AC0-85A4-CF7E33B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But despite these strong assumptions (and our fairness constraint being consistent with optimal decision making), we prove fairness has a </a:t>
                </a:r>
                <a:r>
                  <a:rPr lang="en-US" i="1" dirty="0"/>
                  <a:t>cost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linear, the cost is mild (polynomial). </a:t>
                </a:r>
              </a:p>
              <a:p>
                <a:pPr lvl="1"/>
                <a:r>
                  <a:rPr lang="en-US" dirty="0"/>
                  <a:t>But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more complex, the cost is severe (exponential).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0533D1-2CDA-4184-AE60-F3F07FA6F7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5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F2DE-69BC-4AC0-85A4-CF7E33B1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533D1-2CDA-4184-AE60-F3F07FA6F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asking for something strong: fairness </a:t>
            </a:r>
            <a:r>
              <a:rPr lang="en-US" i="1" dirty="0"/>
              <a:t>at every round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Hard because we know nothing about the instance early on. </a:t>
            </a:r>
          </a:p>
          <a:p>
            <a:pPr lvl="1"/>
            <a:r>
              <a:rPr lang="en-US" dirty="0"/>
              <a:t>We asked for a strong notion of individual fairness, but the </a:t>
            </a:r>
            <a:r>
              <a:rPr lang="en-US" i="1" dirty="0"/>
              <a:t>kind</a:t>
            </a:r>
            <a:r>
              <a:rPr lang="en-US" dirty="0"/>
              <a:t> of fairness is an orthogonal issue --- e.g. could have asked for your favorite notion of statistical fairness. </a:t>
            </a:r>
          </a:p>
          <a:p>
            <a:pPr lvl="1"/>
            <a:r>
              <a:rPr lang="en-US" dirty="0"/>
              <a:t>Could not achieve fairness across rounds with non-trivial error with statistical notions of fairness --- but you don’t need realizability.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4741607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25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82" y="273377"/>
            <a:ext cx="7741572" cy="60944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37" y="405355"/>
            <a:ext cx="7508644" cy="64055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1477"/>
            <a:ext cx="9144000" cy="47610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77012"/>
            <a:ext cx="9144000" cy="49180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784" y="1138413"/>
            <a:ext cx="6636470" cy="5229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p:sp>
        <p:nvSpPr>
          <p:cNvPr id="5" name="Minus Sign 4"/>
          <p:cNvSpPr/>
          <p:nvPr/>
        </p:nvSpPr>
        <p:spPr>
          <a:xfrm>
            <a:off x="4235251" y="4586750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50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inus Sign 8"/>
          <p:cNvSpPr/>
          <p:nvPr/>
        </p:nvSpPr>
        <p:spPr>
          <a:xfrm>
            <a:off x="4235251" y="4852218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0.60</a:t>
            </a:r>
          </a:p>
        </p:txBody>
      </p:sp>
    </p:spTree>
    <p:extLst>
      <p:ext uri="{BB962C8B-B14F-4D97-AF65-F5344CB8AC3E}">
        <p14:creationId xmlns:p14="http://schemas.microsoft.com/office/powerpoint/2010/main" val="2081914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377710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043950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0.57</a:t>
            </a:r>
          </a:p>
        </p:txBody>
      </p:sp>
    </p:spTree>
    <p:extLst>
      <p:ext uri="{BB962C8B-B14F-4D97-AF65-F5344CB8AC3E}">
        <p14:creationId xmlns:p14="http://schemas.microsoft.com/office/powerpoint/2010/main" val="194889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4903841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0.625</a:t>
            </a:r>
          </a:p>
        </p:txBody>
      </p:sp>
    </p:spTree>
    <p:extLst>
      <p:ext uri="{BB962C8B-B14F-4D97-AF65-F5344CB8AC3E}">
        <p14:creationId xmlns:p14="http://schemas.microsoft.com/office/powerpoint/2010/main" val="381149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inus Sign 8"/>
          <p:cNvSpPr/>
          <p:nvPr/>
        </p:nvSpPr>
        <p:spPr>
          <a:xfrm>
            <a:off x="4235251" y="5058698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0.55</a:t>
            </a:r>
          </a:p>
        </p:txBody>
      </p:sp>
    </p:spTree>
    <p:extLst>
      <p:ext uri="{BB962C8B-B14F-4D97-AF65-F5344CB8AC3E}">
        <p14:creationId xmlns:p14="http://schemas.microsoft.com/office/powerpoint/2010/main" val="371778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Suppose bank has made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loans to population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paid them back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have defaulted.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Expected payoff of next loan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inus Sign 3"/>
          <p:cNvSpPr/>
          <p:nvPr/>
        </p:nvSpPr>
        <p:spPr>
          <a:xfrm>
            <a:off x="2467897" y="5442155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0.33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446639"/>
                <a:ext cx="2433484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362" y="5810865"/>
                <a:ext cx="125361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64" y="5808407"/>
                <a:ext cx="1253613" cy="923330"/>
              </a:xfrm>
              <a:prstGeom prst="rect">
                <a:avLst/>
              </a:prstGeom>
              <a:blipFill>
                <a:blip r:embed="rId5"/>
                <a:stretch>
                  <a:fillRect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inus Sign 9"/>
          <p:cNvSpPr/>
          <p:nvPr/>
        </p:nvSpPr>
        <p:spPr>
          <a:xfrm>
            <a:off x="4235251" y="5139813"/>
            <a:ext cx="1836174" cy="7521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0.5000001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1909301" y="1447335"/>
            <a:ext cx="8067368" cy="4589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Upshot: Algorithms making myopically </a:t>
            </a:r>
            <a:r>
              <a:rPr lang="en-US" sz="2000" i="1" dirty="0"/>
              <a:t>optimal</a:t>
            </a:r>
            <a:r>
              <a:rPr lang="en-US" sz="2000" dirty="0"/>
              <a:t> decisions may forever discriminate against a qualified population because of unlucky prefix.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Less myopic algorithms balance </a:t>
            </a:r>
            <a:r>
              <a:rPr lang="en-US" sz="2000" i="1" dirty="0"/>
              <a:t>exploration</a:t>
            </a:r>
            <a:r>
              <a:rPr lang="en-US" sz="2000" dirty="0"/>
              <a:t> and </a:t>
            </a:r>
            <a:r>
              <a:rPr lang="en-US" sz="2000" i="1" dirty="0"/>
              <a:t>exploitation</a:t>
            </a:r>
            <a:r>
              <a:rPr lang="en-US" sz="2000" dirty="0"/>
              <a:t> – but this has its own unfairness issues. </a:t>
            </a:r>
          </a:p>
        </p:txBody>
      </p:sp>
    </p:spTree>
    <p:extLst>
      <p:ext uri="{BB962C8B-B14F-4D97-AF65-F5344CB8AC3E}">
        <p14:creationId xmlns:p14="http://schemas.microsoft.com/office/powerpoint/2010/main" val="36013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might machine learning be “unfair”?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reasons:</a:t>
            </a:r>
          </a:p>
          <a:p>
            <a:pPr lvl="1"/>
            <a:r>
              <a:rPr lang="en-US" dirty="0"/>
              <a:t>Data might encode existing biases.</a:t>
            </a:r>
          </a:p>
          <a:p>
            <a:pPr lvl="2"/>
            <a:r>
              <a:rPr lang="en-US" dirty="0"/>
              <a:t>E.g. labels are not “Committed a crime?” but “Was arrested.”</a:t>
            </a:r>
          </a:p>
          <a:p>
            <a:pPr lvl="1"/>
            <a:r>
              <a:rPr lang="en-US" dirty="0">
                <a:effectLst/>
              </a:rPr>
              <a:t>Data collection feedback loops.</a:t>
            </a:r>
          </a:p>
          <a:p>
            <a:pPr lvl="2"/>
            <a:r>
              <a:rPr lang="en-US" dirty="0"/>
              <a:t>E.g. only observe “Paid back loan?” if the loan was granted.</a:t>
            </a:r>
          </a:p>
          <a:p>
            <a:pPr lvl="1"/>
            <a:r>
              <a:rPr lang="en-US" dirty="0"/>
              <a:t>Different populations with different properties.</a:t>
            </a:r>
          </a:p>
          <a:p>
            <a:pPr lvl="2"/>
            <a:r>
              <a:rPr lang="en-US" dirty="0"/>
              <a:t>E.g. “SAT score” might correlate with label differently in populations that employ SAT tutors.</a:t>
            </a:r>
          </a:p>
          <a:p>
            <a:pPr lvl="1"/>
            <a:r>
              <a:rPr lang="en-US" dirty="0">
                <a:effectLst/>
              </a:rPr>
              <a:t>Less data (by definition) about minority populations.</a:t>
            </a:r>
          </a:p>
          <a:p>
            <a:pPr lvl="1"/>
            <a:r>
              <a:rPr lang="en-US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burden of exploration might disproportionately fall on certain populations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64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78C4-92D2-454D-A94B-0142F336E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28DB2-7670-4908-8E63-266974F56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well understood how to learn in bandit settings: explore!</a:t>
            </a:r>
          </a:p>
          <a:p>
            <a:r>
              <a:rPr lang="en-US" dirty="0"/>
              <a:t>Common/optimal strategy: “Optimism in the face of uncertainty”</a:t>
            </a:r>
          </a:p>
          <a:p>
            <a:pPr lvl="1"/>
            <a:r>
              <a:rPr lang="en-US" dirty="0"/>
              <a:t>Bias decision making towards actions about which we have less data. </a:t>
            </a:r>
          </a:p>
          <a:p>
            <a:pPr lvl="1"/>
            <a:r>
              <a:rPr lang="en-US" dirty="0"/>
              <a:t>Concretely: Maintain confidence intervals around cost estimates. Behave as if costs are as </a:t>
            </a:r>
            <a:r>
              <a:rPr lang="en-US" i="1" dirty="0"/>
              <a:t>low as possible, </a:t>
            </a:r>
            <a:r>
              <a:rPr lang="en-US" dirty="0"/>
              <a:t>consistent with confidence intervals. </a:t>
            </a:r>
          </a:p>
          <a:p>
            <a:r>
              <a:rPr lang="en-US" dirty="0"/>
              <a:t>The presence of a majority population can have </a:t>
            </a:r>
            <a:r>
              <a:rPr lang="en-US" i="1" dirty="0"/>
              <a:t>negative externalities</a:t>
            </a:r>
            <a:r>
              <a:rPr lang="en-US" dirty="0"/>
              <a:t> on a minority population. </a:t>
            </a:r>
          </a:p>
        </p:txBody>
      </p:sp>
    </p:spTree>
    <p:extLst>
      <p:ext uri="{BB962C8B-B14F-4D97-AF65-F5344CB8AC3E}">
        <p14:creationId xmlns:p14="http://schemas.microsoft.com/office/powerpoint/2010/main" val="23955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</p:spTree>
    <p:extLst>
      <p:ext uri="{BB962C8B-B14F-4D97-AF65-F5344CB8AC3E}">
        <p14:creationId xmlns:p14="http://schemas.microsoft.com/office/powerpoint/2010/main" val="4081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78" y="516194"/>
            <a:ext cx="6030686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806" y="112611"/>
            <a:ext cx="6364194" cy="51673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924" y="1591772"/>
            <a:ext cx="4882733" cy="5266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643" y="112611"/>
            <a:ext cx="5942260" cy="56633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176" y="910735"/>
            <a:ext cx="4345654" cy="5266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658" y="1888717"/>
            <a:ext cx="7270531" cy="52273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7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136053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009294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5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207864"/>
            <a:ext cx="1329078" cy="810886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009294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259095"/>
            <a:ext cx="1329078" cy="71355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009294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6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259095"/>
            <a:ext cx="1329078" cy="71355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039197"/>
            <a:ext cx="1329078" cy="911032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6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97811" y="2554244"/>
            <a:ext cx="430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a routing algorithm run just on the</a:t>
            </a:r>
          </a:p>
          <a:p>
            <a:r>
              <a:rPr lang="en-US" dirty="0">
                <a:solidFill>
                  <a:schemeClr val="accent1"/>
                </a:solidFill>
              </a:rPr>
              <a:t>BLUE</a:t>
            </a:r>
            <a:r>
              <a:rPr lang="en-US" dirty="0"/>
              <a:t> population.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326777"/>
            <a:ext cx="1329078" cy="58099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039197"/>
            <a:ext cx="1329078" cy="911032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3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90%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514564" cy="276999"/>
              </a:xfrm>
              <a:prstGeom prst="rect">
                <a:avLst/>
              </a:prstGeom>
              <a:blipFill>
                <a:blip r:embed="rId4"/>
                <a:stretch>
                  <a:fillRect l="-11905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514564" cy="276999"/>
              </a:xfrm>
              <a:prstGeom prst="rect">
                <a:avLst/>
              </a:prstGeom>
              <a:blipFill>
                <a:blip r:embed="rId5"/>
                <a:stretch>
                  <a:fillRect l="-10714" r="-1309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C65298-492D-46DD-9FB0-BEB1D05EA6F1}"/>
                  </a:ext>
                </a:extLst>
              </p:cNvPr>
              <p:cNvSpPr txBox="1"/>
              <p:nvPr/>
            </p:nvSpPr>
            <p:spPr>
              <a:xfrm>
                <a:off x="7197811" y="2554244"/>
                <a:ext cx="464614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 a routing algorithm run just on the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BLUE</a:t>
                </a:r>
                <a:r>
                  <a:rPr lang="en-US" dirty="0"/>
                  <a:t> population. </a:t>
                </a:r>
              </a:p>
              <a:p>
                <a:endParaRPr lang="en-US" dirty="0"/>
              </a:p>
              <a:p>
                <a:r>
                  <a:rPr lang="en-US" dirty="0"/>
                  <a:t>The –wrong- decision is made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 times.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C65298-492D-46DD-9FB0-BEB1D05EA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811" y="2554244"/>
                <a:ext cx="4646144" cy="1200329"/>
              </a:xfrm>
              <a:prstGeom prst="rect">
                <a:avLst/>
              </a:prstGeom>
              <a:blipFill>
                <a:blip r:embed="rId6"/>
                <a:stretch>
                  <a:fillRect l="-1181" t="-2538" r="-13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AA8AC7A-BEC4-4857-897D-EB429EF6B1D6}"/>
              </a:ext>
            </a:extLst>
          </p:cNvPr>
          <p:cNvSpPr/>
          <p:nvPr/>
        </p:nvSpPr>
        <p:spPr>
          <a:xfrm>
            <a:off x="2675239" y="3574133"/>
            <a:ext cx="1329078" cy="194676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DBC6-DFCB-4DC7-9C26-8BA477074F63}"/>
              </a:ext>
            </a:extLst>
          </p:cNvPr>
          <p:cNvSpPr/>
          <p:nvPr/>
        </p:nvSpPr>
        <p:spPr>
          <a:xfrm>
            <a:off x="2654852" y="2159214"/>
            <a:ext cx="1329078" cy="674474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4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blipFill>
                <a:blip r:embed="rId4"/>
                <a:stretch>
                  <a:fillRect l="-15873" r="-1746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blipFill>
                <a:blip r:embed="rId5"/>
                <a:stretch>
                  <a:fillRect l="-14286" r="-174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87764" y="2554244"/>
            <a:ext cx="5078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addition of a majority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population.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s are 90% of the overall population.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/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blipFill>
                <a:blip r:embed="rId6"/>
                <a:stretch>
                  <a:fillRect l="-10714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1771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blipFill>
                <a:blip r:embed="rId4"/>
                <a:stretch>
                  <a:fillRect l="-15873" r="-1746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blipFill>
                <a:blip r:embed="rId5"/>
                <a:stretch>
                  <a:fillRect l="-14286" r="-174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87764" y="2554244"/>
            <a:ext cx="5078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addition of a majority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population.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s are 90% of the overall population.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/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blipFill>
                <a:blip r:embed="rId6"/>
                <a:stretch>
                  <a:fillRect l="-10714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D9433369-2E58-42E2-9705-BB08560E36AC}"/>
              </a:ext>
            </a:extLst>
          </p:cNvPr>
          <p:cNvSpPr/>
          <p:nvPr/>
        </p:nvSpPr>
        <p:spPr>
          <a:xfrm>
            <a:off x="2675239" y="3136053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05CFEA-EF8C-4247-B18D-EB3855BD02D9}"/>
              </a:ext>
            </a:extLst>
          </p:cNvPr>
          <p:cNvSpPr/>
          <p:nvPr/>
        </p:nvSpPr>
        <p:spPr>
          <a:xfrm>
            <a:off x="2654852" y="2113381"/>
            <a:ext cx="1329078" cy="700392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2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blipFill>
                <a:blip r:embed="rId4"/>
                <a:stretch>
                  <a:fillRect l="-15873" r="-1746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blipFill>
                <a:blip r:embed="rId5"/>
                <a:stretch>
                  <a:fillRect l="-14286" r="-174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87764" y="2554244"/>
            <a:ext cx="5078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addition of a majority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population.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s are 90% of the overall population.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/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blipFill>
                <a:blip r:embed="rId6"/>
                <a:stretch>
                  <a:fillRect l="-10714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D9433369-2E58-42E2-9705-BB08560E36AC}"/>
              </a:ext>
            </a:extLst>
          </p:cNvPr>
          <p:cNvSpPr/>
          <p:nvPr/>
        </p:nvSpPr>
        <p:spPr>
          <a:xfrm>
            <a:off x="2675239" y="3136053"/>
            <a:ext cx="1329078" cy="955037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05CFEA-EF8C-4247-B18D-EB3855BD02D9}"/>
              </a:ext>
            </a:extLst>
          </p:cNvPr>
          <p:cNvSpPr/>
          <p:nvPr/>
        </p:nvSpPr>
        <p:spPr>
          <a:xfrm>
            <a:off x="2654852" y="2200931"/>
            <a:ext cx="1329078" cy="52772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2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blipFill>
                <a:blip r:embed="rId4"/>
                <a:stretch>
                  <a:fillRect l="-15873" r="-1746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blipFill>
                <a:blip r:embed="rId5"/>
                <a:stretch>
                  <a:fillRect l="-14286" r="-174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0C65298-492D-46DD-9FB0-BEB1D05EA6F1}"/>
              </a:ext>
            </a:extLst>
          </p:cNvPr>
          <p:cNvSpPr txBox="1"/>
          <p:nvPr/>
        </p:nvSpPr>
        <p:spPr>
          <a:xfrm>
            <a:off x="7187764" y="2554244"/>
            <a:ext cx="5078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addition of a majority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population.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s are 90% of the overall population.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/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blipFill>
                <a:blip r:embed="rId6"/>
                <a:stretch>
                  <a:fillRect l="-10714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D9433369-2E58-42E2-9705-BB08560E36AC}"/>
              </a:ext>
            </a:extLst>
          </p:cNvPr>
          <p:cNvSpPr/>
          <p:nvPr/>
        </p:nvSpPr>
        <p:spPr>
          <a:xfrm>
            <a:off x="2675239" y="3200576"/>
            <a:ext cx="1329078" cy="833542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05CFEA-EF8C-4247-B18D-EB3855BD02D9}"/>
              </a:ext>
            </a:extLst>
          </p:cNvPr>
          <p:cNvSpPr/>
          <p:nvPr/>
        </p:nvSpPr>
        <p:spPr>
          <a:xfrm>
            <a:off x="2654852" y="2200931"/>
            <a:ext cx="1329078" cy="527720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20DC-C3E7-46A4-A13C-2C691892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882D6-0173-4D2E-BD9A-FDCC755B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Means many things:</a:t>
            </a:r>
          </a:p>
          <a:p>
            <a:pPr lvl="1"/>
            <a:r>
              <a:rPr lang="en-US" dirty="0"/>
              <a:t>Batch classification</a:t>
            </a:r>
          </a:p>
          <a:p>
            <a:pPr lvl="1"/>
            <a:r>
              <a:rPr lang="en-US" dirty="0"/>
              <a:t>Online classification</a:t>
            </a:r>
          </a:p>
          <a:p>
            <a:pPr lvl="1"/>
            <a:r>
              <a:rPr lang="en-US" dirty="0"/>
              <a:t>Unsupervised learning</a:t>
            </a:r>
          </a:p>
          <a:p>
            <a:pPr lvl="1"/>
            <a:r>
              <a:rPr lang="en-US" dirty="0"/>
              <a:t>Reinforcement learning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4642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C019-58AD-44E1-875C-5EDD256A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Exploration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3A084D-5B31-4BB1-AC94-08C79524303C}"/>
              </a:ext>
            </a:extLst>
          </p:cNvPr>
          <p:cNvSpPr/>
          <p:nvPr/>
        </p:nvSpPr>
        <p:spPr>
          <a:xfrm>
            <a:off x="1124465" y="2353962"/>
            <a:ext cx="333633" cy="3336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DB54AA-001C-45A7-8394-717E0A052F7A}"/>
              </a:ext>
            </a:extLst>
          </p:cNvPr>
          <p:cNvSpPr/>
          <p:nvPr/>
        </p:nvSpPr>
        <p:spPr>
          <a:xfrm>
            <a:off x="1124465" y="34969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C6DB2-0B81-495A-8A11-5920C7640ABF}"/>
              </a:ext>
            </a:extLst>
          </p:cNvPr>
          <p:cNvSpPr/>
          <p:nvPr/>
        </p:nvSpPr>
        <p:spPr>
          <a:xfrm>
            <a:off x="1458098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71BE70-9912-4E41-9688-199DFB44FF16}"/>
              </a:ext>
            </a:extLst>
          </p:cNvPr>
          <p:cNvSpPr/>
          <p:nvPr/>
        </p:nvSpPr>
        <p:spPr>
          <a:xfrm>
            <a:off x="5078637" y="2925462"/>
            <a:ext cx="333633" cy="333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FF918B-026F-496D-A2F3-E9084FDA01CA}"/>
              </a:ext>
            </a:extLst>
          </p:cNvPr>
          <p:cNvSpPr/>
          <p:nvPr/>
        </p:nvSpPr>
        <p:spPr>
          <a:xfrm>
            <a:off x="2465175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555607-ECDD-4874-AB6A-BA2F2371A591}"/>
              </a:ext>
            </a:extLst>
          </p:cNvPr>
          <p:cNvSpPr/>
          <p:nvPr/>
        </p:nvSpPr>
        <p:spPr>
          <a:xfrm>
            <a:off x="2465174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B4FAF-0378-4814-9C23-B6EF6FBFD86C}"/>
              </a:ext>
            </a:extLst>
          </p:cNvPr>
          <p:cNvSpPr/>
          <p:nvPr/>
        </p:nvSpPr>
        <p:spPr>
          <a:xfrm>
            <a:off x="4022124" y="2415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92C83B-2F1D-4F9F-80A5-4E67E928A491}"/>
              </a:ext>
            </a:extLst>
          </p:cNvPr>
          <p:cNvSpPr/>
          <p:nvPr/>
        </p:nvSpPr>
        <p:spPr>
          <a:xfrm>
            <a:off x="4022123" y="3558745"/>
            <a:ext cx="210065" cy="210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4044D-E11D-4A0C-A920-6BF0C45E3833}"/>
              </a:ext>
            </a:extLst>
          </p:cNvPr>
          <p:cNvCxnSpPr>
            <a:stCxn id="4" idx="6"/>
            <a:endCxn id="8" idx="2"/>
          </p:cNvCxnSpPr>
          <p:nvPr/>
        </p:nvCxnSpPr>
        <p:spPr>
          <a:xfrm flipV="1">
            <a:off x="1458098" y="2520778"/>
            <a:ext cx="100707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F408CD-4E9E-45EF-9F13-E317F0662655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2675240" y="2520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2E4EF6-1263-4B70-AA99-78FB66B8AE4B}"/>
              </a:ext>
            </a:extLst>
          </p:cNvPr>
          <p:cNvCxnSpPr>
            <a:stCxn id="10" idx="6"/>
            <a:endCxn id="7" idx="1"/>
          </p:cNvCxnSpPr>
          <p:nvPr/>
        </p:nvCxnSpPr>
        <p:spPr>
          <a:xfrm>
            <a:off x="4232189" y="2520778"/>
            <a:ext cx="895307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490B49-D8E9-48A8-A7A8-B7B1DEA42627}"/>
              </a:ext>
            </a:extLst>
          </p:cNvPr>
          <p:cNvCxnSpPr>
            <a:stCxn id="11" idx="6"/>
            <a:endCxn id="7" idx="3"/>
          </p:cNvCxnSpPr>
          <p:nvPr/>
        </p:nvCxnSpPr>
        <p:spPr>
          <a:xfrm flipV="1">
            <a:off x="4232188" y="3210236"/>
            <a:ext cx="895308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BB7E95-769E-4C38-9B3B-3CBBE90CBC86}"/>
              </a:ext>
            </a:extLst>
          </p:cNvPr>
          <p:cNvCxnSpPr>
            <a:stCxn id="9" idx="6"/>
            <a:endCxn id="11" idx="2"/>
          </p:cNvCxnSpPr>
          <p:nvPr/>
        </p:nvCxnSpPr>
        <p:spPr>
          <a:xfrm>
            <a:off x="2675239" y="3663778"/>
            <a:ext cx="1346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2681A0-C40C-47ED-87FC-FAB7AAC90579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458098" y="3663778"/>
            <a:ext cx="10070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9010E-9B60-41BD-ABEF-F7E451CB1653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1742872" y="2520778"/>
            <a:ext cx="722303" cy="453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E096C9-7506-415B-9395-149353533D15}"/>
              </a:ext>
            </a:extLst>
          </p:cNvPr>
          <p:cNvCxnSpPr>
            <a:cxnSpLocks/>
            <a:stCxn id="6" idx="5"/>
            <a:endCxn id="9" idx="2"/>
          </p:cNvCxnSpPr>
          <p:nvPr/>
        </p:nvCxnSpPr>
        <p:spPr>
          <a:xfrm>
            <a:off x="1742872" y="3210236"/>
            <a:ext cx="722302" cy="45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/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F32601-3E07-48AC-AD07-5FBA235F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6" y="2277245"/>
                <a:ext cx="571567" cy="276999"/>
              </a:xfrm>
              <a:prstGeom prst="rect">
                <a:avLst/>
              </a:prstGeom>
              <a:blipFill>
                <a:blip r:embed="rId2"/>
                <a:stretch>
                  <a:fillRect l="-8511" r="-425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/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30EBF-B88C-40E0-9045-583159BE3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139006" y="3384334"/>
                <a:ext cx="48470" cy="279443"/>
              </a:xfrm>
              <a:prstGeom prst="rect">
                <a:avLst/>
              </a:prstGeom>
              <a:blipFill>
                <a:blip r:embed="rId3"/>
                <a:stretch>
                  <a:fillRect l="-175000" r="-3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/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9%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4709CC-FD31-4B12-8EEF-E047F03F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5" y="3564922"/>
                <a:ext cx="386324" cy="276999"/>
              </a:xfrm>
              <a:prstGeom prst="rect">
                <a:avLst/>
              </a:prstGeom>
              <a:blipFill>
                <a:blip r:embed="rId4"/>
                <a:stretch>
                  <a:fillRect l="-15873" r="-1746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/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B47E17E-0D78-4F32-AF4B-14E9DAEB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1" y="2933237"/>
                <a:ext cx="386324" cy="276999"/>
              </a:xfrm>
              <a:prstGeom prst="rect">
                <a:avLst/>
              </a:prstGeom>
              <a:blipFill>
                <a:blip r:embed="rId5"/>
                <a:stretch>
                  <a:fillRect l="-14286" r="-174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C65298-492D-46DD-9FB0-BEB1D05EA6F1}"/>
                  </a:ext>
                </a:extLst>
              </p:cNvPr>
              <p:cNvSpPr txBox="1"/>
              <p:nvPr/>
            </p:nvSpPr>
            <p:spPr>
              <a:xfrm>
                <a:off x="7187764" y="2554244"/>
                <a:ext cx="5078121" cy="3165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 the addition of a majority 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 population.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s are 90% of the overall population. </a:t>
                </a:r>
              </a:p>
              <a:p>
                <a:endParaRPr lang="en-US" dirty="0"/>
              </a:p>
              <a:p>
                <a:r>
                  <a:rPr lang="en-US" dirty="0"/>
                  <a:t>Now, the algorithm favors the costlier action for </a:t>
                </a:r>
              </a:p>
              <a:p>
                <a:r>
                  <a:rPr lang="en-US" dirty="0"/>
                  <a:t>individuals from B. 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BLUE</a:t>
                </a:r>
                <a:r>
                  <a:rPr lang="en-US" dirty="0"/>
                  <a:t> Regret increases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because they are</a:t>
                </a:r>
              </a:p>
              <a:p>
                <a:r>
                  <a:rPr lang="en-US" dirty="0"/>
                  <a:t>combined with majority population. </a:t>
                </a:r>
              </a:p>
              <a:p>
                <a:endParaRPr lang="en-US" dirty="0"/>
              </a:p>
              <a:p>
                <a:r>
                  <a:rPr lang="en-US" dirty="0"/>
                  <a:t>(This example due to Raghavan, </a:t>
                </a:r>
                <a:r>
                  <a:rPr lang="en-US" dirty="0" err="1"/>
                  <a:t>Slivkins</a:t>
                </a:r>
                <a:r>
                  <a:rPr lang="en-US" dirty="0"/>
                  <a:t>, Wortman </a:t>
                </a:r>
              </a:p>
              <a:p>
                <a:r>
                  <a:rPr lang="en-US" dirty="0"/>
                  <a:t>Vaughan, and Wu – COLT 2018)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C65298-492D-46DD-9FB0-BEB1D05EA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764" y="2554244"/>
                <a:ext cx="5078121" cy="3165418"/>
              </a:xfrm>
              <a:prstGeom prst="rect">
                <a:avLst/>
              </a:prstGeom>
              <a:blipFill>
                <a:blip r:embed="rId6"/>
                <a:stretch>
                  <a:fillRect l="-960" t="-963" r="-120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/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DDF99F-1A13-4B88-BC51-E3651D34F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45" y="2382277"/>
                <a:ext cx="514564" cy="276999"/>
              </a:xfrm>
              <a:prstGeom prst="rect">
                <a:avLst/>
              </a:prstGeom>
              <a:blipFill>
                <a:blip r:embed="rId7"/>
                <a:stretch>
                  <a:fillRect l="-10714" r="-1309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D9433369-2E58-42E2-9705-BB08560E36AC}"/>
              </a:ext>
            </a:extLst>
          </p:cNvPr>
          <p:cNvSpPr/>
          <p:nvPr/>
        </p:nvSpPr>
        <p:spPr>
          <a:xfrm>
            <a:off x="2675239" y="3299255"/>
            <a:ext cx="1329078" cy="643426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05CFEA-EF8C-4247-B18D-EB3855BD02D9}"/>
              </a:ext>
            </a:extLst>
          </p:cNvPr>
          <p:cNvSpPr/>
          <p:nvPr/>
        </p:nvSpPr>
        <p:spPr>
          <a:xfrm>
            <a:off x="2654852" y="2506392"/>
            <a:ext cx="1329078" cy="45719"/>
          </a:xfrm>
          <a:prstGeom prst="rect">
            <a:avLst/>
          </a:prstGeom>
          <a:solidFill>
            <a:schemeClr val="accent4">
              <a:alpha val="68000"/>
            </a:schemeClr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3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8826-9AAC-49A2-BD3C-B3846EEA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Batch Classification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2D477-F8BC-4C87-88C6-D0697B8D0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749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an we design fair ML algorithms?"/>
          <p:cNvSpPr txBox="1">
            <a:spLocks noGrp="1"/>
          </p:cNvSpPr>
          <p:nvPr>
            <p:ph type="title"/>
          </p:nvPr>
        </p:nvSpPr>
        <p:spPr>
          <a:xfrm>
            <a:off x="1714689" y="1267039"/>
            <a:ext cx="8878236" cy="169714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100"/>
            </a:lvl1pPr>
          </a:lstStyle>
          <a:p>
            <a:r>
              <a:rPr dirty="0"/>
              <a:t>Can we design fair ML algorithms?</a:t>
            </a:r>
          </a:p>
        </p:txBody>
      </p:sp>
      <p:sp>
        <p:nvSpPr>
          <p:cNvPr id="150" name="What does fairness mean?"/>
          <p:cNvSpPr txBox="1"/>
          <p:nvPr/>
        </p:nvSpPr>
        <p:spPr>
          <a:xfrm>
            <a:off x="1656882" y="3093195"/>
            <a:ext cx="8878236" cy="1697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defRPr sz="5700">
                <a:solidFill>
                  <a:srgbClr val="D93E2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008" dirty="0"/>
              <a:t>What does </a:t>
            </a:r>
            <a:r>
              <a:rPr sz="4008" i="1" dirty="0"/>
              <a:t>fairness </a:t>
            </a:r>
            <a:r>
              <a:rPr sz="4008" dirty="0"/>
              <a:t>mean?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11168" y="6509742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/>
          </a:p>
        </p:txBody>
      </p:sp>
      <p:sp>
        <p:nvSpPr>
          <p:cNvPr id="5" name="What does fairness mean?">
            <a:extLst>
              <a:ext uri="{FF2B5EF4-FFF2-40B4-BE49-F238E27FC236}">
                <a16:creationId xmlns:a16="http://schemas.microsoft.com/office/drawing/2014/main" id="{B35BF1F3-93F5-4EEA-98C4-002108FA9AA6}"/>
              </a:ext>
            </a:extLst>
          </p:cNvPr>
          <p:cNvSpPr txBox="1"/>
          <p:nvPr/>
        </p:nvSpPr>
        <p:spPr>
          <a:xfrm>
            <a:off x="1652416" y="4510955"/>
            <a:ext cx="8878236" cy="1697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>
              <a:lnSpc>
                <a:spcPct val="90000"/>
              </a:lnSpc>
              <a:spcBef>
                <a:spcPts val="1125"/>
              </a:spcBef>
              <a:defRPr sz="5700">
                <a:solidFill>
                  <a:srgbClr val="D93E2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8" dirty="0"/>
              <a:t>Literature divides between </a:t>
            </a:r>
            <a:r>
              <a:rPr lang="en-US" sz="4008" i="1" dirty="0"/>
              <a:t>individual</a:t>
            </a:r>
            <a:r>
              <a:rPr lang="en-US" sz="4008" dirty="0"/>
              <a:t> and </a:t>
            </a:r>
            <a:r>
              <a:rPr lang="en-US" sz="4008" i="1" dirty="0"/>
              <a:t>statistical</a:t>
            </a:r>
            <a:r>
              <a:rPr lang="en-US" sz="4008" dirty="0"/>
              <a:t> fairness definitions. </a:t>
            </a:r>
            <a:endParaRPr sz="4008" dirty="0"/>
          </a:p>
        </p:txBody>
      </p:sp>
    </p:spTree>
    <p:extLst>
      <p:ext uri="{BB962C8B-B14F-4D97-AF65-F5344CB8AC3E}">
        <p14:creationId xmlns:p14="http://schemas.microsoft.com/office/powerpoint/2010/main" val="36241251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 advAuto="0"/>
      <p:bldP spid="5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634D-097F-41C8-9D1E-96B306E4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Fairness Notions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EC572F-6E40-4C76-B0B7-20D1EFC473B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“Metric Fairness” [</a:t>
                </a:r>
                <a:r>
                  <a:rPr lang="en-US" dirty="0" err="1"/>
                  <a:t>Dwork</a:t>
                </a:r>
                <a:r>
                  <a:rPr lang="en-US" dirty="0"/>
                  <a:t> et al.]: </a:t>
                </a:r>
              </a:p>
              <a:p>
                <a:pPr lvl="1"/>
                <a:r>
                  <a:rPr lang="en-US" sz="1406" dirty="0"/>
                  <a:t>“Similar Individuals should be treated similarly”</a:t>
                </a:r>
              </a:p>
              <a:p>
                <a:pPr marL="33038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“Weakly Meritocratic Fairness” [Joseph et al.]: </a:t>
                </a:r>
              </a:p>
              <a:p>
                <a:pPr lvl="1"/>
                <a:r>
                  <a:rPr lang="en-US" sz="1406" dirty="0"/>
                  <a:t>“Less creditworthy individuals should not be favored over more creditworthy individuals.”</a:t>
                </a:r>
              </a:p>
              <a:p>
                <a:pPr marL="33038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EC572F-6E40-4C76-B0B7-20D1EFC473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A1994AD-BCFD-4DDC-B01C-A5FC87B7055A}"/>
              </a:ext>
            </a:extLst>
          </p:cNvPr>
          <p:cNvSpPr/>
          <p:nvPr/>
        </p:nvSpPr>
        <p:spPr>
          <a:xfrm>
            <a:off x="3519441" y="1356883"/>
            <a:ext cx="5608531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66" dirty="0"/>
              <a:t>For classification problems (e.g. lending)</a:t>
            </a:r>
          </a:p>
        </p:txBody>
      </p:sp>
    </p:spTree>
    <p:extLst>
      <p:ext uri="{BB962C8B-B14F-4D97-AF65-F5344CB8AC3E}">
        <p14:creationId xmlns:p14="http://schemas.microsoft.com/office/powerpoint/2010/main" val="3677562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634D-097F-41C8-9D1E-96B306E4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Fairness Notions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EC572F-6E40-4C76-B0B7-20D1EFC473B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“Metric Fairness” [</a:t>
                </a:r>
                <a:r>
                  <a:rPr lang="en-US" dirty="0" err="1"/>
                  <a:t>Dwork</a:t>
                </a:r>
                <a:r>
                  <a:rPr lang="en-US" dirty="0"/>
                  <a:t> et al.]: </a:t>
                </a:r>
              </a:p>
              <a:p>
                <a:pPr lvl="1"/>
                <a:r>
                  <a:rPr lang="en-US" sz="1406" dirty="0"/>
                  <a:t>What is </a:t>
                </a:r>
                <a14:m>
                  <m:oMath xmlns:m="http://schemas.openxmlformats.org/officeDocument/2006/math">
                    <m:r>
                      <a:rPr lang="en-US" sz="1406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406" dirty="0"/>
                  <a:t>? Deciding on this encodes much of the fairness problem… </a:t>
                </a:r>
                <a:endParaRPr lang="en-US" dirty="0"/>
              </a:p>
              <a:p>
                <a:r>
                  <a:rPr lang="en-US" dirty="0"/>
                  <a:t>“Weakly Meritocratic Fairness” [Joseph et al.]: </a:t>
                </a:r>
              </a:p>
              <a:p>
                <a:pPr lvl="1"/>
                <a:r>
                  <a:rPr lang="en-US" sz="1406" dirty="0"/>
                  <a:t>How can you achieve this non-trivially? Can do it in online settings (with strong regret bounds) when you make a </a:t>
                </a:r>
                <a:r>
                  <a:rPr lang="en-US" sz="1406" i="1" dirty="0"/>
                  <a:t>realizability</a:t>
                </a:r>
                <a:r>
                  <a:rPr lang="en-US" sz="1406" dirty="0"/>
                  <a:t> assumption, but not clear what to do on real data…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EC572F-6E40-4C76-B0B7-20D1EFC473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118" r="-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A1994AD-BCFD-4DDC-B01C-A5FC87B7055A}"/>
              </a:ext>
            </a:extLst>
          </p:cNvPr>
          <p:cNvSpPr/>
          <p:nvPr/>
        </p:nvSpPr>
        <p:spPr>
          <a:xfrm>
            <a:off x="3519441" y="1356883"/>
            <a:ext cx="5608531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66" dirty="0"/>
              <a:t>Strong individual level semantics, but…</a:t>
            </a:r>
          </a:p>
        </p:txBody>
      </p:sp>
    </p:spTree>
    <p:extLst>
      <p:ext uri="{BB962C8B-B14F-4D97-AF65-F5344CB8AC3E}">
        <p14:creationId xmlns:p14="http://schemas.microsoft.com/office/powerpoint/2010/main" val="426565278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D9A6-52B8-4934-B928-88068E2C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Fairness Notions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46F67F-23D0-4BFF-8CE0-0CDB4EAD096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87" dirty="0"/>
                  <a:t>Partition the world into a small number of protected subgroups (often 2):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8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87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68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87" dirty="0"/>
                  <a:t>, and ask for equality of some statistic across groups:</a:t>
                </a:r>
              </a:p>
              <a:p>
                <a:r>
                  <a:rPr lang="en-US" dirty="0"/>
                  <a:t>Statistical parity: Positive Classification Rates </a:t>
                </a:r>
                <a:r>
                  <a:rPr lang="en-US" sz="1406" dirty="0"/>
                  <a:t>[</a:t>
                </a:r>
                <a:r>
                  <a:rPr lang="en-US" sz="1406" dirty="0" err="1"/>
                  <a:t>Calders</a:t>
                </a:r>
                <a:r>
                  <a:rPr lang="en-US" sz="1406" dirty="0"/>
                  <a:t> et al, </a:t>
                </a:r>
                <a:r>
                  <a:rPr lang="en-US" sz="1406" dirty="0" err="1"/>
                  <a:t>Dwork</a:t>
                </a:r>
                <a:r>
                  <a:rPr lang="en-US" sz="1406" dirty="0"/>
                  <a:t> et al.]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6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e>
                          </m:d>
                        </m:e>
                      </m:func>
                      <m:r>
                        <a:rPr lang="en-US" sz="1406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6" i="1">
                          <a:latin typeface="Cambria Math" panose="02040503050406030204" pitchFamily="18" charset="0"/>
                        </a:rPr>
                        <m:t>]=</m:t>
                      </m:r>
                      <m:func>
                        <m:func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6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e>
                          </m:d>
                        </m:e>
                      </m:func>
                      <m:r>
                        <a:rPr lang="en-US" sz="1406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6" i="1">
                          <a:latin typeface="Cambria Math" panose="02040503050406030204" pitchFamily="18" charset="0"/>
                        </a:rPr>
                        <m:t>] ∀ 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6" dirty="0"/>
              </a:p>
              <a:p>
                <a:r>
                  <a:rPr lang="en-US" dirty="0"/>
                  <a:t>Equalized Odds: False Positive/Negative Rates </a:t>
                </a:r>
                <a:r>
                  <a:rPr lang="en-US" sz="1406" dirty="0"/>
                  <a:t>[Kleinberg et al, </a:t>
                </a:r>
                <a:r>
                  <a:rPr lang="en-US" sz="1406" dirty="0" err="1"/>
                  <a:t>Chouldechova</a:t>
                </a:r>
                <a:r>
                  <a:rPr lang="en-US" sz="1406" dirty="0"/>
                  <a:t>, Hardt et al, Zafar et al.]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=0,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=0,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6" dirty="0"/>
                  <a:t> </a:t>
                </a:r>
              </a:p>
              <a:p>
                <a:r>
                  <a:rPr lang="en-US" dirty="0"/>
                  <a:t>Equal Calibration: Positive Predictive Value </a:t>
                </a:r>
                <a:r>
                  <a:rPr lang="en-US" sz="1406" dirty="0"/>
                  <a:t>[Kleinberg et al, </a:t>
                </a:r>
                <a:r>
                  <a:rPr lang="en-US" sz="1406" dirty="0" err="1"/>
                  <a:t>Chouldechova</a:t>
                </a:r>
                <a:r>
                  <a:rPr lang="en-US" sz="1406" dirty="0"/>
                  <a:t>]: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=1,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=1,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6" dirty="0"/>
                  <a:t> </a:t>
                </a:r>
              </a:p>
              <a:p>
                <a:pPr marL="0" indent="0" algn="ctr">
                  <a:buNone/>
                </a:pPr>
                <a:endParaRPr lang="en-US" sz="1406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46F67F-23D0-4BFF-8CE0-0CDB4EAD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118" t="-1700" r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715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E456-3DD0-4566-832C-F92A3F31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Study: the COMPAS recidivism prediction tool.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FE9CF-409A-43FE-B95B-6FC501F1AD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cartoon of the COMPAS tool:</a:t>
                </a:r>
              </a:p>
              <a:p>
                <a:pPr lvl="1"/>
                <a:r>
                  <a:rPr lang="en-US" dirty="0"/>
                  <a:t>People have </a:t>
                </a:r>
                <a:r>
                  <a:rPr lang="en-US" i="1" dirty="0"/>
                  <a:t>features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and true label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∈{</m:t>
                    </m:r>
                  </m:oMath>
                </a14:m>
                <a:r>
                  <a:rPr lang="en-US" dirty="0"/>
                  <a:t>R(</a:t>
                </a:r>
                <a:r>
                  <a:rPr lang="en-US" dirty="0" err="1"/>
                  <a:t>eoffend</a:t>
                </a:r>
                <a:r>
                  <a:rPr lang="en-US" dirty="0"/>
                  <a:t>), D(id not reoffend)}</a:t>
                </a:r>
              </a:p>
              <a:p>
                <a:pPr lvl="1"/>
                <a:r>
                  <a:rPr lang="en-US" dirty="0"/>
                  <a:t>The tool makes a prediction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FE9CF-409A-43FE-B95B-6FC501F1A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result for equivant">
            <a:extLst>
              <a:ext uri="{FF2B5EF4-FFF2-40B4-BE49-F238E27FC236}">
                <a16:creationId xmlns:a16="http://schemas.microsoft.com/office/drawing/2014/main" id="{520B0553-3C18-4F8C-AA62-E677CB222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1" r="41163" b="30435"/>
          <a:stretch/>
        </p:blipFill>
        <p:spPr bwMode="auto">
          <a:xfrm>
            <a:off x="7764231" y="4628874"/>
            <a:ext cx="4147102" cy="16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ropublica">
            <a:extLst>
              <a:ext uri="{FF2B5EF4-FFF2-40B4-BE49-F238E27FC236}">
                <a16:creationId xmlns:a16="http://schemas.microsoft.com/office/drawing/2014/main" id="{8091A7BD-97C4-4650-8C21-0DACE1EE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99910"/>
            <a:ext cx="3198696" cy="17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5589F9C-CBB0-4C83-B7C9-CC1DEC0D6747}"/>
              </a:ext>
            </a:extLst>
          </p:cNvPr>
          <p:cNvSpPr/>
          <p:nvPr/>
        </p:nvSpPr>
        <p:spPr>
          <a:xfrm>
            <a:off x="1184221" y="1758850"/>
            <a:ext cx="3805187" cy="2170784"/>
          </a:xfrm>
          <a:prstGeom prst="wedgeEllipseCallout">
            <a:avLst>
              <a:gd name="adj1" fmla="val -31963"/>
              <a:gd name="adj2" fmla="val 99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COMPAS risk tool is </a:t>
            </a:r>
            <a:r>
              <a:rPr lang="en-US" i="1" dirty="0"/>
              <a:t>unfair</a:t>
            </a:r>
            <a:r>
              <a:rPr lang="en-US" dirty="0"/>
              <a:t>. It has a higher false positive rate on the black population compared to the white population.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706F2A0-D4E7-4DA4-96BD-78EB6829B255}"/>
              </a:ext>
            </a:extLst>
          </p:cNvPr>
          <p:cNvSpPr/>
          <p:nvPr/>
        </p:nvSpPr>
        <p:spPr>
          <a:xfrm>
            <a:off x="6032595" y="1019466"/>
            <a:ext cx="3805187" cy="2170784"/>
          </a:xfrm>
          <a:prstGeom prst="wedgeEllipseCallout">
            <a:avLst>
              <a:gd name="adj1" fmla="val 48223"/>
              <a:gd name="adj2" fmla="val 1449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COMPAS risk tool is </a:t>
            </a:r>
            <a:r>
              <a:rPr lang="en-US" i="1" dirty="0"/>
              <a:t>fair</a:t>
            </a:r>
            <a:r>
              <a:rPr lang="en-US" dirty="0"/>
              <a:t>. It has equal positive predictive value on both the black and white population. </a:t>
            </a:r>
          </a:p>
        </p:txBody>
      </p:sp>
    </p:spTree>
    <p:extLst>
      <p:ext uri="{BB962C8B-B14F-4D97-AF65-F5344CB8AC3E}">
        <p14:creationId xmlns:p14="http://schemas.microsoft.com/office/powerpoint/2010/main" val="58310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E456-3DD0-4566-832C-F92A3F31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Study: the COMPAS recidivism prediction tool.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FE9CF-409A-43FE-B95B-6FC501F1AD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proposed definitions of fairness, in the same style. Fix a collection of “protected”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 err="1"/>
                  <a:t>Propublica</a:t>
                </a:r>
                <a:r>
                  <a:rPr lang="en-US" dirty="0"/>
                  <a:t>: A classifier is </a:t>
                </a:r>
                <a:r>
                  <a:rPr lang="en-US" i="1" dirty="0"/>
                  <a:t>fair </a:t>
                </a:r>
                <a:r>
                  <a:rPr lang="en-US" dirty="0"/>
                  <a:t>if for every pair of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Northpointe: A classifier is </a:t>
                </a:r>
                <a:r>
                  <a:rPr lang="en-US" i="1" dirty="0"/>
                  <a:t>fair </a:t>
                </a:r>
                <a:r>
                  <a:rPr lang="en-US" dirty="0"/>
                  <a:t>if for every pair of groups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]=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Both reasonable.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FFE9CF-409A-43FE-B95B-6FC501F1A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E2C70-F6B0-4BB2-AA5E-FE0A232D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1. And equalize false negative rates</a:t>
            </a:r>
          </a:p>
        </p:txBody>
      </p:sp>
    </p:spTree>
    <p:extLst>
      <p:ext uri="{BB962C8B-B14F-4D97-AF65-F5344CB8AC3E}">
        <p14:creationId xmlns:p14="http://schemas.microsoft.com/office/powerpoint/2010/main" val="18618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5B45-AB7C-4D59-8665-73DA5615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to equalize PPV?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D86D93-81B1-42F0-A78D-5748965E0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we don’t, rational actors interpreting the outcome of our model should use race as a determining factor.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PPV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</a:rPr>
                  <a:t>PPV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Crime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High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Risk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Red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Crime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High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Risk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Blue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Equalizing PPV makes race blind decisions rational further down the pipeline.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D86D93-81B1-42F0-A78D-5748965E0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448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780E-BE7E-4A7B-AACD-FE1F97BB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to equalize FPR?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6649E-45DD-4F2F-81D2-A910FD2D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incorrectly labelled as “High Risk” constitutes a harm. FP rate is your probability of being harmed if you are born as a uniformly random “Low </a:t>
            </a:r>
            <a:r>
              <a:rPr lang="en-US"/>
              <a:t>Risk” member </a:t>
            </a:r>
            <a:r>
              <a:rPr lang="en-US" dirty="0"/>
              <a:t>of a population.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AEE2EA-0CE9-4FD9-9CCB-9A76C5432A6A}"/>
              </a:ext>
            </a:extLst>
          </p:cNvPr>
          <p:cNvSpPr/>
          <p:nvPr/>
        </p:nvSpPr>
        <p:spPr>
          <a:xfrm>
            <a:off x="1348901" y="3483786"/>
            <a:ext cx="3009089" cy="3009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E19346-503A-439D-9476-E63B21EA8B5B}"/>
              </a:ext>
            </a:extLst>
          </p:cNvPr>
          <p:cNvSpPr/>
          <p:nvPr/>
        </p:nvSpPr>
        <p:spPr>
          <a:xfrm>
            <a:off x="7240620" y="3483785"/>
            <a:ext cx="3009089" cy="3009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2778E3-21B7-4C04-985E-E61526556E82}"/>
              </a:ext>
            </a:extLst>
          </p:cNvPr>
          <p:cNvSpPr/>
          <p:nvPr/>
        </p:nvSpPr>
        <p:spPr>
          <a:xfrm>
            <a:off x="2226013" y="4001294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7EF38D-34DA-4D59-B7B3-C5FF136DACA4}"/>
              </a:ext>
            </a:extLst>
          </p:cNvPr>
          <p:cNvSpPr/>
          <p:nvPr/>
        </p:nvSpPr>
        <p:spPr>
          <a:xfrm>
            <a:off x="3336588" y="418517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8EDB0D-973D-4E97-BB57-AF04BAC57051}"/>
              </a:ext>
            </a:extLst>
          </p:cNvPr>
          <p:cNvSpPr/>
          <p:nvPr/>
        </p:nvSpPr>
        <p:spPr>
          <a:xfrm>
            <a:off x="1825559" y="4754866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14AB0-7F72-48F6-8C79-16132305CB42}"/>
              </a:ext>
            </a:extLst>
          </p:cNvPr>
          <p:cNvSpPr/>
          <p:nvPr/>
        </p:nvSpPr>
        <p:spPr>
          <a:xfrm>
            <a:off x="3570051" y="5197634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10E9D7-DE31-448A-89C2-FE37820C123B}"/>
              </a:ext>
            </a:extLst>
          </p:cNvPr>
          <p:cNvSpPr/>
          <p:nvPr/>
        </p:nvSpPr>
        <p:spPr>
          <a:xfrm>
            <a:off x="2569723" y="4960749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DCB9AB-93A9-495E-907E-A537F7F043A0}"/>
              </a:ext>
            </a:extLst>
          </p:cNvPr>
          <p:cNvSpPr/>
          <p:nvPr/>
        </p:nvSpPr>
        <p:spPr>
          <a:xfrm>
            <a:off x="2039565" y="5554137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DD3E5C-7B4B-40E5-8FE2-DD86AADFE42E}"/>
              </a:ext>
            </a:extLst>
          </p:cNvPr>
          <p:cNvSpPr/>
          <p:nvPr/>
        </p:nvSpPr>
        <p:spPr>
          <a:xfrm>
            <a:off x="2963692" y="5787600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589CF1-D301-4FD5-A2FC-CEB41442949E}"/>
              </a:ext>
            </a:extLst>
          </p:cNvPr>
          <p:cNvSpPr/>
          <p:nvPr/>
        </p:nvSpPr>
        <p:spPr>
          <a:xfrm>
            <a:off x="2619982" y="602106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430AF-755D-4F5D-9D8C-7E13113ADB9D}"/>
              </a:ext>
            </a:extLst>
          </p:cNvPr>
          <p:cNvSpPr/>
          <p:nvPr/>
        </p:nvSpPr>
        <p:spPr>
          <a:xfrm>
            <a:off x="3150142" y="4591753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CD2DCB-5D3A-4365-A44E-38637028275D}"/>
              </a:ext>
            </a:extLst>
          </p:cNvPr>
          <p:cNvSpPr/>
          <p:nvPr/>
        </p:nvSpPr>
        <p:spPr>
          <a:xfrm>
            <a:off x="8166371" y="3984449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258099-46FF-4026-9515-F37B0198927C}"/>
              </a:ext>
            </a:extLst>
          </p:cNvPr>
          <p:cNvSpPr/>
          <p:nvPr/>
        </p:nvSpPr>
        <p:spPr>
          <a:xfrm>
            <a:off x="7683230" y="452140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B00CAC-D9B2-46DA-B01E-9B7F40C3CEC4}"/>
              </a:ext>
            </a:extLst>
          </p:cNvPr>
          <p:cNvSpPr/>
          <p:nvPr/>
        </p:nvSpPr>
        <p:spPr>
          <a:xfrm>
            <a:off x="8628432" y="4418636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3104F3-098D-49DB-9C73-52D9F32E61AA}"/>
              </a:ext>
            </a:extLst>
          </p:cNvPr>
          <p:cNvSpPr/>
          <p:nvPr/>
        </p:nvSpPr>
        <p:spPr>
          <a:xfrm>
            <a:off x="9660374" y="4316471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F32162-3631-4D3D-93AE-EBD454EC7FAD}"/>
              </a:ext>
            </a:extLst>
          </p:cNvPr>
          <p:cNvSpPr/>
          <p:nvPr/>
        </p:nvSpPr>
        <p:spPr>
          <a:xfrm>
            <a:off x="7939796" y="5101640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757629-7B23-47D0-BF31-72AB7784616A}"/>
              </a:ext>
            </a:extLst>
          </p:cNvPr>
          <p:cNvSpPr/>
          <p:nvPr/>
        </p:nvSpPr>
        <p:spPr>
          <a:xfrm>
            <a:off x="9188176" y="5117189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160054-78DC-4F00-8466-FCED9368ECE8}"/>
              </a:ext>
            </a:extLst>
          </p:cNvPr>
          <p:cNvSpPr/>
          <p:nvPr/>
        </p:nvSpPr>
        <p:spPr>
          <a:xfrm>
            <a:off x="8558716" y="5586950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45DA7F-BE98-44C5-9734-FEB79F8E3A9D}"/>
              </a:ext>
            </a:extLst>
          </p:cNvPr>
          <p:cNvSpPr/>
          <p:nvPr/>
        </p:nvSpPr>
        <p:spPr>
          <a:xfrm>
            <a:off x="9227493" y="5703681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9270EA-087C-4E99-BFC9-E2D3E6D8AEC5}"/>
              </a:ext>
            </a:extLst>
          </p:cNvPr>
          <p:cNvSpPr/>
          <p:nvPr/>
        </p:nvSpPr>
        <p:spPr>
          <a:xfrm>
            <a:off x="7939796" y="5787599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3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F20DC-C3E7-46A4-A13C-2C691892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882D6-0173-4D2E-BD9A-FDCC755B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Means many things:</a:t>
            </a:r>
          </a:p>
          <a:p>
            <a:pPr lvl="1"/>
            <a:r>
              <a:rPr lang="en-US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Batch classification</a:t>
            </a:r>
          </a:p>
          <a:p>
            <a:pPr lvl="1"/>
            <a:r>
              <a:rPr lang="en-US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Online classification</a:t>
            </a:r>
          </a:p>
          <a:p>
            <a:pPr lvl="1"/>
            <a:r>
              <a:rPr lang="en-US" dirty="0"/>
              <a:t>Unsupervised learning</a:t>
            </a:r>
          </a:p>
          <a:p>
            <a:pPr lvl="1"/>
            <a:r>
              <a:rPr lang="en-US" dirty="0"/>
              <a:t>Reinforcement learning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6211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780E-BE7E-4A7B-AACD-FE1F97BB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to equalize FPR?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6649E-45DD-4F2F-81D2-A910FD2D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incorrectly labelled as “High Risk” constitutes a harm. FP rate is your probability of being harmed if you are born as a uniformly random “Low Risk” member of a population.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AEE2EA-0CE9-4FD9-9CCB-9A76C5432A6A}"/>
              </a:ext>
            </a:extLst>
          </p:cNvPr>
          <p:cNvSpPr/>
          <p:nvPr/>
        </p:nvSpPr>
        <p:spPr>
          <a:xfrm>
            <a:off x="1348901" y="3483786"/>
            <a:ext cx="3009089" cy="3009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E19346-503A-439D-9476-E63B21EA8B5B}"/>
              </a:ext>
            </a:extLst>
          </p:cNvPr>
          <p:cNvSpPr/>
          <p:nvPr/>
        </p:nvSpPr>
        <p:spPr>
          <a:xfrm>
            <a:off x="7240620" y="3483785"/>
            <a:ext cx="3009089" cy="3009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2778E3-21B7-4C04-985E-E61526556E82}"/>
              </a:ext>
            </a:extLst>
          </p:cNvPr>
          <p:cNvSpPr/>
          <p:nvPr/>
        </p:nvSpPr>
        <p:spPr>
          <a:xfrm>
            <a:off x="2226013" y="4001294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7EF38D-34DA-4D59-B7B3-C5FF136DACA4}"/>
              </a:ext>
            </a:extLst>
          </p:cNvPr>
          <p:cNvSpPr/>
          <p:nvPr/>
        </p:nvSpPr>
        <p:spPr>
          <a:xfrm>
            <a:off x="3336588" y="418517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8EDB0D-973D-4E97-BB57-AF04BAC57051}"/>
              </a:ext>
            </a:extLst>
          </p:cNvPr>
          <p:cNvSpPr/>
          <p:nvPr/>
        </p:nvSpPr>
        <p:spPr>
          <a:xfrm>
            <a:off x="1825559" y="4754866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14AB0-7F72-48F6-8C79-16132305CB42}"/>
              </a:ext>
            </a:extLst>
          </p:cNvPr>
          <p:cNvSpPr/>
          <p:nvPr/>
        </p:nvSpPr>
        <p:spPr>
          <a:xfrm>
            <a:off x="3570051" y="5197634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10E9D7-DE31-448A-89C2-FE37820C123B}"/>
              </a:ext>
            </a:extLst>
          </p:cNvPr>
          <p:cNvSpPr/>
          <p:nvPr/>
        </p:nvSpPr>
        <p:spPr>
          <a:xfrm>
            <a:off x="2569723" y="4960749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DCB9AB-93A9-495E-907E-A537F7F043A0}"/>
              </a:ext>
            </a:extLst>
          </p:cNvPr>
          <p:cNvSpPr/>
          <p:nvPr/>
        </p:nvSpPr>
        <p:spPr>
          <a:xfrm>
            <a:off x="2039565" y="5554137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DD3E5C-7B4B-40E5-8FE2-DD86AADFE42E}"/>
              </a:ext>
            </a:extLst>
          </p:cNvPr>
          <p:cNvSpPr/>
          <p:nvPr/>
        </p:nvSpPr>
        <p:spPr>
          <a:xfrm>
            <a:off x="2963692" y="5787600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589CF1-D301-4FD5-A2FC-CEB41442949E}"/>
              </a:ext>
            </a:extLst>
          </p:cNvPr>
          <p:cNvSpPr/>
          <p:nvPr/>
        </p:nvSpPr>
        <p:spPr>
          <a:xfrm>
            <a:off x="2619982" y="602106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430AF-755D-4F5D-9D8C-7E13113ADB9D}"/>
              </a:ext>
            </a:extLst>
          </p:cNvPr>
          <p:cNvSpPr/>
          <p:nvPr/>
        </p:nvSpPr>
        <p:spPr>
          <a:xfrm>
            <a:off x="3150142" y="459175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CD2DCB-5D3A-4365-A44E-38637028275D}"/>
              </a:ext>
            </a:extLst>
          </p:cNvPr>
          <p:cNvSpPr/>
          <p:nvPr/>
        </p:nvSpPr>
        <p:spPr>
          <a:xfrm>
            <a:off x="8166371" y="3984449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258099-46FF-4026-9515-F37B0198927C}"/>
              </a:ext>
            </a:extLst>
          </p:cNvPr>
          <p:cNvSpPr/>
          <p:nvPr/>
        </p:nvSpPr>
        <p:spPr>
          <a:xfrm>
            <a:off x="7683230" y="4521403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B00CAC-D9B2-46DA-B01E-9B7F40C3CEC4}"/>
              </a:ext>
            </a:extLst>
          </p:cNvPr>
          <p:cNvSpPr/>
          <p:nvPr/>
        </p:nvSpPr>
        <p:spPr>
          <a:xfrm>
            <a:off x="8628432" y="4418636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3104F3-098D-49DB-9C73-52D9F32E61AA}"/>
              </a:ext>
            </a:extLst>
          </p:cNvPr>
          <p:cNvSpPr/>
          <p:nvPr/>
        </p:nvSpPr>
        <p:spPr>
          <a:xfrm>
            <a:off x="9660374" y="4316471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F32162-3631-4D3D-93AE-EBD454EC7FAD}"/>
              </a:ext>
            </a:extLst>
          </p:cNvPr>
          <p:cNvSpPr/>
          <p:nvPr/>
        </p:nvSpPr>
        <p:spPr>
          <a:xfrm>
            <a:off x="7939796" y="5101640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2757629-7B23-47D0-BF31-72AB7784616A}"/>
              </a:ext>
            </a:extLst>
          </p:cNvPr>
          <p:cNvSpPr/>
          <p:nvPr/>
        </p:nvSpPr>
        <p:spPr>
          <a:xfrm>
            <a:off x="9188176" y="5117189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160054-78DC-4F00-8466-FCED9368ECE8}"/>
              </a:ext>
            </a:extLst>
          </p:cNvPr>
          <p:cNvSpPr/>
          <p:nvPr/>
        </p:nvSpPr>
        <p:spPr>
          <a:xfrm>
            <a:off x="8558716" y="5586950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45DA7F-BE98-44C5-9734-FEB79F8E3A9D}"/>
              </a:ext>
            </a:extLst>
          </p:cNvPr>
          <p:cNvSpPr/>
          <p:nvPr/>
        </p:nvSpPr>
        <p:spPr>
          <a:xfrm>
            <a:off x="9227493" y="5703681"/>
            <a:ext cx="233463" cy="2334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9270EA-087C-4E99-BFC9-E2D3E6D8AEC5}"/>
              </a:ext>
            </a:extLst>
          </p:cNvPr>
          <p:cNvSpPr/>
          <p:nvPr/>
        </p:nvSpPr>
        <p:spPr>
          <a:xfrm>
            <a:off x="7939796" y="5787599"/>
            <a:ext cx="233463" cy="2334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11C1C9-2C24-40E7-8263-E188F89C6DA7}"/>
              </a:ext>
            </a:extLst>
          </p:cNvPr>
          <p:cNvSpPr/>
          <p:nvPr/>
        </p:nvSpPr>
        <p:spPr>
          <a:xfrm>
            <a:off x="3115075" y="3047187"/>
            <a:ext cx="5860514" cy="95410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Equal FP rates =&gt; Indifference between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groups when behind veil of ignorance.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5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EFD1-442F-4DA9-AF05-328F5106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FE165-604F-4664-B786-5D9528AD1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Chouldechova</a:t>
            </a:r>
            <a:r>
              <a:rPr lang="en-US" sz="2000" dirty="0"/>
              <a:t> 16], [Kleinberg, Mullainathan, Raghavan 16]: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dirty="0"/>
              <a:t>“If the base rates differ between two populations, then no classifier can simultaneously equalize false positive rates, false negative rates, and positive predictive value unless it is perfect”. </a:t>
            </a:r>
          </a:p>
        </p:txBody>
      </p:sp>
    </p:spTree>
    <p:extLst>
      <p:ext uri="{BB962C8B-B14F-4D97-AF65-F5344CB8AC3E}">
        <p14:creationId xmlns:p14="http://schemas.microsoft.com/office/powerpoint/2010/main" val="3918994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5F3E-8E53-4E03-9EA3-3E1C2827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06079E-A61D-4144-A575-CCB52A6F5E0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8024377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846757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43541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Classifier\Truth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Crime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55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Positives (TP)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Positives (FP)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92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Negatives (FN)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Negatives (TN)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243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ADE7B5-8302-40C1-ADC7-A11735816FFE}"/>
                  </a:ext>
                </a:extLst>
              </p:cNvPr>
              <p:cNvSpPr txBox="1"/>
              <p:nvPr/>
            </p:nvSpPr>
            <p:spPr>
              <a:xfrm>
                <a:off x="5450886" y="2983058"/>
                <a:ext cx="7782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ADE7B5-8302-40C1-ADC7-A11735816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886" y="2983058"/>
                <a:ext cx="778212" cy="369332"/>
              </a:xfrm>
              <a:prstGeom prst="rect">
                <a:avLst/>
              </a:prstGeom>
              <a:blipFill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1A451-CE1A-4C7C-9951-32DE758AEFD8}"/>
                  </a:ext>
                </a:extLst>
              </p:cNvPr>
              <p:cNvSpPr txBox="1"/>
              <p:nvPr/>
            </p:nvSpPr>
            <p:spPr>
              <a:xfrm>
                <a:off x="8944845" y="2983058"/>
                <a:ext cx="12618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1A451-CE1A-4C7C-9951-32DE758AE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45" y="2983058"/>
                <a:ext cx="1261835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A11D0A-5A35-461C-97C3-2246E9B3FE7C}"/>
                  </a:ext>
                </a:extLst>
              </p:cNvPr>
              <p:cNvSpPr txBox="1"/>
              <p:nvPr/>
            </p:nvSpPr>
            <p:spPr>
              <a:xfrm>
                <a:off x="11431622" y="2127115"/>
                <a:ext cx="390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A11D0A-5A35-461C-97C3-2246E9B3F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622" y="2127115"/>
                <a:ext cx="3907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DC0CC-D8D6-49F7-9575-92E3B3CCCE8B}"/>
                  </a:ext>
                </a:extLst>
              </p:cNvPr>
              <p:cNvSpPr txBox="1"/>
              <p:nvPr/>
            </p:nvSpPr>
            <p:spPr>
              <a:xfrm>
                <a:off x="11324617" y="2553363"/>
                <a:ext cx="778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DC0CC-D8D6-49F7-9575-92E3B3CCC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617" y="2553363"/>
                <a:ext cx="7782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5863A-1248-44A4-9185-83DA53127528}"/>
                  </a:ext>
                </a:extLst>
              </p:cNvPr>
              <p:cNvSpPr txBox="1"/>
              <p:nvPr/>
            </p:nvSpPr>
            <p:spPr>
              <a:xfrm>
                <a:off x="904672" y="3604098"/>
                <a:ext cx="10578830" cy="2305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Base Rate: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  False Positive Rate (FPR):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400" dirty="0"/>
                  <a:t>    False Negative Rate (FNR):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Positive Predictive Value (PPV):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Observe: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𝐹𝑃𝑅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𝑃𝑃𝑉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𝑃𝑃𝑉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⋅(1−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𝐹𝑁𝑅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5863A-1248-44A4-9185-83DA53127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72" y="3604098"/>
                <a:ext cx="10578830" cy="2305375"/>
              </a:xfrm>
              <a:prstGeom prst="rect">
                <a:avLst/>
              </a:prstGeom>
              <a:blipFill>
                <a:blip r:embed="rId6"/>
                <a:stretch>
                  <a:fillRect l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4D4BDC-DBE7-4E22-B943-CE4DB06043B7}"/>
                  </a:ext>
                </a:extLst>
              </p:cNvPr>
              <p:cNvSpPr txBox="1"/>
              <p:nvPr/>
            </p:nvSpPr>
            <p:spPr>
              <a:xfrm>
                <a:off x="4467427" y="6079941"/>
                <a:ext cx="2808526" cy="56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4D4BDC-DBE7-4E22-B943-CE4DB060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27" y="6079941"/>
                <a:ext cx="2808526" cy="565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3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5F3E-8E53-4E03-9EA3-3E1C2827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06079E-A61D-4144-A575-CCB52A6F5E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78024377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8467577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43541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Classifier\Truth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Crime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55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Positives (TP)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Positives (FP)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92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False Negatives (FN)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Negatives (TN)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243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ADE7B5-8302-40C1-ADC7-A11735816FFE}"/>
                  </a:ext>
                </a:extLst>
              </p:cNvPr>
              <p:cNvSpPr txBox="1"/>
              <p:nvPr/>
            </p:nvSpPr>
            <p:spPr>
              <a:xfrm>
                <a:off x="5792822" y="2986392"/>
                <a:ext cx="390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ADE7B5-8302-40C1-ADC7-A11735816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822" y="2986392"/>
                <a:ext cx="390728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1A451-CE1A-4C7C-9951-32DE758AEFD8}"/>
                  </a:ext>
                </a:extLst>
              </p:cNvPr>
              <p:cNvSpPr txBox="1"/>
              <p:nvPr/>
            </p:nvSpPr>
            <p:spPr>
              <a:xfrm>
                <a:off x="9080770" y="2992875"/>
                <a:ext cx="778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E1A451-CE1A-4C7C-9951-32DE758AE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770" y="2992875"/>
                <a:ext cx="77821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A11D0A-5A35-461C-97C3-2246E9B3FE7C}"/>
                  </a:ext>
                </a:extLst>
              </p:cNvPr>
              <p:cNvSpPr txBox="1"/>
              <p:nvPr/>
            </p:nvSpPr>
            <p:spPr>
              <a:xfrm>
                <a:off x="11431622" y="2127115"/>
                <a:ext cx="390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A11D0A-5A35-461C-97C3-2246E9B3F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622" y="2127115"/>
                <a:ext cx="3907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DC0CC-D8D6-49F7-9575-92E3B3CCCE8B}"/>
                  </a:ext>
                </a:extLst>
              </p:cNvPr>
              <p:cNvSpPr txBox="1"/>
              <p:nvPr/>
            </p:nvSpPr>
            <p:spPr>
              <a:xfrm>
                <a:off x="11324617" y="2553363"/>
                <a:ext cx="7782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DC0CC-D8D6-49F7-9575-92E3B3CCC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617" y="2553363"/>
                <a:ext cx="7782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5863A-1248-44A4-9185-83DA53127528}"/>
                  </a:ext>
                </a:extLst>
              </p:cNvPr>
              <p:cNvSpPr txBox="1"/>
              <p:nvPr/>
            </p:nvSpPr>
            <p:spPr>
              <a:xfrm>
                <a:off x="904672" y="3604098"/>
                <a:ext cx="10578830" cy="287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mbria Math" panose="02040503050406030204" pitchFamily="18" charset="0"/>
                  </a:rPr>
                  <a:t>Now suppose we have two populations, </a:t>
                </a:r>
                <a:r>
                  <a:rPr lang="en-US" sz="2400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RED</a:t>
                </a:r>
                <a:r>
                  <a:rPr lang="en-US" sz="2400" dirty="0">
                    <a:latin typeface="Cambria Math" panose="02040503050406030204" pitchFamily="18" charset="0"/>
                  </a:rPr>
                  <a:t> and </a:t>
                </a:r>
                <a:r>
                  <a:rPr lang="en-US" sz="2400" dirty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BLUE</a:t>
                </a:r>
                <a:r>
                  <a:rPr lang="en-US" sz="2400" dirty="0">
                    <a:latin typeface="Cambria Math" panose="02040503050406030204" pitchFamily="18" charset="0"/>
                  </a:rPr>
                  <a:t>. For both populations we have: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𝐹𝑃𝑅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𝑃𝑃𝑉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𝑃𝑃𝑉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𝐹𝑁𝑅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𝐹𝑃𝑅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𝑃𝑃𝑉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𝑃𝑃𝑉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𝐹𝑁𝑅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algn="ctr"/>
                <a:r>
                  <a:rPr lang="en-US" sz="2400" dirty="0"/>
                  <a:t>But if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FPR</a:t>
                </a:r>
                <a:r>
                  <a:rPr lang="en-US" sz="2400" dirty="0"/>
                  <a:t> =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FPR</a:t>
                </a:r>
                <a:r>
                  <a:rPr lang="en-US" sz="2400" dirty="0"/>
                  <a:t>,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FNR</a:t>
                </a:r>
                <a:r>
                  <a:rPr lang="en-US" sz="2400" dirty="0"/>
                  <a:t> =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FNR</a:t>
                </a:r>
                <a:r>
                  <a:rPr lang="en-US" sz="2400" dirty="0"/>
                  <a:t>, and </a:t>
                </a:r>
                <a:r>
                  <a:rPr lang="en-US" sz="2400" dirty="0">
                    <a:solidFill>
                      <a:srgbClr val="FF0000"/>
                    </a:solidFill>
                  </a:rPr>
                  <a:t>PPV</a:t>
                </a:r>
                <a:r>
                  <a:rPr lang="en-US" sz="2400" dirty="0"/>
                  <a:t> =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PPV</a:t>
                </a:r>
                <a:r>
                  <a:rPr lang="en-US" sz="2400" dirty="0"/>
                  <a:t>, then the only way both equalities can hold are: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FF0000"/>
                    </a:solidFill>
                  </a:rPr>
                  <a:t>p</a:t>
                </a:r>
                <a:r>
                  <a:rPr lang="en-US" sz="2400" dirty="0"/>
                  <a:t> =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p</a:t>
                </a:r>
                <a:r>
                  <a:rPr lang="en-US" sz="2400" dirty="0"/>
                  <a:t> (Equal base rates), </a:t>
                </a:r>
                <a:r>
                  <a:rPr lang="en-US" sz="2400" i="1" dirty="0"/>
                  <a:t>or</a:t>
                </a:r>
                <a:endParaRPr lang="en-US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FNR = FPR = 0, PPV = 1 (Perfect prediction)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5863A-1248-44A4-9185-83DA53127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72" y="3604098"/>
                <a:ext cx="10578830" cy="2873415"/>
              </a:xfrm>
              <a:prstGeom prst="rect">
                <a:avLst/>
              </a:prstGeom>
              <a:blipFill>
                <a:blip r:embed="rId6"/>
                <a:stretch>
                  <a:fillRect l="-922" t="-1695" r="-1498" b="-4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7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D1F2-235D-4C0B-9476-D60701E9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Weaknesses of statistical fairness notions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6CC01-8E05-46E1-8F78-B3556909F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(and a partial mitigation…)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Preventing Fairness Gerrymandering: Auditing and Learning for Subgroup Fairness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Joint work with: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Michael Kearns">
            <a:extLst>
              <a:ext uri="{FF2B5EF4-FFF2-40B4-BE49-F238E27FC236}">
                <a16:creationId xmlns:a16="http://schemas.microsoft.com/office/drawing/2014/main" id="{7ECDFAD3-5243-4908-BCBF-DBD87382EA8F}"/>
              </a:ext>
            </a:extLst>
          </p:cNvPr>
          <p:cNvSpPr txBox="1"/>
          <p:nvPr/>
        </p:nvSpPr>
        <p:spPr>
          <a:xfrm>
            <a:off x="2728628" y="5801314"/>
            <a:ext cx="169937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Michael Kearns</a:t>
            </a:r>
          </a:p>
        </p:txBody>
      </p:sp>
      <p:sp>
        <p:nvSpPr>
          <p:cNvPr id="5" name="Steven Wu">
            <a:extLst>
              <a:ext uri="{FF2B5EF4-FFF2-40B4-BE49-F238E27FC236}">
                <a16:creationId xmlns:a16="http://schemas.microsoft.com/office/drawing/2014/main" id="{6238DB13-87F6-4AC9-8E39-8106FCE210E2}"/>
              </a:ext>
            </a:extLst>
          </p:cNvPr>
          <p:cNvSpPr txBox="1"/>
          <p:nvPr/>
        </p:nvSpPr>
        <p:spPr>
          <a:xfrm>
            <a:off x="8669637" y="5693464"/>
            <a:ext cx="1220270" cy="51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100">
                <a:solidFill>
                  <a:schemeClr val="accent5">
                    <a:hueOff val="-375889"/>
                    <a:satOff val="-9195"/>
                    <a:lumOff val="-1490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/>
                </a:solidFill>
              </a:rPr>
              <a:t>Steven Wu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2DC1CCA-89CF-417E-816F-A133919A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2935" y="4612860"/>
            <a:ext cx="1053674" cy="1053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BE4A8E21-23D7-4526-98F0-40CA5B425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4059" y="4626637"/>
            <a:ext cx="1066827" cy="1066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michaelbw.jpeg">
            <a:extLst>
              <a:ext uri="{FF2B5EF4-FFF2-40B4-BE49-F238E27FC236}">
                <a16:creationId xmlns:a16="http://schemas.microsoft.com/office/drawing/2014/main" id="{A0707CC8-2C9B-4A18-B2DA-85FAA6D24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663" y="4628526"/>
            <a:ext cx="763306" cy="1068628"/>
          </a:xfrm>
          <a:prstGeom prst="rect">
            <a:avLst/>
          </a:prstGeom>
        </p:spPr>
      </p:pic>
      <p:sp>
        <p:nvSpPr>
          <p:cNvPr id="10" name="Steven Wu">
            <a:extLst>
              <a:ext uri="{FF2B5EF4-FFF2-40B4-BE49-F238E27FC236}">
                <a16:creationId xmlns:a16="http://schemas.microsoft.com/office/drawing/2014/main" id="{3C8DC49B-A65B-4561-8DEA-1FC42CC1AA55}"/>
              </a:ext>
            </a:extLst>
          </p:cNvPr>
          <p:cNvSpPr txBox="1"/>
          <p:nvPr/>
        </p:nvSpPr>
        <p:spPr>
          <a:xfrm>
            <a:off x="5704668" y="5693464"/>
            <a:ext cx="1107932" cy="51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100">
                <a:solidFill>
                  <a:schemeClr val="accent5">
                    <a:hueOff val="-375889"/>
                    <a:satOff val="-9195"/>
                    <a:lumOff val="-14901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Seth Neel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1261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D9A6-52B8-4934-B928-88068E2C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Fairness Notions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46F67F-23D0-4BFF-8CE0-0CDB4EAD096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687" dirty="0"/>
                  <a:t>Partition the world into a small number of protected subgroups (often 2):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8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87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68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87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87" dirty="0"/>
                  <a:t>, and ask for equality of some statistic across groups:</a:t>
                </a:r>
              </a:p>
              <a:p>
                <a:r>
                  <a:rPr lang="en-US" dirty="0"/>
                  <a:t>Statistical parity: Positive Classification Rates </a:t>
                </a:r>
                <a:r>
                  <a:rPr lang="en-US" sz="1406" dirty="0"/>
                  <a:t>[</a:t>
                </a:r>
                <a:r>
                  <a:rPr lang="en-US" sz="1406" dirty="0" err="1"/>
                  <a:t>Calders</a:t>
                </a:r>
                <a:r>
                  <a:rPr lang="en-US" sz="1406" dirty="0"/>
                  <a:t> et al, </a:t>
                </a:r>
                <a:r>
                  <a:rPr lang="en-US" sz="1406" dirty="0" err="1"/>
                  <a:t>Dwork</a:t>
                </a:r>
                <a:r>
                  <a:rPr lang="en-US" sz="1406" dirty="0"/>
                  <a:t> et al.]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6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e>
                          </m:d>
                        </m:e>
                      </m:func>
                      <m:r>
                        <a:rPr lang="en-US" sz="1406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6" i="1">
                          <a:latin typeface="Cambria Math" panose="02040503050406030204" pitchFamily="18" charset="0"/>
                        </a:rPr>
                        <m:t>]=</m:t>
                      </m:r>
                      <m:func>
                        <m:func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406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|"/>
                              <m:ctrlPr>
                                <a:rPr lang="en-US" sz="140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6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406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e>
                          </m:d>
                        </m:e>
                      </m:func>
                      <m:r>
                        <a:rPr lang="en-US" sz="1406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40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6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1406" i="1">
                          <a:latin typeface="Cambria Math" panose="02040503050406030204" pitchFamily="18" charset="0"/>
                        </a:rPr>
                        <m:t>] ∀ 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406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6" dirty="0"/>
              </a:p>
              <a:p>
                <a:r>
                  <a:rPr lang="en-US" dirty="0"/>
                  <a:t>Equalized Odds: False Positive/Negative Rates </a:t>
                </a:r>
                <a:r>
                  <a:rPr lang="en-US" sz="1406" dirty="0"/>
                  <a:t>[Kleinberg et al, </a:t>
                </a:r>
                <a:r>
                  <a:rPr lang="en-US" sz="1406" dirty="0" err="1"/>
                  <a:t>Chouldechova</a:t>
                </a:r>
                <a:r>
                  <a:rPr lang="en-US" sz="1406" dirty="0"/>
                  <a:t>, Hardt et al, Zafar et al.]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=0,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=0,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6" dirty="0"/>
                  <a:t> </a:t>
                </a:r>
              </a:p>
              <a:p>
                <a:r>
                  <a:rPr lang="en-US" dirty="0"/>
                  <a:t>Equal Calibration: Positive Predictive Value </a:t>
                </a:r>
                <a:r>
                  <a:rPr lang="en-US" sz="1406" dirty="0"/>
                  <a:t>[Kleinberg et al, </a:t>
                </a:r>
                <a:r>
                  <a:rPr lang="en-US" sz="1406" dirty="0" err="1"/>
                  <a:t>Chouldechova</a:t>
                </a:r>
                <a:r>
                  <a:rPr lang="en-US" sz="1406" dirty="0"/>
                  <a:t>]: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=1,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6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6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d>
                              <m:dPr>
                                <m:ctrlPr>
                                  <a:rPr lang="en-US" sz="1406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6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=1 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=1, 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1406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6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406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  <m:r>
                      <a:rPr lang="en-US" sz="1406" i="1"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6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6" dirty="0"/>
                  <a:t> </a:t>
                </a:r>
              </a:p>
              <a:p>
                <a:pPr marL="0" indent="0" algn="ctr">
                  <a:buNone/>
                </a:pPr>
                <a:endParaRPr lang="en-US" sz="1406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46F67F-23D0-4BFF-8CE0-0CDB4EAD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118" t="-1700" r="-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025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D9A6-52B8-4934-B928-88068E2C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Weaknesses of statistical fairness notions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6F67F-23D0-4BFF-8CE0-0CDB4EAD0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1188" y="1174598"/>
            <a:ext cx="8429625" cy="4286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87" dirty="0"/>
              <a:t>(Statistically) easy to check and enforce without making any assumptions, but semantics have limited meaning when applied to individuals… </a:t>
            </a:r>
          </a:p>
          <a:p>
            <a:r>
              <a:rPr lang="en-US" sz="1406" dirty="0"/>
              <a:t>Toy example: Protected subgroups are “Men”, “Women”, “Blue”, “Green”. Labels are independent of protected attributes. </a:t>
            </a:r>
          </a:p>
          <a:p>
            <a:r>
              <a:rPr lang="en-US" sz="1406" dirty="0"/>
              <a:t>The following allocation achieves statistical parity and equalized odds:</a:t>
            </a:r>
          </a:p>
          <a:p>
            <a:pPr marL="0" indent="0" algn="ctr">
              <a:buNone/>
            </a:pPr>
            <a:endParaRPr lang="en-US" sz="1406" dirty="0"/>
          </a:p>
          <a:p>
            <a:pPr marL="0" indent="0" algn="ctr">
              <a:buNone/>
            </a:pPr>
            <a:endParaRPr lang="en-US" sz="1406" dirty="0"/>
          </a:p>
          <a:p>
            <a:pPr marL="0" indent="0" algn="ctr">
              <a:buNone/>
            </a:pPr>
            <a:endParaRPr lang="en-US" sz="1406" dirty="0"/>
          </a:p>
          <a:p>
            <a:pPr marL="0" indent="0" algn="ctr">
              <a:buNone/>
            </a:pPr>
            <a:endParaRPr lang="en-US" sz="1406" dirty="0"/>
          </a:p>
          <a:p>
            <a:pPr marL="0" indent="0" algn="ctr">
              <a:buNone/>
            </a:pPr>
            <a:endParaRPr lang="en-US" sz="1406" dirty="0"/>
          </a:p>
          <a:p>
            <a:pPr marL="0" indent="0" algn="ctr">
              <a:buNone/>
            </a:pPr>
            <a:endParaRPr lang="en-US" sz="1406" dirty="0"/>
          </a:p>
        </p:txBody>
      </p:sp>
      <p:graphicFrame>
        <p:nvGraphicFramePr>
          <p:cNvPr id="151" name="Table">
            <a:extLst>
              <a:ext uri="{FF2B5EF4-FFF2-40B4-BE49-F238E27FC236}">
                <a16:creationId xmlns:a16="http://schemas.microsoft.com/office/drawing/2014/main" id="{FF69D5B2-B82D-4B05-8AE9-E5D37812246F}"/>
              </a:ext>
            </a:extLst>
          </p:cNvPr>
          <p:cNvGraphicFramePr/>
          <p:nvPr>
            <p:extLst/>
          </p:nvPr>
        </p:nvGraphicFramePr>
        <p:xfrm>
          <a:off x="4167187" y="2839369"/>
          <a:ext cx="4227628" cy="3776394"/>
        </p:xfrm>
        <a:graphic>
          <a:graphicData uri="http://schemas.openxmlformats.org/drawingml/2006/table">
            <a:tbl>
              <a:tblPr/>
              <a:tblGrid>
                <a:gridCol w="2113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3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819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19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sz="1800" dirty="0"/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" name="Oval">
            <a:extLst>
              <a:ext uri="{FF2B5EF4-FFF2-40B4-BE49-F238E27FC236}">
                <a16:creationId xmlns:a16="http://schemas.microsoft.com/office/drawing/2014/main" id="{27F0C2D2-A2AA-4856-A555-D3DC733A4CED}"/>
              </a:ext>
            </a:extLst>
          </p:cNvPr>
          <p:cNvSpPr/>
          <p:nvPr/>
        </p:nvSpPr>
        <p:spPr>
          <a:xfrm>
            <a:off x="4450292" y="3327396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3" name="Oval">
            <a:extLst>
              <a:ext uri="{FF2B5EF4-FFF2-40B4-BE49-F238E27FC236}">
                <a16:creationId xmlns:a16="http://schemas.microsoft.com/office/drawing/2014/main" id="{D7785A84-5E40-472F-ACC7-8957AB3F08FE}"/>
              </a:ext>
            </a:extLst>
          </p:cNvPr>
          <p:cNvSpPr/>
          <p:nvPr/>
        </p:nvSpPr>
        <p:spPr>
          <a:xfrm>
            <a:off x="5030721" y="3416693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4" name="Oval">
            <a:extLst>
              <a:ext uri="{FF2B5EF4-FFF2-40B4-BE49-F238E27FC236}">
                <a16:creationId xmlns:a16="http://schemas.microsoft.com/office/drawing/2014/main" id="{30D25BBE-3A03-4534-9869-218841DB1942}"/>
              </a:ext>
            </a:extLst>
          </p:cNvPr>
          <p:cNvSpPr/>
          <p:nvPr/>
        </p:nvSpPr>
        <p:spPr>
          <a:xfrm>
            <a:off x="4271698" y="3684583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5" name="Oval">
            <a:extLst>
              <a:ext uri="{FF2B5EF4-FFF2-40B4-BE49-F238E27FC236}">
                <a16:creationId xmlns:a16="http://schemas.microsoft.com/office/drawing/2014/main" id="{CD39B1FC-2C5D-41F8-963A-B437B39FEFDA}"/>
              </a:ext>
            </a:extLst>
          </p:cNvPr>
          <p:cNvSpPr/>
          <p:nvPr/>
        </p:nvSpPr>
        <p:spPr>
          <a:xfrm>
            <a:off x="4530659" y="3863177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6" name="Oval">
            <a:extLst>
              <a:ext uri="{FF2B5EF4-FFF2-40B4-BE49-F238E27FC236}">
                <a16:creationId xmlns:a16="http://schemas.microsoft.com/office/drawing/2014/main" id="{69AECA0A-3C23-4ABD-B48F-DEE6B8A52BF8}"/>
              </a:ext>
            </a:extLst>
          </p:cNvPr>
          <p:cNvSpPr/>
          <p:nvPr/>
        </p:nvSpPr>
        <p:spPr>
          <a:xfrm>
            <a:off x="5890806" y="3644424"/>
            <a:ext cx="172264" cy="17462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7" name="Oval">
            <a:extLst>
              <a:ext uri="{FF2B5EF4-FFF2-40B4-BE49-F238E27FC236}">
                <a16:creationId xmlns:a16="http://schemas.microsoft.com/office/drawing/2014/main" id="{5F3F78DE-3B77-42E3-9511-8CF2C5A2ABFE}"/>
              </a:ext>
            </a:extLst>
          </p:cNvPr>
          <p:cNvSpPr/>
          <p:nvPr/>
        </p:nvSpPr>
        <p:spPr>
          <a:xfrm>
            <a:off x="4896776" y="4131068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8" name="Oval">
            <a:extLst>
              <a:ext uri="{FF2B5EF4-FFF2-40B4-BE49-F238E27FC236}">
                <a16:creationId xmlns:a16="http://schemas.microsoft.com/office/drawing/2014/main" id="{0D5B4923-DB70-4E35-86AC-BD90B13FE2AF}"/>
              </a:ext>
            </a:extLst>
          </p:cNvPr>
          <p:cNvSpPr/>
          <p:nvPr/>
        </p:nvSpPr>
        <p:spPr>
          <a:xfrm>
            <a:off x="4896776" y="3773880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59" name="Oval">
            <a:extLst>
              <a:ext uri="{FF2B5EF4-FFF2-40B4-BE49-F238E27FC236}">
                <a16:creationId xmlns:a16="http://schemas.microsoft.com/office/drawing/2014/main" id="{BB21A6B4-FCC5-4729-AB43-E1326906EFBC}"/>
              </a:ext>
            </a:extLst>
          </p:cNvPr>
          <p:cNvSpPr/>
          <p:nvPr/>
        </p:nvSpPr>
        <p:spPr>
          <a:xfrm>
            <a:off x="5432557" y="3863177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0" name="Oval">
            <a:extLst>
              <a:ext uri="{FF2B5EF4-FFF2-40B4-BE49-F238E27FC236}">
                <a16:creationId xmlns:a16="http://schemas.microsoft.com/office/drawing/2014/main" id="{A0F146E0-5EED-4BEC-A2A1-E25FEB63F5D3}"/>
              </a:ext>
            </a:extLst>
          </p:cNvPr>
          <p:cNvSpPr/>
          <p:nvPr/>
        </p:nvSpPr>
        <p:spPr>
          <a:xfrm>
            <a:off x="5432557" y="3595287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1" name="Oval">
            <a:extLst>
              <a:ext uri="{FF2B5EF4-FFF2-40B4-BE49-F238E27FC236}">
                <a16:creationId xmlns:a16="http://schemas.microsoft.com/office/drawing/2014/main" id="{91AB9F9C-7171-410E-BF4A-EE0E6047877F}"/>
              </a:ext>
            </a:extLst>
          </p:cNvPr>
          <p:cNvSpPr/>
          <p:nvPr/>
        </p:nvSpPr>
        <p:spPr>
          <a:xfrm>
            <a:off x="4450292" y="4398958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2" name="Oval">
            <a:extLst>
              <a:ext uri="{FF2B5EF4-FFF2-40B4-BE49-F238E27FC236}">
                <a16:creationId xmlns:a16="http://schemas.microsoft.com/office/drawing/2014/main" id="{5912DC28-735B-44CC-9FCF-F74489E3D3EE}"/>
              </a:ext>
            </a:extLst>
          </p:cNvPr>
          <p:cNvSpPr/>
          <p:nvPr/>
        </p:nvSpPr>
        <p:spPr>
          <a:xfrm>
            <a:off x="5253963" y="4398958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3" name="Oval">
            <a:extLst>
              <a:ext uri="{FF2B5EF4-FFF2-40B4-BE49-F238E27FC236}">
                <a16:creationId xmlns:a16="http://schemas.microsoft.com/office/drawing/2014/main" id="{451778C5-9F01-4342-82DB-F8BA14B5A29B}"/>
              </a:ext>
            </a:extLst>
          </p:cNvPr>
          <p:cNvSpPr/>
          <p:nvPr/>
        </p:nvSpPr>
        <p:spPr>
          <a:xfrm>
            <a:off x="5789745" y="4041771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4" name="Oval">
            <a:extLst>
              <a:ext uri="{FF2B5EF4-FFF2-40B4-BE49-F238E27FC236}">
                <a16:creationId xmlns:a16="http://schemas.microsoft.com/office/drawing/2014/main" id="{934FD51A-B87F-4102-AD25-2247BCF9E26B}"/>
              </a:ext>
            </a:extLst>
          </p:cNvPr>
          <p:cNvSpPr/>
          <p:nvPr/>
        </p:nvSpPr>
        <p:spPr>
          <a:xfrm>
            <a:off x="5700448" y="4398958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5" name="Oval">
            <a:extLst>
              <a:ext uri="{FF2B5EF4-FFF2-40B4-BE49-F238E27FC236}">
                <a16:creationId xmlns:a16="http://schemas.microsoft.com/office/drawing/2014/main" id="{1BFA2EE4-646C-4E6E-87CE-34012A470E8A}"/>
              </a:ext>
            </a:extLst>
          </p:cNvPr>
          <p:cNvSpPr/>
          <p:nvPr/>
        </p:nvSpPr>
        <p:spPr>
          <a:xfrm>
            <a:off x="5700448" y="3148802"/>
            <a:ext cx="172263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6" name="Oval">
            <a:extLst>
              <a:ext uri="{FF2B5EF4-FFF2-40B4-BE49-F238E27FC236}">
                <a16:creationId xmlns:a16="http://schemas.microsoft.com/office/drawing/2014/main" id="{A6992492-3133-4C5C-BDA0-906B7ECE7FC5}"/>
              </a:ext>
            </a:extLst>
          </p:cNvPr>
          <p:cNvSpPr/>
          <p:nvPr/>
        </p:nvSpPr>
        <p:spPr>
          <a:xfrm>
            <a:off x="6593417" y="3327396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7" name="Oval">
            <a:extLst>
              <a:ext uri="{FF2B5EF4-FFF2-40B4-BE49-F238E27FC236}">
                <a16:creationId xmlns:a16="http://schemas.microsoft.com/office/drawing/2014/main" id="{9802A632-CBAA-490C-BAF5-52BAB205E16E}"/>
              </a:ext>
            </a:extLst>
          </p:cNvPr>
          <p:cNvSpPr/>
          <p:nvPr/>
        </p:nvSpPr>
        <p:spPr>
          <a:xfrm>
            <a:off x="7173846" y="3416693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8" name="Oval">
            <a:extLst>
              <a:ext uri="{FF2B5EF4-FFF2-40B4-BE49-F238E27FC236}">
                <a16:creationId xmlns:a16="http://schemas.microsoft.com/office/drawing/2014/main" id="{8545C40E-CE0B-44F1-9C75-B4E23F64FE36}"/>
              </a:ext>
            </a:extLst>
          </p:cNvPr>
          <p:cNvSpPr/>
          <p:nvPr/>
        </p:nvSpPr>
        <p:spPr>
          <a:xfrm>
            <a:off x="6414823" y="3684583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69" name="Oval">
            <a:extLst>
              <a:ext uri="{FF2B5EF4-FFF2-40B4-BE49-F238E27FC236}">
                <a16:creationId xmlns:a16="http://schemas.microsoft.com/office/drawing/2014/main" id="{E213CABA-7BC2-4978-8DD1-6A944669B2E3}"/>
              </a:ext>
            </a:extLst>
          </p:cNvPr>
          <p:cNvSpPr/>
          <p:nvPr/>
        </p:nvSpPr>
        <p:spPr>
          <a:xfrm>
            <a:off x="6673784" y="3863177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0" name="Oval">
            <a:extLst>
              <a:ext uri="{FF2B5EF4-FFF2-40B4-BE49-F238E27FC236}">
                <a16:creationId xmlns:a16="http://schemas.microsoft.com/office/drawing/2014/main" id="{244D6314-5C29-4973-B041-906F120D7213}"/>
              </a:ext>
            </a:extLst>
          </p:cNvPr>
          <p:cNvSpPr/>
          <p:nvPr/>
        </p:nvSpPr>
        <p:spPr>
          <a:xfrm>
            <a:off x="8033931" y="3644424"/>
            <a:ext cx="172264" cy="17462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1" name="Oval">
            <a:extLst>
              <a:ext uri="{FF2B5EF4-FFF2-40B4-BE49-F238E27FC236}">
                <a16:creationId xmlns:a16="http://schemas.microsoft.com/office/drawing/2014/main" id="{72A32B78-C2CA-4767-AEBA-1841FCEC1387}"/>
              </a:ext>
            </a:extLst>
          </p:cNvPr>
          <p:cNvSpPr/>
          <p:nvPr/>
        </p:nvSpPr>
        <p:spPr>
          <a:xfrm>
            <a:off x="7039901" y="4131068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2" name="Oval">
            <a:extLst>
              <a:ext uri="{FF2B5EF4-FFF2-40B4-BE49-F238E27FC236}">
                <a16:creationId xmlns:a16="http://schemas.microsoft.com/office/drawing/2014/main" id="{99C9468E-2CEC-4140-9853-14C4AF8D05C5}"/>
              </a:ext>
            </a:extLst>
          </p:cNvPr>
          <p:cNvSpPr/>
          <p:nvPr/>
        </p:nvSpPr>
        <p:spPr>
          <a:xfrm>
            <a:off x="7039901" y="3773880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3" name="Oval">
            <a:extLst>
              <a:ext uri="{FF2B5EF4-FFF2-40B4-BE49-F238E27FC236}">
                <a16:creationId xmlns:a16="http://schemas.microsoft.com/office/drawing/2014/main" id="{8F24D93F-78FD-4CAF-A428-D2DA43F83237}"/>
              </a:ext>
            </a:extLst>
          </p:cNvPr>
          <p:cNvSpPr/>
          <p:nvPr/>
        </p:nvSpPr>
        <p:spPr>
          <a:xfrm>
            <a:off x="7575682" y="3863177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4" name="Oval">
            <a:extLst>
              <a:ext uri="{FF2B5EF4-FFF2-40B4-BE49-F238E27FC236}">
                <a16:creationId xmlns:a16="http://schemas.microsoft.com/office/drawing/2014/main" id="{D5F55671-5908-4983-8FD8-E0E373C46A18}"/>
              </a:ext>
            </a:extLst>
          </p:cNvPr>
          <p:cNvSpPr/>
          <p:nvPr/>
        </p:nvSpPr>
        <p:spPr>
          <a:xfrm>
            <a:off x="7575682" y="3595287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5" name="Oval">
            <a:extLst>
              <a:ext uri="{FF2B5EF4-FFF2-40B4-BE49-F238E27FC236}">
                <a16:creationId xmlns:a16="http://schemas.microsoft.com/office/drawing/2014/main" id="{04842F40-80F5-4B1C-9719-A66B114FE031}"/>
              </a:ext>
            </a:extLst>
          </p:cNvPr>
          <p:cNvSpPr/>
          <p:nvPr/>
        </p:nvSpPr>
        <p:spPr>
          <a:xfrm>
            <a:off x="6593417" y="4398958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6" name="Oval">
            <a:extLst>
              <a:ext uri="{FF2B5EF4-FFF2-40B4-BE49-F238E27FC236}">
                <a16:creationId xmlns:a16="http://schemas.microsoft.com/office/drawing/2014/main" id="{0229C1A9-3272-473B-9EDC-DC1B3B0B0EDD}"/>
              </a:ext>
            </a:extLst>
          </p:cNvPr>
          <p:cNvSpPr/>
          <p:nvPr/>
        </p:nvSpPr>
        <p:spPr>
          <a:xfrm>
            <a:off x="7397089" y="4398958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7" name="Oval">
            <a:extLst>
              <a:ext uri="{FF2B5EF4-FFF2-40B4-BE49-F238E27FC236}">
                <a16:creationId xmlns:a16="http://schemas.microsoft.com/office/drawing/2014/main" id="{7E7E7F7B-40E3-479C-A41E-E10F14942BF4}"/>
              </a:ext>
            </a:extLst>
          </p:cNvPr>
          <p:cNvSpPr/>
          <p:nvPr/>
        </p:nvSpPr>
        <p:spPr>
          <a:xfrm>
            <a:off x="7932870" y="4041771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8" name="Oval">
            <a:extLst>
              <a:ext uri="{FF2B5EF4-FFF2-40B4-BE49-F238E27FC236}">
                <a16:creationId xmlns:a16="http://schemas.microsoft.com/office/drawing/2014/main" id="{8963F1A9-9E33-42A6-931F-59297CE22FBF}"/>
              </a:ext>
            </a:extLst>
          </p:cNvPr>
          <p:cNvSpPr/>
          <p:nvPr/>
        </p:nvSpPr>
        <p:spPr>
          <a:xfrm>
            <a:off x="7843573" y="4398958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79" name="Oval">
            <a:extLst>
              <a:ext uri="{FF2B5EF4-FFF2-40B4-BE49-F238E27FC236}">
                <a16:creationId xmlns:a16="http://schemas.microsoft.com/office/drawing/2014/main" id="{830422F8-8753-4779-8EAD-9F83C9541E78}"/>
              </a:ext>
            </a:extLst>
          </p:cNvPr>
          <p:cNvSpPr/>
          <p:nvPr/>
        </p:nvSpPr>
        <p:spPr>
          <a:xfrm>
            <a:off x="7843573" y="3148802"/>
            <a:ext cx="172264" cy="17462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0" name="Oval">
            <a:extLst>
              <a:ext uri="{FF2B5EF4-FFF2-40B4-BE49-F238E27FC236}">
                <a16:creationId xmlns:a16="http://schemas.microsoft.com/office/drawing/2014/main" id="{4B55C021-727D-4B0C-AC8F-4F1A01DC041D}"/>
              </a:ext>
            </a:extLst>
          </p:cNvPr>
          <p:cNvSpPr/>
          <p:nvPr/>
        </p:nvSpPr>
        <p:spPr>
          <a:xfrm>
            <a:off x="4450292" y="5024037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1" name="Oval">
            <a:extLst>
              <a:ext uri="{FF2B5EF4-FFF2-40B4-BE49-F238E27FC236}">
                <a16:creationId xmlns:a16="http://schemas.microsoft.com/office/drawing/2014/main" id="{8238C9CD-ED96-4138-9CA3-F1BACBDF354A}"/>
              </a:ext>
            </a:extLst>
          </p:cNvPr>
          <p:cNvSpPr/>
          <p:nvPr/>
        </p:nvSpPr>
        <p:spPr>
          <a:xfrm>
            <a:off x="5030721" y="5113333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2" name="Oval">
            <a:extLst>
              <a:ext uri="{FF2B5EF4-FFF2-40B4-BE49-F238E27FC236}">
                <a16:creationId xmlns:a16="http://schemas.microsoft.com/office/drawing/2014/main" id="{15F2E533-4C33-4BD8-98E3-5907D4537D69}"/>
              </a:ext>
            </a:extLst>
          </p:cNvPr>
          <p:cNvSpPr/>
          <p:nvPr/>
        </p:nvSpPr>
        <p:spPr>
          <a:xfrm>
            <a:off x="4271698" y="5381224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3" name="Oval">
            <a:extLst>
              <a:ext uri="{FF2B5EF4-FFF2-40B4-BE49-F238E27FC236}">
                <a16:creationId xmlns:a16="http://schemas.microsoft.com/office/drawing/2014/main" id="{436C65E7-AB0F-4A59-87EE-4D3788DC7C86}"/>
              </a:ext>
            </a:extLst>
          </p:cNvPr>
          <p:cNvSpPr/>
          <p:nvPr/>
        </p:nvSpPr>
        <p:spPr>
          <a:xfrm>
            <a:off x="4530659" y="5559818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4" name="Oval">
            <a:extLst>
              <a:ext uri="{FF2B5EF4-FFF2-40B4-BE49-F238E27FC236}">
                <a16:creationId xmlns:a16="http://schemas.microsoft.com/office/drawing/2014/main" id="{0FE288A3-07CC-4EEB-A37A-C49EFD3BD3A7}"/>
              </a:ext>
            </a:extLst>
          </p:cNvPr>
          <p:cNvSpPr/>
          <p:nvPr/>
        </p:nvSpPr>
        <p:spPr>
          <a:xfrm>
            <a:off x="5890806" y="5341064"/>
            <a:ext cx="172264" cy="17462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5" name="Oval">
            <a:extLst>
              <a:ext uri="{FF2B5EF4-FFF2-40B4-BE49-F238E27FC236}">
                <a16:creationId xmlns:a16="http://schemas.microsoft.com/office/drawing/2014/main" id="{A7E90D4B-D4B7-4BE3-9D1C-07260F9BABBF}"/>
              </a:ext>
            </a:extLst>
          </p:cNvPr>
          <p:cNvSpPr/>
          <p:nvPr/>
        </p:nvSpPr>
        <p:spPr>
          <a:xfrm>
            <a:off x="4896776" y="5827708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6" name="Oval">
            <a:extLst>
              <a:ext uri="{FF2B5EF4-FFF2-40B4-BE49-F238E27FC236}">
                <a16:creationId xmlns:a16="http://schemas.microsoft.com/office/drawing/2014/main" id="{9F81E46A-EA9B-46DF-8B5A-BDE42E6AAF58}"/>
              </a:ext>
            </a:extLst>
          </p:cNvPr>
          <p:cNvSpPr/>
          <p:nvPr/>
        </p:nvSpPr>
        <p:spPr>
          <a:xfrm>
            <a:off x="4896776" y="5470521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7" name="Oval">
            <a:extLst>
              <a:ext uri="{FF2B5EF4-FFF2-40B4-BE49-F238E27FC236}">
                <a16:creationId xmlns:a16="http://schemas.microsoft.com/office/drawing/2014/main" id="{5F33F450-E995-4C04-BFAA-4E6A2D800B1A}"/>
              </a:ext>
            </a:extLst>
          </p:cNvPr>
          <p:cNvSpPr/>
          <p:nvPr/>
        </p:nvSpPr>
        <p:spPr>
          <a:xfrm>
            <a:off x="5432557" y="5559818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8" name="Oval">
            <a:extLst>
              <a:ext uri="{FF2B5EF4-FFF2-40B4-BE49-F238E27FC236}">
                <a16:creationId xmlns:a16="http://schemas.microsoft.com/office/drawing/2014/main" id="{A865CBD1-330B-4983-84C9-74E6D13A6B40}"/>
              </a:ext>
            </a:extLst>
          </p:cNvPr>
          <p:cNvSpPr/>
          <p:nvPr/>
        </p:nvSpPr>
        <p:spPr>
          <a:xfrm>
            <a:off x="5432557" y="5291927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89" name="Oval">
            <a:extLst>
              <a:ext uri="{FF2B5EF4-FFF2-40B4-BE49-F238E27FC236}">
                <a16:creationId xmlns:a16="http://schemas.microsoft.com/office/drawing/2014/main" id="{8A3331E8-89C5-4196-B595-24C187470629}"/>
              </a:ext>
            </a:extLst>
          </p:cNvPr>
          <p:cNvSpPr/>
          <p:nvPr/>
        </p:nvSpPr>
        <p:spPr>
          <a:xfrm>
            <a:off x="4450292" y="6095599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0" name="Oval">
            <a:extLst>
              <a:ext uri="{FF2B5EF4-FFF2-40B4-BE49-F238E27FC236}">
                <a16:creationId xmlns:a16="http://schemas.microsoft.com/office/drawing/2014/main" id="{63A39B20-488F-4D28-9EA1-62ACC9EA4C98}"/>
              </a:ext>
            </a:extLst>
          </p:cNvPr>
          <p:cNvSpPr/>
          <p:nvPr/>
        </p:nvSpPr>
        <p:spPr>
          <a:xfrm>
            <a:off x="5253963" y="6095599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1" name="Oval">
            <a:extLst>
              <a:ext uri="{FF2B5EF4-FFF2-40B4-BE49-F238E27FC236}">
                <a16:creationId xmlns:a16="http://schemas.microsoft.com/office/drawing/2014/main" id="{3949B79E-F019-4287-A3D9-ED18FF8AB5BB}"/>
              </a:ext>
            </a:extLst>
          </p:cNvPr>
          <p:cNvSpPr/>
          <p:nvPr/>
        </p:nvSpPr>
        <p:spPr>
          <a:xfrm>
            <a:off x="5789745" y="5738412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2" name="Oval">
            <a:extLst>
              <a:ext uri="{FF2B5EF4-FFF2-40B4-BE49-F238E27FC236}">
                <a16:creationId xmlns:a16="http://schemas.microsoft.com/office/drawing/2014/main" id="{75CB3322-41C5-4A1D-89A1-B13FABF54E0F}"/>
              </a:ext>
            </a:extLst>
          </p:cNvPr>
          <p:cNvSpPr/>
          <p:nvPr/>
        </p:nvSpPr>
        <p:spPr>
          <a:xfrm>
            <a:off x="5700448" y="6095599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3" name="Oval">
            <a:extLst>
              <a:ext uri="{FF2B5EF4-FFF2-40B4-BE49-F238E27FC236}">
                <a16:creationId xmlns:a16="http://schemas.microsoft.com/office/drawing/2014/main" id="{FCDDFC38-A784-431E-9BAD-687EE0E3220C}"/>
              </a:ext>
            </a:extLst>
          </p:cNvPr>
          <p:cNvSpPr/>
          <p:nvPr/>
        </p:nvSpPr>
        <p:spPr>
          <a:xfrm>
            <a:off x="5700448" y="5024037"/>
            <a:ext cx="172263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4" name="Oval">
            <a:extLst>
              <a:ext uri="{FF2B5EF4-FFF2-40B4-BE49-F238E27FC236}">
                <a16:creationId xmlns:a16="http://schemas.microsoft.com/office/drawing/2014/main" id="{093E9AA2-ECF0-46A6-B580-010CC62CAFE7}"/>
              </a:ext>
            </a:extLst>
          </p:cNvPr>
          <p:cNvSpPr/>
          <p:nvPr/>
        </p:nvSpPr>
        <p:spPr>
          <a:xfrm>
            <a:off x="6593417" y="5024037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5" name="Oval">
            <a:extLst>
              <a:ext uri="{FF2B5EF4-FFF2-40B4-BE49-F238E27FC236}">
                <a16:creationId xmlns:a16="http://schemas.microsoft.com/office/drawing/2014/main" id="{0915124E-42FC-4551-9ED7-75E1BEA1C5F1}"/>
              </a:ext>
            </a:extLst>
          </p:cNvPr>
          <p:cNvSpPr/>
          <p:nvPr/>
        </p:nvSpPr>
        <p:spPr>
          <a:xfrm>
            <a:off x="7173846" y="5113333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6" name="Oval">
            <a:extLst>
              <a:ext uri="{FF2B5EF4-FFF2-40B4-BE49-F238E27FC236}">
                <a16:creationId xmlns:a16="http://schemas.microsoft.com/office/drawing/2014/main" id="{9B7D7DB1-6DAE-4CAF-974C-77126AD9B0A5}"/>
              </a:ext>
            </a:extLst>
          </p:cNvPr>
          <p:cNvSpPr/>
          <p:nvPr/>
        </p:nvSpPr>
        <p:spPr>
          <a:xfrm>
            <a:off x="6414823" y="5381224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7" name="Oval">
            <a:extLst>
              <a:ext uri="{FF2B5EF4-FFF2-40B4-BE49-F238E27FC236}">
                <a16:creationId xmlns:a16="http://schemas.microsoft.com/office/drawing/2014/main" id="{D2B88EF1-243D-4836-9B70-A4DF74FA4285}"/>
              </a:ext>
            </a:extLst>
          </p:cNvPr>
          <p:cNvSpPr/>
          <p:nvPr/>
        </p:nvSpPr>
        <p:spPr>
          <a:xfrm>
            <a:off x="6673784" y="5559818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8" name="Oval">
            <a:extLst>
              <a:ext uri="{FF2B5EF4-FFF2-40B4-BE49-F238E27FC236}">
                <a16:creationId xmlns:a16="http://schemas.microsoft.com/office/drawing/2014/main" id="{BCAA4557-6D7F-4B64-82EF-7AFFB3DEEF8F}"/>
              </a:ext>
            </a:extLst>
          </p:cNvPr>
          <p:cNvSpPr/>
          <p:nvPr/>
        </p:nvSpPr>
        <p:spPr>
          <a:xfrm>
            <a:off x="8033931" y="5341064"/>
            <a:ext cx="172264" cy="17462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199" name="Oval">
            <a:extLst>
              <a:ext uri="{FF2B5EF4-FFF2-40B4-BE49-F238E27FC236}">
                <a16:creationId xmlns:a16="http://schemas.microsoft.com/office/drawing/2014/main" id="{FAEA5418-D8B8-4ED6-8297-F471435CDBBE}"/>
              </a:ext>
            </a:extLst>
          </p:cNvPr>
          <p:cNvSpPr/>
          <p:nvPr/>
        </p:nvSpPr>
        <p:spPr>
          <a:xfrm>
            <a:off x="7039901" y="5827708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0" name="Oval">
            <a:extLst>
              <a:ext uri="{FF2B5EF4-FFF2-40B4-BE49-F238E27FC236}">
                <a16:creationId xmlns:a16="http://schemas.microsoft.com/office/drawing/2014/main" id="{05AC5DF8-AE5C-4EE5-B787-33701B99A4C6}"/>
              </a:ext>
            </a:extLst>
          </p:cNvPr>
          <p:cNvSpPr/>
          <p:nvPr/>
        </p:nvSpPr>
        <p:spPr>
          <a:xfrm>
            <a:off x="7039901" y="5470521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1" name="Oval">
            <a:extLst>
              <a:ext uri="{FF2B5EF4-FFF2-40B4-BE49-F238E27FC236}">
                <a16:creationId xmlns:a16="http://schemas.microsoft.com/office/drawing/2014/main" id="{8FD11538-FBBA-4AC5-B635-4C725074DC50}"/>
              </a:ext>
            </a:extLst>
          </p:cNvPr>
          <p:cNvSpPr/>
          <p:nvPr/>
        </p:nvSpPr>
        <p:spPr>
          <a:xfrm>
            <a:off x="7575682" y="5559818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2" name="Oval">
            <a:extLst>
              <a:ext uri="{FF2B5EF4-FFF2-40B4-BE49-F238E27FC236}">
                <a16:creationId xmlns:a16="http://schemas.microsoft.com/office/drawing/2014/main" id="{4AA18D8A-3EFB-492E-BE37-03C3D11B0400}"/>
              </a:ext>
            </a:extLst>
          </p:cNvPr>
          <p:cNvSpPr/>
          <p:nvPr/>
        </p:nvSpPr>
        <p:spPr>
          <a:xfrm>
            <a:off x="7575682" y="5291927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3" name="Oval">
            <a:extLst>
              <a:ext uri="{FF2B5EF4-FFF2-40B4-BE49-F238E27FC236}">
                <a16:creationId xmlns:a16="http://schemas.microsoft.com/office/drawing/2014/main" id="{21EFD6F2-7CB3-4E29-AE92-2DB42B84B682}"/>
              </a:ext>
            </a:extLst>
          </p:cNvPr>
          <p:cNvSpPr/>
          <p:nvPr/>
        </p:nvSpPr>
        <p:spPr>
          <a:xfrm>
            <a:off x="6593417" y="6095599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4" name="Oval">
            <a:extLst>
              <a:ext uri="{FF2B5EF4-FFF2-40B4-BE49-F238E27FC236}">
                <a16:creationId xmlns:a16="http://schemas.microsoft.com/office/drawing/2014/main" id="{C54F1DAA-3EC7-42D5-82BA-307A19E670B3}"/>
              </a:ext>
            </a:extLst>
          </p:cNvPr>
          <p:cNvSpPr/>
          <p:nvPr/>
        </p:nvSpPr>
        <p:spPr>
          <a:xfrm>
            <a:off x="7397089" y="6095599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5" name="Oval">
            <a:extLst>
              <a:ext uri="{FF2B5EF4-FFF2-40B4-BE49-F238E27FC236}">
                <a16:creationId xmlns:a16="http://schemas.microsoft.com/office/drawing/2014/main" id="{F8926CD6-9EC4-41A4-A162-62998DC03769}"/>
              </a:ext>
            </a:extLst>
          </p:cNvPr>
          <p:cNvSpPr/>
          <p:nvPr/>
        </p:nvSpPr>
        <p:spPr>
          <a:xfrm>
            <a:off x="7932870" y="5738412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6" name="Oval">
            <a:extLst>
              <a:ext uri="{FF2B5EF4-FFF2-40B4-BE49-F238E27FC236}">
                <a16:creationId xmlns:a16="http://schemas.microsoft.com/office/drawing/2014/main" id="{A20FC025-94CB-423D-9D08-3864517C4CB8}"/>
              </a:ext>
            </a:extLst>
          </p:cNvPr>
          <p:cNvSpPr/>
          <p:nvPr/>
        </p:nvSpPr>
        <p:spPr>
          <a:xfrm>
            <a:off x="7843573" y="6095599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7" name="Oval">
            <a:extLst>
              <a:ext uri="{FF2B5EF4-FFF2-40B4-BE49-F238E27FC236}">
                <a16:creationId xmlns:a16="http://schemas.microsoft.com/office/drawing/2014/main" id="{ADE18B0A-8FA0-4FB4-90C3-D919E9DE6387}"/>
              </a:ext>
            </a:extLst>
          </p:cNvPr>
          <p:cNvSpPr/>
          <p:nvPr/>
        </p:nvSpPr>
        <p:spPr>
          <a:xfrm>
            <a:off x="7843573" y="5068685"/>
            <a:ext cx="172264" cy="17462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 sz="2250"/>
          </a:p>
        </p:txBody>
      </p:sp>
      <p:sp>
        <p:nvSpPr>
          <p:cNvPr id="208" name="Blue">
            <a:extLst>
              <a:ext uri="{FF2B5EF4-FFF2-40B4-BE49-F238E27FC236}">
                <a16:creationId xmlns:a16="http://schemas.microsoft.com/office/drawing/2014/main" id="{28521098-B20F-4FFF-9CD2-20075C1901F1}"/>
              </a:ext>
            </a:extLst>
          </p:cNvPr>
          <p:cNvSpPr txBox="1"/>
          <p:nvPr/>
        </p:nvSpPr>
        <p:spPr>
          <a:xfrm>
            <a:off x="3407802" y="3695314"/>
            <a:ext cx="46006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87" dirty="0"/>
              <a:t>Blue</a:t>
            </a:r>
          </a:p>
        </p:txBody>
      </p:sp>
      <p:sp>
        <p:nvSpPr>
          <p:cNvPr id="209" name="Green">
            <a:extLst>
              <a:ext uri="{FF2B5EF4-FFF2-40B4-BE49-F238E27FC236}">
                <a16:creationId xmlns:a16="http://schemas.microsoft.com/office/drawing/2014/main" id="{EA69C68F-E044-486E-B7C8-8A66A4560099}"/>
              </a:ext>
            </a:extLst>
          </p:cNvPr>
          <p:cNvSpPr txBox="1"/>
          <p:nvPr/>
        </p:nvSpPr>
        <p:spPr>
          <a:xfrm>
            <a:off x="3358369" y="5391954"/>
            <a:ext cx="60952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87" dirty="0"/>
              <a:t>Green</a:t>
            </a:r>
          </a:p>
        </p:txBody>
      </p:sp>
      <p:sp>
        <p:nvSpPr>
          <p:cNvPr id="210" name="Male">
            <a:extLst>
              <a:ext uri="{FF2B5EF4-FFF2-40B4-BE49-F238E27FC236}">
                <a16:creationId xmlns:a16="http://schemas.microsoft.com/office/drawing/2014/main" id="{28D9E563-C32E-44F1-96E9-0B5AF6DD2696}"/>
              </a:ext>
            </a:extLst>
          </p:cNvPr>
          <p:cNvSpPr txBox="1"/>
          <p:nvPr/>
        </p:nvSpPr>
        <p:spPr>
          <a:xfrm>
            <a:off x="4771393" y="6564096"/>
            <a:ext cx="99546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1687" dirty="0"/>
              <a:t>Male	</a:t>
            </a:r>
            <a:endParaRPr sz="1687" dirty="0"/>
          </a:p>
        </p:txBody>
      </p:sp>
      <p:sp>
        <p:nvSpPr>
          <p:cNvPr id="211" name="Female">
            <a:extLst>
              <a:ext uri="{FF2B5EF4-FFF2-40B4-BE49-F238E27FC236}">
                <a16:creationId xmlns:a16="http://schemas.microsoft.com/office/drawing/2014/main" id="{B9745819-6F36-4B92-AD75-5869162D9AF6}"/>
              </a:ext>
            </a:extLst>
          </p:cNvPr>
          <p:cNvSpPr txBox="1"/>
          <p:nvPr/>
        </p:nvSpPr>
        <p:spPr>
          <a:xfrm>
            <a:off x="6903247" y="6564096"/>
            <a:ext cx="71019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1687" dirty="0"/>
              <a:t>Female</a:t>
            </a:r>
            <a:endParaRPr sz="1687" dirty="0"/>
          </a:p>
        </p:txBody>
      </p:sp>
      <p:sp>
        <p:nvSpPr>
          <p:cNvPr id="212" name="Oval">
            <a:extLst>
              <a:ext uri="{FF2B5EF4-FFF2-40B4-BE49-F238E27FC236}">
                <a16:creationId xmlns:a16="http://schemas.microsoft.com/office/drawing/2014/main" id="{BECCB7B8-952A-45B2-99EE-B33EDFECC411}"/>
              </a:ext>
            </a:extLst>
          </p:cNvPr>
          <p:cNvSpPr/>
          <p:nvPr/>
        </p:nvSpPr>
        <p:spPr>
          <a:xfrm>
            <a:off x="5712024" y="394004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3" name="Oval">
            <a:extLst>
              <a:ext uri="{FF2B5EF4-FFF2-40B4-BE49-F238E27FC236}">
                <a16:creationId xmlns:a16="http://schemas.microsoft.com/office/drawing/2014/main" id="{14579965-73F2-4918-9CBE-8501A33B9CF2}"/>
              </a:ext>
            </a:extLst>
          </p:cNvPr>
          <p:cNvSpPr/>
          <p:nvPr/>
        </p:nvSpPr>
        <p:spPr>
          <a:xfrm>
            <a:off x="5595938" y="3056010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4" name="Oval">
            <a:extLst>
              <a:ext uri="{FF2B5EF4-FFF2-40B4-BE49-F238E27FC236}">
                <a16:creationId xmlns:a16="http://schemas.microsoft.com/office/drawing/2014/main" id="{549C5584-EDCB-4B57-AD4D-E9EAF43501E0}"/>
              </a:ext>
            </a:extLst>
          </p:cNvPr>
          <p:cNvSpPr/>
          <p:nvPr/>
        </p:nvSpPr>
        <p:spPr>
          <a:xfrm>
            <a:off x="4935141" y="3323900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5" name="Oval">
            <a:extLst>
              <a:ext uri="{FF2B5EF4-FFF2-40B4-BE49-F238E27FC236}">
                <a16:creationId xmlns:a16="http://schemas.microsoft.com/office/drawing/2014/main" id="{174E5296-C18B-43F9-82DE-A04623B49EA8}"/>
              </a:ext>
            </a:extLst>
          </p:cNvPr>
          <p:cNvSpPr/>
          <p:nvPr/>
        </p:nvSpPr>
        <p:spPr>
          <a:xfrm>
            <a:off x="5578090" y="4336238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6" name="Oval">
            <a:extLst>
              <a:ext uri="{FF2B5EF4-FFF2-40B4-BE49-F238E27FC236}">
                <a16:creationId xmlns:a16="http://schemas.microsoft.com/office/drawing/2014/main" id="{01269B04-A4C7-4A0D-A16A-99F99EDBF960}"/>
              </a:ext>
            </a:extLst>
          </p:cNvPr>
          <p:cNvSpPr/>
          <p:nvPr/>
        </p:nvSpPr>
        <p:spPr>
          <a:xfrm>
            <a:off x="4167188" y="3591791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7" name="Oval">
            <a:extLst>
              <a:ext uri="{FF2B5EF4-FFF2-40B4-BE49-F238E27FC236}">
                <a16:creationId xmlns:a16="http://schemas.microsoft.com/office/drawing/2014/main" id="{0FB30F12-0EEB-4354-B16B-5650B501E8FC}"/>
              </a:ext>
            </a:extLst>
          </p:cNvPr>
          <p:cNvSpPr/>
          <p:nvPr/>
        </p:nvSpPr>
        <p:spPr>
          <a:xfrm>
            <a:off x="6488906" y="4931244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8" name="Oval">
            <a:extLst>
              <a:ext uri="{FF2B5EF4-FFF2-40B4-BE49-F238E27FC236}">
                <a16:creationId xmlns:a16="http://schemas.microsoft.com/office/drawing/2014/main" id="{9740036C-3BD0-46DF-90C0-3CCE4220523C}"/>
              </a:ext>
            </a:extLst>
          </p:cNvPr>
          <p:cNvSpPr/>
          <p:nvPr/>
        </p:nvSpPr>
        <p:spPr>
          <a:xfrm>
            <a:off x="6488906" y="6002806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19" name="Oval">
            <a:extLst>
              <a:ext uri="{FF2B5EF4-FFF2-40B4-BE49-F238E27FC236}">
                <a16:creationId xmlns:a16="http://schemas.microsoft.com/office/drawing/2014/main" id="{FB0156A7-0051-40C8-AD78-7D5B5C131BE7}"/>
              </a:ext>
            </a:extLst>
          </p:cNvPr>
          <p:cNvSpPr/>
          <p:nvPr/>
        </p:nvSpPr>
        <p:spPr>
          <a:xfrm>
            <a:off x="6935391" y="5743845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0" name="Oval">
            <a:extLst>
              <a:ext uri="{FF2B5EF4-FFF2-40B4-BE49-F238E27FC236}">
                <a16:creationId xmlns:a16="http://schemas.microsoft.com/office/drawing/2014/main" id="{A9BE758D-E1F1-48EE-A76F-344315891B03}"/>
              </a:ext>
            </a:extLst>
          </p:cNvPr>
          <p:cNvSpPr/>
          <p:nvPr/>
        </p:nvSpPr>
        <p:spPr>
          <a:xfrm>
            <a:off x="7480102" y="5475955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1" name="Oval">
            <a:extLst>
              <a:ext uri="{FF2B5EF4-FFF2-40B4-BE49-F238E27FC236}">
                <a16:creationId xmlns:a16="http://schemas.microsoft.com/office/drawing/2014/main" id="{4DC057B7-5542-4266-AC2E-79AB798C9637}"/>
              </a:ext>
            </a:extLst>
          </p:cNvPr>
          <p:cNvSpPr/>
          <p:nvPr/>
        </p:nvSpPr>
        <p:spPr>
          <a:xfrm>
            <a:off x="7747992" y="6011736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4" name="Oval">
            <a:extLst>
              <a:ext uri="{FF2B5EF4-FFF2-40B4-BE49-F238E27FC236}">
                <a16:creationId xmlns:a16="http://schemas.microsoft.com/office/drawing/2014/main" id="{811262DF-17F8-4672-AA6E-6155C73E700B}"/>
              </a:ext>
            </a:extLst>
          </p:cNvPr>
          <p:cNvSpPr/>
          <p:nvPr/>
        </p:nvSpPr>
        <p:spPr>
          <a:xfrm>
            <a:off x="4354032" y="4352362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5" name="Oval">
            <a:extLst>
              <a:ext uri="{FF2B5EF4-FFF2-40B4-BE49-F238E27FC236}">
                <a16:creationId xmlns:a16="http://schemas.microsoft.com/office/drawing/2014/main" id="{8F0F0A74-3797-4687-A348-1AB14A411142}"/>
              </a:ext>
            </a:extLst>
          </p:cNvPr>
          <p:cNvSpPr/>
          <p:nvPr/>
        </p:nvSpPr>
        <p:spPr>
          <a:xfrm>
            <a:off x="4421930" y="3792948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6" name="Oval">
            <a:extLst>
              <a:ext uri="{FF2B5EF4-FFF2-40B4-BE49-F238E27FC236}">
                <a16:creationId xmlns:a16="http://schemas.microsoft.com/office/drawing/2014/main" id="{2AE5A631-48FA-4D51-9549-24235A89EC56}"/>
              </a:ext>
            </a:extLst>
          </p:cNvPr>
          <p:cNvSpPr/>
          <p:nvPr/>
        </p:nvSpPr>
        <p:spPr>
          <a:xfrm>
            <a:off x="4354032" y="3211936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7" name="Oval">
            <a:extLst>
              <a:ext uri="{FF2B5EF4-FFF2-40B4-BE49-F238E27FC236}">
                <a16:creationId xmlns:a16="http://schemas.microsoft.com/office/drawing/2014/main" id="{35FAB685-E8D7-4224-B33A-51F17DDC81C4}"/>
              </a:ext>
            </a:extLst>
          </p:cNvPr>
          <p:cNvSpPr/>
          <p:nvPr/>
        </p:nvSpPr>
        <p:spPr>
          <a:xfrm>
            <a:off x="4793398" y="3669057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8" name="Oval">
            <a:extLst>
              <a:ext uri="{FF2B5EF4-FFF2-40B4-BE49-F238E27FC236}">
                <a16:creationId xmlns:a16="http://schemas.microsoft.com/office/drawing/2014/main" id="{F6E925B8-2993-4589-9E97-04D4D8894534}"/>
              </a:ext>
            </a:extLst>
          </p:cNvPr>
          <p:cNvSpPr/>
          <p:nvPr/>
        </p:nvSpPr>
        <p:spPr>
          <a:xfrm>
            <a:off x="5351812" y="3476544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29" name="Oval">
            <a:extLst>
              <a:ext uri="{FF2B5EF4-FFF2-40B4-BE49-F238E27FC236}">
                <a16:creationId xmlns:a16="http://schemas.microsoft.com/office/drawing/2014/main" id="{91A1DE5C-85D0-409E-B946-BD1AC5BDC225}"/>
              </a:ext>
            </a:extLst>
          </p:cNvPr>
          <p:cNvSpPr/>
          <p:nvPr/>
        </p:nvSpPr>
        <p:spPr>
          <a:xfrm>
            <a:off x="5338321" y="3798706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0" name="Oval">
            <a:extLst>
              <a:ext uri="{FF2B5EF4-FFF2-40B4-BE49-F238E27FC236}">
                <a16:creationId xmlns:a16="http://schemas.microsoft.com/office/drawing/2014/main" id="{EA0E044F-0696-44BB-9606-698E22AAD30E}"/>
              </a:ext>
            </a:extLst>
          </p:cNvPr>
          <p:cNvSpPr/>
          <p:nvPr/>
        </p:nvSpPr>
        <p:spPr>
          <a:xfrm>
            <a:off x="5764757" y="3577027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1" name="Oval">
            <a:extLst>
              <a:ext uri="{FF2B5EF4-FFF2-40B4-BE49-F238E27FC236}">
                <a16:creationId xmlns:a16="http://schemas.microsoft.com/office/drawing/2014/main" id="{7ECC23D9-4DEE-4105-959E-E5900BD0A39E}"/>
              </a:ext>
            </a:extLst>
          </p:cNvPr>
          <p:cNvSpPr/>
          <p:nvPr/>
        </p:nvSpPr>
        <p:spPr>
          <a:xfrm>
            <a:off x="5102101" y="431889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2" name="Oval">
            <a:extLst>
              <a:ext uri="{FF2B5EF4-FFF2-40B4-BE49-F238E27FC236}">
                <a16:creationId xmlns:a16="http://schemas.microsoft.com/office/drawing/2014/main" id="{B3884A1D-D0AD-444E-8768-0A27EE71A011}"/>
              </a:ext>
            </a:extLst>
          </p:cNvPr>
          <p:cNvSpPr/>
          <p:nvPr/>
        </p:nvSpPr>
        <p:spPr>
          <a:xfrm>
            <a:off x="4830583" y="4052023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3" name="Oval">
            <a:extLst>
              <a:ext uri="{FF2B5EF4-FFF2-40B4-BE49-F238E27FC236}">
                <a16:creationId xmlns:a16="http://schemas.microsoft.com/office/drawing/2014/main" id="{441EA76A-D8E6-4DC5-AA6A-F03ACB444517}"/>
              </a:ext>
            </a:extLst>
          </p:cNvPr>
          <p:cNvSpPr/>
          <p:nvPr/>
        </p:nvSpPr>
        <p:spPr>
          <a:xfrm>
            <a:off x="7100684" y="503428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4" name="Oval">
            <a:extLst>
              <a:ext uri="{FF2B5EF4-FFF2-40B4-BE49-F238E27FC236}">
                <a16:creationId xmlns:a16="http://schemas.microsoft.com/office/drawing/2014/main" id="{B6174C68-A987-470A-A020-3E584E94F834}"/>
              </a:ext>
            </a:extLst>
          </p:cNvPr>
          <p:cNvSpPr/>
          <p:nvPr/>
        </p:nvSpPr>
        <p:spPr>
          <a:xfrm>
            <a:off x="7751252" y="499412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5" name="Oval">
            <a:extLst>
              <a:ext uri="{FF2B5EF4-FFF2-40B4-BE49-F238E27FC236}">
                <a16:creationId xmlns:a16="http://schemas.microsoft.com/office/drawing/2014/main" id="{6196FCDA-9CA7-4947-BC5E-EE84792D3B23}"/>
              </a:ext>
            </a:extLst>
          </p:cNvPr>
          <p:cNvSpPr/>
          <p:nvPr/>
        </p:nvSpPr>
        <p:spPr>
          <a:xfrm>
            <a:off x="7480101" y="5190772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6" name="Oval">
            <a:extLst>
              <a:ext uri="{FF2B5EF4-FFF2-40B4-BE49-F238E27FC236}">
                <a16:creationId xmlns:a16="http://schemas.microsoft.com/office/drawing/2014/main" id="{2796CCE6-8423-4361-B0E5-34A864BA0E4A}"/>
              </a:ext>
            </a:extLst>
          </p:cNvPr>
          <p:cNvSpPr/>
          <p:nvPr/>
        </p:nvSpPr>
        <p:spPr>
          <a:xfrm>
            <a:off x="6335778" y="527817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7" name="Oval">
            <a:extLst>
              <a:ext uri="{FF2B5EF4-FFF2-40B4-BE49-F238E27FC236}">
                <a16:creationId xmlns:a16="http://schemas.microsoft.com/office/drawing/2014/main" id="{80DF18AE-1FE9-4B96-95A2-13976BFF82B3}"/>
              </a:ext>
            </a:extLst>
          </p:cNvPr>
          <p:cNvSpPr/>
          <p:nvPr/>
        </p:nvSpPr>
        <p:spPr>
          <a:xfrm>
            <a:off x="6966762" y="5364240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8" name="Oval">
            <a:extLst>
              <a:ext uri="{FF2B5EF4-FFF2-40B4-BE49-F238E27FC236}">
                <a16:creationId xmlns:a16="http://schemas.microsoft.com/office/drawing/2014/main" id="{FE2F36DB-2655-461B-8DED-C9E0E1CE040B}"/>
              </a:ext>
            </a:extLst>
          </p:cNvPr>
          <p:cNvSpPr/>
          <p:nvPr/>
        </p:nvSpPr>
        <p:spPr>
          <a:xfrm>
            <a:off x="6596252" y="5498479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39" name="Oval">
            <a:extLst>
              <a:ext uri="{FF2B5EF4-FFF2-40B4-BE49-F238E27FC236}">
                <a16:creationId xmlns:a16="http://schemas.microsoft.com/office/drawing/2014/main" id="{A52070EA-3CAB-4EAF-A42C-DF59DAAD83D1}"/>
              </a:ext>
            </a:extLst>
          </p:cNvPr>
          <p:cNvSpPr/>
          <p:nvPr/>
        </p:nvSpPr>
        <p:spPr>
          <a:xfrm>
            <a:off x="7938596" y="5270851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40" name="Oval">
            <a:extLst>
              <a:ext uri="{FF2B5EF4-FFF2-40B4-BE49-F238E27FC236}">
                <a16:creationId xmlns:a16="http://schemas.microsoft.com/office/drawing/2014/main" id="{1F4B191A-A941-4A61-842E-5F2153DF2FDF}"/>
              </a:ext>
            </a:extLst>
          </p:cNvPr>
          <p:cNvSpPr/>
          <p:nvPr/>
        </p:nvSpPr>
        <p:spPr>
          <a:xfrm>
            <a:off x="7838131" y="5648635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  <p:sp>
        <p:nvSpPr>
          <p:cNvPr id="241" name="Oval">
            <a:extLst>
              <a:ext uri="{FF2B5EF4-FFF2-40B4-BE49-F238E27FC236}">
                <a16:creationId xmlns:a16="http://schemas.microsoft.com/office/drawing/2014/main" id="{F1875426-63C8-4A4A-B2C1-59C2A6E38377}"/>
              </a:ext>
            </a:extLst>
          </p:cNvPr>
          <p:cNvSpPr/>
          <p:nvPr/>
        </p:nvSpPr>
        <p:spPr>
          <a:xfrm>
            <a:off x="7299996" y="6016555"/>
            <a:ext cx="360212" cy="346935"/>
          </a:xfrm>
          <a:prstGeom prst="ellipse">
            <a:avLst/>
          </a:prstGeom>
          <a:ln w="25400">
            <a:solidFill>
              <a:schemeClr val="accent5">
                <a:hueOff val="-375889"/>
                <a:satOff val="-9195"/>
                <a:lumOff val="-1490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908031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200E-37C5-424E-A2F5-733A3FAF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Fairness Notions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AE7BF-1E60-42AE-834D-D36EC00D7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problem: Statistical constraints averaged over coarse subgroups can be “gerrymandered” to pack unfairness into structured subgroups. </a:t>
            </a:r>
          </a:p>
          <a:p>
            <a:pPr lvl="1"/>
            <a:r>
              <a:rPr lang="en-US" dirty="0"/>
              <a:t>No reason to expect it won’t happen with standard optimization techniques: we will see it does. </a:t>
            </a:r>
          </a:p>
          <a:p>
            <a:r>
              <a:rPr lang="en-US" dirty="0"/>
              <a:t>Just add “green men”, “blue women”, etc. as protected subgroups? </a:t>
            </a:r>
          </a:p>
          <a:p>
            <a:pPr lvl="1"/>
            <a:r>
              <a:rPr lang="en-US" dirty="0"/>
              <a:t>What about other groups? </a:t>
            </a:r>
          </a:p>
        </p:txBody>
      </p:sp>
    </p:spTree>
    <p:extLst>
      <p:ext uri="{BB962C8B-B14F-4D97-AF65-F5344CB8AC3E}">
        <p14:creationId xmlns:p14="http://schemas.microsoft.com/office/powerpoint/2010/main" val="2749101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200E-37C5-424E-A2F5-733A3FAF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Fairness Notions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AE7BF-1E60-42AE-834D-D36EC00D7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Include </a:t>
            </a:r>
            <a:r>
              <a:rPr lang="en-US" i="1" dirty="0"/>
              <a:t>all possible groups</a:t>
            </a:r>
            <a:r>
              <a:rPr lang="en-US" dirty="0"/>
              <a:t>? Including singleton groups?</a:t>
            </a:r>
          </a:p>
          <a:p>
            <a:pPr lvl="1"/>
            <a:r>
              <a:rPr lang="en-US" dirty="0"/>
              <a:t>e.g. FPR({Alice}) = FPR({Bob})</a:t>
            </a:r>
          </a:p>
          <a:p>
            <a:pPr lvl="2"/>
            <a:r>
              <a:rPr lang="en-US" dirty="0"/>
              <a:t>Nothing to average over! But can take randomness over the classifier. </a:t>
            </a:r>
          </a:p>
          <a:p>
            <a:r>
              <a:rPr lang="en-US" dirty="0"/>
              <a:t>A strong guarantee of </a:t>
            </a:r>
            <a:r>
              <a:rPr lang="en-US" i="1" dirty="0"/>
              <a:t>individual</a:t>
            </a:r>
            <a:r>
              <a:rPr lang="en-US" dirty="0"/>
              <a:t> fairness</a:t>
            </a:r>
          </a:p>
          <a:p>
            <a:pPr lvl="1"/>
            <a:r>
              <a:rPr lang="en-US" dirty="0"/>
              <a:t>Implied by “Weakly Meritocratic Fairness” [Joseph et al. 2016]</a:t>
            </a:r>
          </a:p>
          <a:p>
            <a:pPr lvl="1"/>
            <a:r>
              <a:rPr lang="en-US" dirty="0"/>
              <a:t>Can usefully achieve it in special circumstances (we’ll see in a bit)</a:t>
            </a:r>
          </a:p>
          <a:p>
            <a:r>
              <a:rPr lang="en-US" dirty="0"/>
              <a:t>But in general, can’t be non-trivially achieved</a:t>
            </a:r>
          </a:p>
          <a:p>
            <a:pPr lvl="1"/>
            <a:r>
              <a:rPr lang="en-US" dirty="0"/>
              <a:t>Need some notion of realizability to avoid both overfitting and non-triviality.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72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200E-37C5-424E-A2F5-733A3FAF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12" dirty="0"/>
              <a:t>Interpolating group fairness and individual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1AE7BF-1E60-42AE-834D-D36EC00D75C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Still sensible to ask for statistical fairness on every subgroup definable by a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of bounded VC-dimension. </a:t>
                </a:r>
              </a:p>
              <a:p>
                <a:pPr lvl="1"/>
                <a:r>
                  <a:rPr lang="en-US" dirty="0"/>
                  <a:t>E.g. conjunctions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attributes: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such subgroups</a:t>
                </a:r>
              </a:p>
              <a:p>
                <a:pPr lvl="2"/>
                <a:r>
                  <a:rPr lang="en-US" dirty="0"/>
                  <a:t>(</a:t>
                </a:r>
                <a:r>
                  <a:rPr lang="en-US" b="1" dirty="0" err="1"/>
                  <a:t>isMan</a:t>
                </a:r>
                <a:r>
                  <a:rPr lang="en-US" b="1" dirty="0"/>
                  <a:t>) </a:t>
                </a:r>
                <a:r>
                  <a:rPr lang="en-US" dirty="0"/>
                  <a:t>and </a:t>
                </a:r>
                <a:r>
                  <a:rPr lang="en-US" b="1" dirty="0"/>
                  <a:t>(</a:t>
                </a:r>
                <a:r>
                  <a:rPr lang="en-US" b="1" dirty="0" err="1"/>
                  <a:t>isBlack</a:t>
                </a:r>
                <a:r>
                  <a:rPr lang="en-US" b="1" dirty="0"/>
                  <a:t>)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 err="1"/>
                  <a:t>isDisabled</a:t>
                </a:r>
                <a:r>
                  <a:rPr lang="en-US" b="1" dirty="0"/>
                  <a:t>)</a:t>
                </a:r>
                <a:endParaRPr lang="en-US" dirty="0"/>
              </a:p>
              <a:p>
                <a:pPr lvl="1"/>
                <a:r>
                  <a:rPr lang="en-US" dirty="0" err="1"/>
                  <a:t>Halfspaces</a:t>
                </a:r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attributes: continuously many subgroups</a:t>
                </a:r>
              </a:p>
              <a:p>
                <a:pPr lvl="2"/>
                <a:r>
                  <a:rPr lang="en-US" dirty="0"/>
                  <a:t>0.23(</a:t>
                </a:r>
                <a:r>
                  <a:rPr lang="en-US" b="1" dirty="0"/>
                  <a:t>income</a:t>
                </a:r>
                <a:r>
                  <a:rPr lang="en-US" dirty="0"/>
                  <a:t>) + 0.05(</a:t>
                </a:r>
                <a:r>
                  <a:rPr lang="en-US" b="1" dirty="0" err="1"/>
                  <a:t>isMan</a:t>
                </a:r>
                <a:r>
                  <a:rPr lang="en-US" dirty="0"/>
                  <a:t>) – 0.76(</a:t>
                </a:r>
                <a:r>
                  <a:rPr lang="en-US" b="1" dirty="0"/>
                  <a:t>GRE-score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≥20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Mitigates the “gerrymandering problem”</a:t>
                </a:r>
              </a:p>
              <a:p>
                <a:pPr lvl="1"/>
                <a:r>
                  <a:rPr lang="en-US" dirty="0"/>
                  <a:t>Now asking for statistical fairness over many finely defined subgroups.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1AE7BF-1E60-42AE-834D-D36EC00D7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241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337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6769F-EC79-443F-9560-D8F28E26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Unfair?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E808B-39F4-4FA6-A5B7-83E8A85CF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be precise about what we mean in each application, but…</a:t>
            </a:r>
          </a:p>
          <a:p>
            <a:r>
              <a:rPr lang="en-US" dirty="0"/>
              <a:t>Think about “unfairness” as relating to </a:t>
            </a:r>
            <a:r>
              <a:rPr lang="en-US" i="1" dirty="0"/>
              <a:t>how the mistakes made by an algorithm </a:t>
            </a:r>
            <a:r>
              <a:rPr lang="en-US" dirty="0"/>
              <a:t>are distributed.</a:t>
            </a:r>
          </a:p>
          <a:p>
            <a:pPr lvl="1"/>
            <a:r>
              <a:rPr lang="en-US" dirty="0"/>
              <a:t>It can be “unfair” if an algorithm is much more likely to make a mistake about you than about others. </a:t>
            </a:r>
          </a:p>
        </p:txBody>
      </p:sp>
    </p:spTree>
    <p:extLst>
      <p:ext uri="{BB962C8B-B14F-4D97-AF65-F5344CB8AC3E}">
        <p14:creationId xmlns:p14="http://schemas.microsoft.com/office/powerpoint/2010/main" val="1601166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Binary Classification Formulation"/>
          <p:cNvSpPr txBox="1">
            <a:spLocks noGrp="1"/>
          </p:cNvSpPr>
          <p:nvPr>
            <p:ph type="title"/>
          </p:nvPr>
        </p:nvSpPr>
        <p:spPr>
          <a:xfrm>
            <a:off x="1881188" y="-8930"/>
            <a:ext cx="8429625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sz="4400" dirty="0"/>
              <a:t>Binary Classification Formulation</a:t>
            </a:r>
          </a:p>
        </p:txBody>
      </p:sp>
      <p:sp>
        <p:nvSpPr>
          <p:cNvPr id="241" name="n samples (or individuals) (x, x’, y) ~ P; features x are “protected”…"/>
          <p:cNvSpPr txBox="1">
            <a:spLocks noGrp="1"/>
          </p:cNvSpPr>
          <p:nvPr>
            <p:ph type="body" idx="1"/>
          </p:nvPr>
        </p:nvSpPr>
        <p:spPr>
          <a:xfrm>
            <a:off x="433493" y="1027332"/>
            <a:ext cx="11060854" cy="4370106"/>
          </a:xfrm>
          <a:prstGeom prst="rect">
            <a:avLst/>
          </a:prstGeom>
        </p:spPr>
        <p:txBody>
          <a:bodyPr/>
          <a:lstStyle/>
          <a:p>
            <a:r>
              <a:rPr i="1" dirty="0"/>
              <a:t>n s</a:t>
            </a:r>
            <a:r>
              <a:rPr dirty="0"/>
              <a:t>amples (or individuals) (</a:t>
            </a:r>
            <a:r>
              <a:rPr i="1" dirty="0"/>
              <a:t>x, x’, y</a:t>
            </a:r>
            <a:r>
              <a:rPr dirty="0"/>
              <a:t>) ~ </a:t>
            </a:r>
            <a:r>
              <a:rPr i="1" dirty="0"/>
              <a:t>P</a:t>
            </a:r>
            <a:r>
              <a:rPr dirty="0"/>
              <a:t>; features </a:t>
            </a:r>
            <a:r>
              <a:rPr i="1" dirty="0"/>
              <a:t>x </a:t>
            </a:r>
            <a:r>
              <a:rPr dirty="0"/>
              <a:t>are “protected”</a:t>
            </a:r>
          </a:p>
          <a:p>
            <a:r>
              <a:rPr dirty="0"/>
              <a:t>Model/Decision algorithm </a:t>
            </a:r>
            <a:r>
              <a:rPr i="1" dirty="0"/>
              <a:t>D</a:t>
            </a:r>
            <a:r>
              <a:rPr dirty="0"/>
              <a:t> makes prediction/decision </a:t>
            </a:r>
            <a:r>
              <a:rPr i="1" dirty="0"/>
              <a:t>D</a:t>
            </a:r>
            <a:r>
              <a:rPr dirty="0"/>
              <a:t>(</a:t>
            </a:r>
            <a:r>
              <a:rPr i="1" dirty="0"/>
              <a:t>x, x’</a:t>
            </a:r>
            <a:r>
              <a:rPr dirty="0"/>
              <a:t>)</a:t>
            </a:r>
          </a:p>
          <a:p>
            <a:pPr>
              <a:defRPr i="1"/>
            </a:pPr>
            <a:r>
              <a:rPr dirty="0"/>
              <a:t>g</a:t>
            </a:r>
            <a:r>
              <a:rPr i="0" dirty="0"/>
              <a:t>(</a:t>
            </a:r>
            <a:r>
              <a:rPr dirty="0"/>
              <a:t>x</a:t>
            </a:r>
            <a:r>
              <a:rPr i="0" dirty="0"/>
              <a:t>) is characteristic function of some subgroup: </a:t>
            </a:r>
          </a:p>
          <a:p>
            <a:pPr lvl="1">
              <a:defRPr i="1"/>
            </a:pPr>
            <a:r>
              <a:rPr dirty="0"/>
              <a:t>g</a:t>
            </a:r>
            <a:r>
              <a:rPr i="0" dirty="0"/>
              <a:t>(</a:t>
            </a:r>
            <a:r>
              <a:rPr dirty="0"/>
              <a:t>x</a:t>
            </a:r>
            <a:r>
              <a:rPr i="0" dirty="0"/>
              <a:t>) = 1 indicates (</a:t>
            </a:r>
            <a:r>
              <a:rPr dirty="0"/>
              <a:t>x, x’, y</a:t>
            </a:r>
            <a:r>
              <a:rPr i="0" dirty="0"/>
              <a:t>) belongs the subgroup </a:t>
            </a:r>
            <a:r>
              <a:rPr dirty="0"/>
              <a:t>g</a:t>
            </a:r>
          </a:p>
          <a:p>
            <a:pPr>
              <a:defRPr i="1"/>
            </a:pPr>
            <a:r>
              <a:rPr dirty="0"/>
              <a:t>G</a:t>
            </a:r>
            <a:r>
              <a:rPr i="0" dirty="0"/>
              <a:t>: rich but limited class of subgroups over protected features</a:t>
            </a:r>
          </a:p>
          <a:p>
            <a:pPr lvl="1">
              <a:defRPr i="1"/>
            </a:pPr>
            <a:r>
              <a:rPr i="0" dirty="0"/>
              <a:t>e.g. </a:t>
            </a:r>
            <a:r>
              <a:rPr dirty="0"/>
              <a:t>G </a:t>
            </a:r>
            <a:r>
              <a:rPr i="0" dirty="0"/>
              <a:t>= conjunctions, linear thresholds, decision lists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11168" y="6509742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682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tatistical Fairness Notions"/>
          <p:cNvSpPr txBox="1">
            <a:spLocks noGrp="1"/>
          </p:cNvSpPr>
          <p:nvPr>
            <p:ph type="title"/>
          </p:nvPr>
        </p:nvSpPr>
        <p:spPr>
          <a:xfrm>
            <a:off x="1881188" y="223242"/>
            <a:ext cx="8429625" cy="5431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5572">
              <a:spcBef>
                <a:spcPts val="1000"/>
              </a:spcBef>
              <a:defRPr sz="4620"/>
            </a:lvl1pPr>
          </a:lstStyle>
          <a:p>
            <a:r>
              <a:t>Statistical Fairness Notions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617" y="1135467"/>
            <a:ext cx="8032319" cy="1385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4289" y="2931589"/>
            <a:ext cx="7750975" cy="227253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11168" y="6509742"/>
            <a:ext cx="375041" cy="2857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61</a:t>
            </a:fld>
            <a:endParaRPr dirty="0"/>
          </a:p>
        </p:txBody>
      </p:sp>
      <p:sp>
        <p:nvSpPr>
          <p:cNvPr id="248" name="VC-Dim of G allows us to bound generalization error…"/>
          <p:cNvSpPr txBox="1"/>
          <p:nvPr/>
        </p:nvSpPr>
        <p:spPr>
          <a:xfrm>
            <a:off x="1983626" y="5799341"/>
            <a:ext cx="8684374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a14="http://schemas.microsoft.com/office/drawing/2010/main" xmlns:mc="http://schemas.openxmlformats.org/markup-compatibility/2006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642418" lvl="1" indent="-312032" defTabSz="321457">
              <a:spcBef>
                <a:spcPts val="141"/>
              </a:spcBef>
              <a:buSzPct val="75000"/>
              <a:buChar char="•"/>
              <a:defRPr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601" dirty="0"/>
              <a:t>Related: [Hebert-Johnson et al. 2018] for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959DA-39A4-439D-9930-315E39DF9E12}"/>
                  </a:ext>
                </a:extLst>
              </p:cNvPr>
              <p:cNvSpPr txBox="1"/>
              <p:nvPr/>
            </p:nvSpPr>
            <p:spPr>
              <a:xfrm>
                <a:off x="9032678" y="1075770"/>
                <a:ext cx="1051570" cy="3462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41075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∀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𝒈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∈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𝑮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:</m:t>
                      </m:r>
                    </m:oMath>
                  </m:oMathPara>
                </a14:m>
                <a:endParaRPr lang="en-US" sz="2250" b="1" dirty="0">
                  <a:solidFill>
                    <a:srgbClr val="414141"/>
                  </a:solidFill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9959DA-39A4-439D-9930-315E39DF9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678" y="1075770"/>
                <a:ext cx="1051570" cy="346249"/>
              </a:xfrm>
              <a:prstGeom prst="rect">
                <a:avLst/>
              </a:prstGeom>
              <a:blipFill>
                <a:blip r:embed="rId5"/>
                <a:stretch>
                  <a:fillRect l="-8721" b="-263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142920-BAE5-4490-BD15-FDD9DA1CE9D3}"/>
                  </a:ext>
                </a:extLst>
              </p:cNvPr>
              <p:cNvSpPr txBox="1"/>
              <p:nvPr/>
            </p:nvSpPr>
            <p:spPr>
              <a:xfrm>
                <a:off x="8779209" y="2870777"/>
                <a:ext cx="1051570" cy="3462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41075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∀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𝒈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∈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𝑮</m:t>
                      </m:r>
                      <m:r>
                        <a:rPr lang="en-US" sz="2250" b="1" i="1">
                          <a:solidFill>
                            <a:srgbClr val="414141"/>
                          </a:solidFill>
                          <a:latin typeface="Cambria Math" panose="02040503050406030204" pitchFamily="18" charset="0"/>
                          <a:ea typeface="Palatino"/>
                          <a:cs typeface="Palatino"/>
                          <a:sym typeface="Palatino"/>
                        </a:rPr>
                        <m:t>:</m:t>
                      </m:r>
                    </m:oMath>
                  </m:oMathPara>
                </a14:m>
                <a:endParaRPr lang="en-US" sz="2250" b="1" dirty="0">
                  <a:solidFill>
                    <a:srgbClr val="414141"/>
                  </a:solidFill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142920-BAE5-4490-BD15-FDD9DA1CE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209" y="2870777"/>
                <a:ext cx="1051570" cy="346249"/>
              </a:xfrm>
              <a:prstGeom prst="rect">
                <a:avLst/>
              </a:prstGeom>
              <a:blipFill>
                <a:blip r:embed="rId6"/>
                <a:stretch>
                  <a:fillRect l="-8092" b="-2456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535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 advAuto="0"/>
      <p:bldP spid="248" grpId="0" animBg="1" advAuto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37E8-3D18-4E47-991E-DC137DB6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4031B8-341F-46EF-A087-BEA1CAE635F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VC dimension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allows us to bound the generalization error. </a:t>
                </a:r>
              </a:p>
              <a:p>
                <a:pPr marL="0" indent="0">
                  <a:buNone/>
                </a:pPr>
                <a:r>
                  <a:rPr lang="en-US" dirty="0"/>
                  <a:t>Theorem (Informal): Fix a concept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and a group structure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 Given a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samples drawn </a:t>
                </a:r>
                <a:r>
                  <a:rPr lang="en-US" dirty="0" err="1"/>
                  <a:t>iid</a:t>
                </a:r>
                <a:r>
                  <a:rPr lang="en-US" dirty="0"/>
                  <a:t> from any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then with high probability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has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and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-fair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has error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and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fair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if: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𝑉𝐶𝐷𝐼𝑀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𝑉𝐶𝐷𝐼𝑀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44031B8-341F-46EF-A087-BEA1CAE63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17" t="-2241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91044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Auditing and Learning"/>
          <p:cNvSpPr txBox="1">
            <a:spLocks noGrp="1"/>
          </p:cNvSpPr>
          <p:nvPr>
            <p:ph type="title"/>
          </p:nvPr>
        </p:nvSpPr>
        <p:spPr>
          <a:xfrm>
            <a:off x="1881188" y="294680"/>
            <a:ext cx="8429625" cy="6942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800"/>
            </a:lvl1pPr>
          </a:lstStyle>
          <a:p>
            <a:r>
              <a:t>Auditing and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Auditing for γ-fairness w.r.t. G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562187" y="1241226"/>
                <a:ext cx="10620586" cy="377245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lang="en-US" dirty="0"/>
                  <a:t>Auditing: given access to samples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’),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induced by a black-box algorithm </a:t>
                </a:r>
                <a:r>
                  <a:rPr lang="en-US" i="1" dirty="0"/>
                  <a:t>D</a:t>
                </a:r>
                <a:r>
                  <a:rPr lang="en-US" dirty="0"/>
                  <a:t>, decide that </a:t>
                </a:r>
                <a:r>
                  <a:rPr lang="en-US" i="1" dirty="0"/>
                  <a:t>D</a:t>
                </a:r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-fair with respect to </a:t>
                </a:r>
                <a:r>
                  <a:rPr lang="en-US" i="1" dirty="0"/>
                  <a:t>G</a:t>
                </a:r>
                <a:r>
                  <a:rPr lang="en-US" dirty="0"/>
                  <a:t>, or output a violated </a:t>
                </a:r>
                <a:r>
                  <a:rPr lang="en-US" i="1" dirty="0"/>
                  <a:t>g</a:t>
                </a:r>
                <a:r>
                  <a:rPr lang="en-US" dirty="0"/>
                  <a:t> in the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i="1" dirty="0"/>
                  <a:t>.</a:t>
                </a:r>
              </a:p>
              <a:p>
                <a:r>
                  <a:rPr lang="en-US" dirty="0"/>
                  <a:t>Learning: given a hypothesis class </a:t>
                </a:r>
                <a:r>
                  <a:rPr lang="en-US" i="1" dirty="0"/>
                  <a:t>H</a:t>
                </a:r>
                <a:r>
                  <a:rPr lang="en-US" dirty="0"/>
                  <a:t> over features (</a:t>
                </a:r>
                <a:r>
                  <a:rPr lang="en-US" i="1" dirty="0"/>
                  <a:t>x, x’</a:t>
                </a:r>
                <a:r>
                  <a:rPr lang="en-US" dirty="0"/>
                  <a:t>), find a distribution </a:t>
                </a:r>
                <a:r>
                  <a:rPr lang="en-US" i="1" dirty="0"/>
                  <a:t>D </a:t>
                </a:r>
                <a:r>
                  <a:rPr lang="en-US" dirty="0"/>
                  <a:t>over </a:t>
                </a:r>
                <a:r>
                  <a:rPr lang="en-US" i="1" dirty="0"/>
                  <a:t>H </a:t>
                </a:r>
                <a:r>
                  <a:rPr lang="en-US" dirty="0"/>
                  <a:t>to minimize classification error that satisfies γ-fairness over the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i="1" dirty="0"/>
              </a:p>
            </p:txBody>
          </p:sp>
        </mc:Choice>
        <mc:Fallback xmlns="">
          <p:sp>
            <p:nvSpPr>
              <p:cNvPr id="251" name="Auditing for γ-fairness w.r.t. G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62187" y="1241226"/>
                <a:ext cx="10620586" cy="3772450"/>
              </a:xfrm>
              <a:prstGeom prst="rect">
                <a:avLst/>
              </a:prstGeom>
              <a:blipFill>
                <a:blip r:embed="rId2"/>
                <a:stretch>
                  <a:fillRect l="-1033" t="-2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11168" y="6509742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7392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Hardness of Auditing"/>
          <p:cNvSpPr txBox="1">
            <a:spLocks noGrp="1"/>
          </p:cNvSpPr>
          <p:nvPr>
            <p:ph type="title"/>
          </p:nvPr>
        </p:nvSpPr>
        <p:spPr>
          <a:xfrm>
            <a:off x="1881188" y="251985"/>
            <a:ext cx="8429625" cy="6266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9833">
              <a:spcBef>
                <a:spcPts val="1200"/>
              </a:spcBef>
              <a:defRPr sz="5390"/>
            </a:lvl1pPr>
          </a:lstStyle>
          <a:p>
            <a:r>
              <a:t>Hardness of Auditing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Theorem (Informal): Auditing an arbitrary D for y-(SP &amp; FP) fairness w.r.t. G is computationally equivalent to weak agnostic learning of G.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702594" y="973336"/>
                <a:ext cx="8965406" cy="147584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pPr marL="0" indent="0" defTabSz="321457">
                  <a:lnSpc>
                    <a:spcPct val="120000"/>
                  </a:lnSpc>
                  <a:spcBef>
                    <a:spcPts val="211"/>
                  </a:spcBef>
                  <a:buNone/>
                  <a:defRPr>
                    <a:solidFill>
                      <a:srgbClr val="000000"/>
                    </a:solidFill>
                  </a:defRPr>
                </a:pPr>
                <a:r>
                  <a:rPr lang="en-US" dirty="0"/>
                  <a:t>Theorem (Informal): Auditing an arbitrary </a:t>
                </a:r>
                <a:r>
                  <a:rPr lang="en-US" i="1" dirty="0"/>
                  <a:t>D</a:t>
                </a:r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-(SP/FP/FN) fairness with respect to </a:t>
                </a:r>
                <a:r>
                  <a:rPr lang="en-US" i="1" dirty="0"/>
                  <a:t>G</a:t>
                </a:r>
                <a:r>
                  <a:rPr lang="en-US" dirty="0"/>
                  <a:t> is computationally equivalent to </a:t>
                </a:r>
                <a:r>
                  <a:rPr lang="en-US" i="1" dirty="0">
                    <a:solidFill>
                      <a:srgbClr val="C94941"/>
                    </a:solidFill>
                  </a:rPr>
                  <a:t>weak agnostic learning</a:t>
                </a:r>
                <a:r>
                  <a:rPr lang="en-US" dirty="0"/>
                  <a:t> of </a:t>
                </a:r>
                <a:r>
                  <a:rPr lang="en-US" i="1" dirty="0"/>
                  <a:t>G</a:t>
                </a:r>
                <a:r>
                  <a:rPr lang="en-US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256" name="Theorem (Informal): Auditing an arbitrary D for y-(SP &amp; FP) fairness w.r.t. G is computationally equivalent to weak agnostic learning of G.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702594" y="973336"/>
                <a:ext cx="8965406" cy="1475840"/>
              </a:xfrm>
              <a:prstGeom prst="rect">
                <a:avLst/>
              </a:prstGeom>
              <a:blipFill>
                <a:blip r:embed="rId2"/>
                <a:stretch>
                  <a:fillRect l="-1154" t="-2049" b="-3689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7" name="Weak agnostic learning of G [Kearns et al. 1994; Kalai et al. 2008]:…"/>
          <p:cNvSpPr txBox="1"/>
          <p:nvPr/>
        </p:nvSpPr>
        <p:spPr>
          <a:xfrm>
            <a:off x="1809750" y="2590446"/>
            <a:ext cx="8572500" cy="22075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 lnSpcReduction="10000"/>
          </a:bodyPr>
          <a:lstStyle/>
          <a:p>
            <a:pPr defTabSz="308598">
              <a:lnSpc>
                <a:spcPct val="120000"/>
              </a:lnSpc>
              <a:spcBef>
                <a:spcPts val="211"/>
              </a:spcBef>
              <a:defRPr sz="335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62" dirty="0"/>
              <a:t>Weak agnostic learning of </a:t>
            </a:r>
            <a:r>
              <a:rPr sz="2362" i="1" dirty="0"/>
              <a:t>G </a:t>
            </a:r>
            <a:r>
              <a:rPr sz="2362" dirty="0"/>
              <a:t>[Kearns et al. 1994; Kalai et al. 2008]:</a:t>
            </a:r>
          </a:p>
          <a:p>
            <a:pPr marL="281930" indent="-281930" defTabSz="308598">
              <a:lnSpc>
                <a:spcPct val="120000"/>
              </a:lnSpc>
              <a:spcBef>
                <a:spcPts val="211"/>
              </a:spcBef>
              <a:buClr>
                <a:srgbClr val="929292"/>
              </a:buClr>
              <a:buSzPct val="60000"/>
              <a:buFont typeface="Zapf Dingbats"/>
              <a:buChar char="❖"/>
              <a:defRPr sz="335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62" dirty="0"/>
              <a:t>given a dataset of (</a:t>
            </a:r>
            <a:r>
              <a:rPr sz="2362" i="1" dirty="0"/>
              <a:t>x, y</a:t>
            </a:r>
            <a:r>
              <a:rPr sz="2362" dirty="0"/>
              <a:t>) pairs drawn from </a:t>
            </a:r>
            <a:r>
              <a:rPr sz="2362" i="1" dirty="0"/>
              <a:t>P,</a:t>
            </a:r>
            <a:r>
              <a:rPr sz="2362" dirty="0"/>
              <a:t> whenever the best classifier in </a:t>
            </a:r>
            <a:r>
              <a:rPr sz="2362" i="1" dirty="0"/>
              <a:t>G</a:t>
            </a:r>
            <a:r>
              <a:rPr sz="2362" dirty="0"/>
              <a:t> has accuracy at least (1/2 + γ), find a function </a:t>
            </a:r>
            <a:r>
              <a:rPr sz="2362" i="1" dirty="0"/>
              <a:t>g </a:t>
            </a:r>
            <a:r>
              <a:rPr sz="2362" dirty="0"/>
              <a:t>in </a:t>
            </a:r>
            <a:r>
              <a:rPr sz="2362" i="1" dirty="0"/>
              <a:t>G </a:t>
            </a:r>
            <a:r>
              <a:rPr sz="2362" dirty="0"/>
              <a:t>with accuracy (1/2 + γ - ε), for some ε ≤ γ</a:t>
            </a:r>
          </a:p>
          <a:p>
            <a:pPr marL="281930" indent="-281930" defTabSz="308598">
              <a:lnSpc>
                <a:spcPct val="120000"/>
              </a:lnSpc>
              <a:spcBef>
                <a:spcPts val="211"/>
              </a:spcBef>
              <a:buClr>
                <a:srgbClr val="929292"/>
              </a:buClr>
              <a:buSzPct val="60000"/>
              <a:buFont typeface="Zapf Dingbats"/>
              <a:buChar char="❖"/>
              <a:defRPr sz="335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62" dirty="0"/>
              <a:t>The label</a:t>
            </a:r>
            <a:r>
              <a:rPr lang="en-US" sz="2362" dirty="0"/>
              <a:t>s</a:t>
            </a:r>
            <a:r>
              <a:rPr sz="2362" dirty="0"/>
              <a:t> </a:t>
            </a:r>
            <a:r>
              <a:rPr sz="2362" i="1" dirty="0"/>
              <a:t>y</a:t>
            </a:r>
            <a:r>
              <a:rPr sz="2362" dirty="0"/>
              <a:t> are not promised to be generated by any </a:t>
            </a:r>
            <a:r>
              <a:rPr sz="2362" i="1" dirty="0"/>
              <a:t>g </a:t>
            </a:r>
            <a:r>
              <a:rPr sz="2362" dirty="0"/>
              <a:t>in </a:t>
            </a:r>
            <a:r>
              <a:rPr sz="2362" i="1" dirty="0"/>
              <a:t>G</a:t>
            </a:r>
          </a:p>
        </p:txBody>
      </p:sp>
      <p:sp>
        <p:nvSpPr>
          <p:cNvPr id="258" name="Intuition: if g can predict the decisions D(x, x’) only using the protected features x, then D discriminate the subgroup g"/>
          <p:cNvSpPr txBox="1"/>
          <p:nvPr/>
        </p:nvSpPr>
        <p:spPr>
          <a:xfrm>
            <a:off x="1961555" y="4884540"/>
            <a:ext cx="8429625" cy="147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defTabSz="321457">
              <a:lnSpc>
                <a:spcPct val="120000"/>
              </a:lnSpc>
              <a:spcBef>
                <a:spcPts val="211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531" dirty="0"/>
              <a:t>Intuition: if g can predict the decisions </a:t>
            </a:r>
            <a:r>
              <a:rPr sz="2531" i="1" dirty="0"/>
              <a:t>D</a:t>
            </a:r>
            <a:r>
              <a:rPr sz="2531" dirty="0"/>
              <a:t>(</a:t>
            </a:r>
            <a:r>
              <a:rPr sz="2531" i="1" dirty="0"/>
              <a:t>x, x’</a:t>
            </a:r>
            <a:r>
              <a:rPr sz="2531" dirty="0"/>
              <a:t>) only using the protected features </a:t>
            </a:r>
            <a:r>
              <a:rPr sz="2531" i="1" dirty="0"/>
              <a:t>x, </a:t>
            </a:r>
            <a:r>
              <a:rPr sz="2531" dirty="0"/>
              <a:t>then </a:t>
            </a:r>
            <a:r>
              <a:rPr sz="2531" i="1" dirty="0"/>
              <a:t>D</a:t>
            </a:r>
            <a:r>
              <a:rPr sz="2531" dirty="0"/>
              <a:t> discriminate</a:t>
            </a:r>
            <a:r>
              <a:rPr lang="en-US" sz="2531" dirty="0"/>
              <a:t>s on</a:t>
            </a:r>
            <a:r>
              <a:rPr sz="2531" dirty="0"/>
              <a:t> the subgroup </a:t>
            </a:r>
            <a:r>
              <a:rPr sz="2531" i="1" dirty="0"/>
              <a:t>g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6812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 advAuto="0"/>
      <p:bldP spid="258" grpId="0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Bad news?"/>
          <p:cNvSpPr txBox="1">
            <a:spLocks noGrp="1"/>
          </p:cNvSpPr>
          <p:nvPr>
            <p:ph type="title"/>
          </p:nvPr>
        </p:nvSpPr>
        <p:spPr>
          <a:xfrm>
            <a:off x="1756172" y="294680"/>
            <a:ext cx="8429625" cy="7158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9937">
              <a:spcBef>
                <a:spcPts val="1400"/>
              </a:spcBef>
              <a:defRPr sz="6230"/>
            </a:lvl1pPr>
          </a:lstStyle>
          <a:p>
            <a:r>
              <a:rPr dirty="0"/>
              <a:t>Bad </a:t>
            </a:r>
            <a:r>
              <a:rPr lang="en-US" dirty="0"/>
              <a:t>News/Good News</a:t>
            </a:r>
            <a:endParaRPr dirty="0"/>
          </a:p>
        </p:txBody>
      </p:sp>
      <p:sp>
        <p:nvSpPr>
          <p:cNvPr id="262" name="Bad news theoretically…"/>
          <p:cNvSpPr txBox="1">
            <a:spLocks noGrp="1"/>
          </p:cNvSpPr>
          <p:nvPr>
            <p:ph type="body" sz="half" idx="1"/>
          </p:nvPr>
        </p:nvSpPr>
        <p:spPr>
          <a:xfrm>
            <a:off x="775856" y="1220437"/>
            <a:ext cx="10390908" cy="277887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lvl="1" indent="139833" defTabSz="279667">
              <a:lnSpc>
                <a:spcPct val="120000"/>
              </a:lnSpc>
              <a:spcBef>
                <a:spcPts val="141"/>
              </a:spcBef>
              <a:buNone/>
              <a:defRPr sz="3654">
                <a:solidFill>
                  <a:srgbClr val="33312F"/>
                </a:solidFill>
              </a:defRPr>
            </a:pPr>
            <a:r>
              <a:rPr dirty="0"/>
              <a:t>Bad news theoretically</a:t>
            </a:r>
          </a:p>
          <a:p>
            <a:pPr marL="622779" lvl="1" indent="-335342" defTabSz="279667">
              <a:lnSpc>
                <a:spcPct val="120000"/>
              </a:lnSpc>
              <a:spcBef>
                <a:spcPts val="141"/>
              </a:spcBef>
              <a:defRPr sz="3654">
                <a:solidFill>
                  <a:srgbClr val="33312F"/>
                </a:solidFill>
              </a:defRPr>
            </a:pPr>
            <a:r>
              <a:rPr dirty="0"/>
              <a:t>auditing even for simple structured classes </a:t>
            </a:r>
            <a:r>
              <a:rPr i="1" dirty="0"/>
              <a:t>G </a:t>
            </a:r>
            <a:r>
              <a:rPr dirty="0"/>
              <a:t>(e.g. conjunctions, half-spaces) is computationally intractable in the worst case</a:t>
            </a:r>
            <a:r>
              <a:rPr lang="en-US" dirty="0"/>
              <a:t>.</a:t>
            </a:r>
            <a:endParaRPr dirty="0"/>
          </a:p>
          <a:p>
            <a:pPr marL="622779" lvl="1" indent="-335342" defTabSz="279667">
              <a:lnSpc>
                <a:spcPct val="120000"/>
              </a:lnSpc>
              <a:spcBef>
                <a:spcPts val="141"/>
              </a:spcBef>
              <a:defRPr sz="3654">
                <a:solidFill>
                  <a:srgbClr val="33312F"/>
                </a:solidFill>
              </a:defRPr>
            </a:pPr>
            <a:r>
              <a:rPr dirty="0"/>
              <a:t>learning over many classes of </a:t>
            </a:r>
            <a:r>
              <a:rPr i="1" dirty="0"/>
              <a:t>H </a:t>
            </a:r>
            <a:r>
              <a:rPr dirty="0"/>
              <a:t>(even without fairness constraint) is also NP-hard in the worst case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63" name="Potentially good news in practice…"/>
          <p:cNvSpPr txBox="1"/>
          <p:nvPr/>
        </p:nvSpPr>
        <p:spPr>
          <a:xfrm>
            <a:off x="1613297" y="4348758"/>
            <a:ext cx="8965406" cy="169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lvl="1" indent="126976" defTabSz="253951">
              <a:lnSpc>
                <a:spcPct val="120000"/>
              </a:lnSpc>
              <a:spcBef>
                <a:spcPts val="141"/>
              </a:spcBef>
              <a:defRPr sz="3397">
                <a:solidFill>
                  <a:srgbClr val="33312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88"/>
              <a:t>Potentially good news in practice</a:t>
            </a:r>
          </a:p>
          <a:p>
            <a:pPr marL="565512" lvl="1" indent="-304506" defTabSz="253951">
              <a:lnSpc>
                <a:spcPct val="120000"/>
              </a:lnSpc>
              <a:spcBef>
                <a:spcPts val="141"/>
              </a:spcBef>
              <a:buClr>
                <a:srgbClr val="929292"/>
              </a:buClr>
              <a:buSzPct val="60000"/>
              <a:buFont typeface="Zapf Dingbats"/>
              <a:buChar char="❖"/>
              <a:defRPr sz="3397">
                <a:solidFill>
                  <a:srgbClr val="33312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88"/>
              <a:t>there exist powerful heuristics for agnostic learning/ERM problems</a:t>
            </a:r>
          </a:p>
          <a:p>
            <a:pPr marL="565512" lvl="1" indent="-304506" defTabSz="253951">
              <a:lnSpc>
                <a:spcPct val="120000"/>
              </a:lnSpc>
              <a:spcBef>
                <a:spcPts val="141"/>
              </a:spcBef>
              <a:buClr>
                <a:srgbClr val="929292"/>
              </a:buClr>
              <a:buSzPct val="60000"/>
              <a:buFont typeface="Zapf Dingbats"/>
              <a:buChar char="❖"/>
              <a:defRPr sz="3397">
                <a:solidFill>
                  <a:srgbClr val="33312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388"/>
              <a:t>SVM, logistic regressions, neural nets, boosting…</a:t>
            </a:r>
          </a:p>
        </p:txBody>
      </p:sp>
    </p:spTree>
    <p:extLst>
      <p:ext uri="{BB962C8B-B14F-4D97-AF65-F5344CB8AC3E}">
        <p14:creationId xmlns:p14="http://schemas.microsoft.com/office/powerpoint/2010/main" val="29302638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build="p" bldLvl="5" animBg="1" advAuto="0"/>
      <p:bldP spid="263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Bad news?"/>
          <p:cNvSpPr txBox="1">
            <a:spLocks noGrp="1"/>
          </p:cNvSpPr>
          <p:nvPr>
            <p:ph type="title"/>
          </p:nvPr>
        </p:nvSpPr>
        <p:spPr>
          <a:xfrm>
            <a:off x="1756172" y="294680"/>
            <a:ext cx="8429625" cy="7158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9937">
              <a:spcBef>
                <a:spcPts val="1400"/>
              </a:spcBef>
              <a:defRPr sz="6230"/>
            </a:lvl1pPr>
          </a:lstStyle>
          <a:p>
            <a:r>
              <a:rPr dirty="0"/>
              <a:t>Bad </a:t>
            </a:r>
            <a:r>
              <a:rPr lang="en-US" dirty="0"/>
              <a:t>News/Good News</a:t>
            </a:r>
            <a:endParaRPr dirty="0"/>
          </a:p>
        </p:txBody>
      </p:sp>
      <p:sp>
        <p:nvSpPr>
          <p:cNvPr id="262" name="Bad news theoretically…"/>
          <p:cNvSpPr txBox="1">
            <a:spLocks noGrp="1"/>
          </p:cNvSpPr>
          <p:nvPr>
            <p:ph type="body" sz="half" idx="1"/>
          </p:nvPr>
        </p:nvSpPr>
        <p:spPr>
          <a:xfrm>
            <a:off x="775856" y="1220437"/>
            <a:ext cx="10390908" cy="277887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lvl="1" indent="139833" defTabSz="279667">
              <a:lnSpc>
                <a:spcPct val="120000"/>
              </a:lnSpc>
              <a:spcBef>
                <a:spcPts val="141"/>
              </a:spcBef>
              <a:buNone/>
              <a:defRPr sz="3654">
                <a:solidFill>
                  <a:srgbClr val="33312F"/>
                </a:solidFill>
              </a:defRPr>
            </a:pPr>
            <a:r>
              <a:rPr lang="en-US" dirty="0"/>
              <a:t>What should we hope for re: learning? </a:t>
            </a:r>
          </a:p>
          <a:p>
            <a:pPr marL="571500" lvl="1" indent="-571500" defTabSz="279667">
              <a:lnSpc>
                <a:spcPct val="120000"/>
              </a:lnSpc>
              <a:spcBef>
                <a:spcPts val="141"/>
              </a:spcBef>
              <a:defRPr sz="3654">
                <a:solidFill>
                  <a:srgbClr val="33312F"/>
                </a:solidFill>
              </a:defRPr>
            </a:pPr>
            <a:r>
              <a:rPr lang="en-US" dirty="0"/>
              <a:t>Can’t expect a polynomial time algorithm (hard even without fairness constraints..)</a:t>
            </a:r>
          </a:p>
          <a:p>
            <a:pPr marL="571500" lvl="1" indent="-571500" defTabSz="279667">
              <a:lnSpc>
                <a:spcPct val="120000"/>
              </a:lnSpc>
              <a:spcBef>
                <a:spcPts val="141"/>
              </a:spcBef>
              <a:defRPr sz="3654">
                <a:solidFill>
                  <a:srgbClr val="33312F"/>
                </a:solidFill>
              </a:defRPr>
            </a:pPr>
            <a:r>
              <a:rPr lang="en-US" dirty="0"/>
              <a:t>But what about an “oracle efficient reduction?”</a:t>
            </a:r>
          </a:p>
          <a:p>
            <a:pPr marL="1028700" lvl="2" indent="-571500" defTabSz="279667">
              <a:lnSpc>
                <a:spcPct val="120000"/>
              </a:lnSpc>
              <a:spcBef>
                <a:spcPts val="141"/>
              </a:spcBef>
              <a:defRPr sz="3654">
                <a:solidFill>
                  <a:srgbClr val="33312F"/>
                </a:solidFill>
              </a:defRPr>
            </a:pPr>
            <a:r>
              <a:rPr lang="en-US" dirty="0"/>
              <a:t>Assume we can solve the unconstrained learning problem. Is this enough to solve the fair learning problem?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0363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build="p" bldLvl="5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ost-Sensitive Classification (CSC)"/>
          <p:cNvSpPr txBox="1">
            <a:spLocks noGrp="1"/>
          </p:cNvSpPr>
          <p:nvPr>
            <p:ph type="title"/>
          </p:nvPr>
        </p:nvSpPr>
        <p:spPr>
          <a:xfrm>
            <a:off x="1881188" y="205383"/>
            <a:ext cx="8429625" cy="6009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6466">
              <a:spcBef>
                <a:spcPts val="1100"/>
              </a:spcBef>
              <a:defRPr sz="5110"/>
            </a:lvl1pPr>
          </a:lstStyle>
          <a:p>
            <a:r>
              <a:t>Cost-Sensitive Classification (CSC)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5102" y="1136652"/>
            <a:ext cx="8661797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883" y="2597882"/>
            <a:ext cx="8201640" cy="2488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527943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ost-Sensitive Classification (CSC)"/>
          <p:cNvSpPr txBox="1">
            <a:spLocks noGrp="1"/>
          </p:cNvSpPr>
          <p:nvPr>
            <p:ph type="title"/>
          </p:nvPr>
        </p:nvSpPr>
        <p:spPr>
          <a:xfrm>
            <a:off x="1881188" y="205383"/>
            <a:ext cx="8429625" cy="6009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6466">
              <a:spcBef>
                <a:spcPts val="1100"/>
              </a:spcBef>
              <a:defRPr sz="5110"/>
            </a:lvl1pPr>
          </a:lstStyle>
          <a:p>
            <a:r>
              <a:t>Cost-Sensitive Classification (CSC)</a:t>
            </a:r>
          </a:p>
        </p:txBody>
      </p:sp>
      <p:sp>
        <p:nvSpPr>
          <p:cNvPr id="267" name="CSC problem is equivalent to agnostic learning  [Zadrozny et al. 2003]"/>
          <p:cNvSpPr txBox="1">
            <a:spLocks noGrp="1"/>
          </p:cNvSpPr>
          <p:nvPr>
            <p:ph type="body" sz="quarter" idx="1"/>
          </p:nvPr>
        </p:nvSpPr>
        <p:spPr>
          <a:xfrm>
            <a:off x="299258" y="3563423"/>
            <a:ext cx="11587942" cy="10800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Tx/>
              <a:buSzPct val="75000"/>
              <a:buFontTx/>
              <a:buChar char="•"/>
            </a:pPr>
            <a:r>
              <a:rPr lang="en-US" dirty="0"/>
              <a:t>CSC problem is equivalent to agnostic learning.</a:t>
            </a:r>
          </a:p>
          <a:p>
            <a:pPr>
              <a:buClrTx/>
              <a:buSzPct val="75000"/>
              <a:buFontTx/>
              <a:buChar char="•"/>
            </a:pPr>
            <a:r>
              <a:rPr lang="en-US" dirty="0"/>
              <a:t>Proof sketch:</a:t>
            </a:r>
          </a:p>
          <a:p>
            <a:pPr marL="914400" lvl="1" indent="-457200">
              <a:buSzPct val="75000"/>
              <a:buFont typeface="+mj-lt"/>
              <a:buAutoNum type="arabicPeriod"/>
            </a:pPr>
            <a:r>
              <a:rPr lang="en-US" sz="2000" dirty="0"/>
              <a:t>If the cost of making an “error” is smaller than the cost of correct classification, flip the label. </a:t>
            </a:r>
          </a:p>
          <a:p>
            <a:pPr marL="914400" lvl="1" indent="-457200">
              <a:buSzPct val="75000"/>
              <a:buFont typeface="+mj-lt"/>
              <a:buAutoNum type="arabicPeriod"/>
            </a:pPr>
            <a:r>
              <a:rPr lang="en-US" sz="2000" dirty="0"/>
              <a:t>The </a:t>
            </a:r>
            <a:r>
              <a:rPr lang="en-US" sz="2000" dirty="0" err="1"/>
              <a:t>argmin</a:t>
            </a:r>
            <a:r>
              <a:rPr lang="en-US" sz="2000" dirty="0"/>
              <a:t> is invariant to translation of costs, so can translate costs so that WLOG, the cost of correct classification is 0. Now cost of error is non-negative. </a:t>
            </a:r>
          </a:p>
          <a:p>
            <a:pPr marL="914400" lvl="1" indent="-457200">
              <a:buSzPct val="75000"/>
              <a:buFont typeface="+mj-lt"/>
              <a:buAutoNum type="arabicPeriod"/>
            </a:pPr>
            <a:r>
              <a:rPr lang="en-US" sz="2000" dirty="0"/>
              <a:t>We now have a weighted classification problem. Equivalently, an agnostic learning problem over a re-weighted distribution. Sample a new dataset from the reweighted distribution and run your agnostic learning oracle. </a:t>
            </a:r>
            <a:endParaRPr sz="2000" dirty="0"/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883" y="940880"/>
            <a:ext cx="8201640" cy="2488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0478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Learning for Subgroup Fairness"/>
          <p:cNvSpPr txBox="1">
            <a:spLocks noGrp="1"/>
          </p:cNvSpPr>
          <p:nvPr>
            <p:ph type="title"/>
          </p:nvPr>
        </p:nvSpPr>
        <p:spPr>
          <a:xfrm>
            <a:off x="1881188" y="294680"/>
            <a:ext cx="8429625" cy="702167"/>
          </a:xfrm>
          <a:prstGeom prst="rect">
            <a:avLst/>
          </a:prstGeom>
        </p:spPr>
        <p:txBody>
          <a:bodyPr>
            <a:noAutofit/>
          </a:bodyPr>
          <a:lstStyle>
            <a:lvl1pPr defTabSz="519937">
              <a:spcBef>
                <a:spcPts val="1400"/>
              </a:spcBef>
              <a:defRPr sz="6230"/>
            </a:lvl1pPr>
          </a:lstStyle>
          <a:p>
            <a:r>
              <a:rPr sz="4800" dirty="0"/>
              <a:t>Learning for Subgroup Fairness</a:t>
            </a:r>
          </a:p>
        </p:txBody>
      </p:sp>
      <p:sp>
        <p:nvSpPr>
          <p:cNvPr id="273" name="Goal: find the optimal fair (randomized) classifier in H…"/>
          <p:cNvSpPr txBox="1">
            <a:spLocks noGrp="1"/>
          </p:cNvSpPr>
          <p:nvPr>
            <p:ph type="body" sz="half" idx="1"/>
          </p:nvPr>
        </p:nvSpPr>
        <p:spPr>
          <a:xfrm>
            <a:off x="1881188" y="1522930"/>
            <a:ext cx="8429625" cy="174721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dirty="0"/>
              <a:t>Goal: find the optimal fair </a:t>
            </a:r>
            <a:r>
              <a:rPr lang="en-US" dirty="0"/>
              <a:t>distribution over</a:t>
            </a:r>
            <a:r>
              <a:rPr dirty="0"/>
              <a:t> classifier</a:t>
            </a:r>
            <a:r>
              <a:rPr lang="en-US" dirty="0"/>
              <a:t>s</a:t>
            </a:r>
            <a:r>
              <a:rPr dirty="0"/>
              <a:t> in </a:t>
            </a:r>
            <a:r>
              <a:rPr i="1" dirty="0"/>
              <a:t>H</a:t>
            </a:r>
          </a:p>
          <a:p>
            <a:r>
              <a:rPr dirty="0"/>
              <a:t>Main result: reduction to a </a:t>
            </a:r>
            <a:r>
              <a:rPr lang="en-US" dirty="0"/>
              <a:t>short </a:t>
            </a:r>
            <a:r>
              <a:rPr dirty="0"/>
              <a:t>sequence of CSC problems</a:t>
            </a:r>
            <a:br>
              <a:rPr dirty="0"/>
            </a:br>
            <a:r>
              <a:rPr dirty="0"/>
              <a:t>(generalize [Agarwal et al. 2017] to many subgroups)</a:t>
            </a:r>
          </a:p>
        </p:txBody>
      </p:sp>
      <p:sp>
        <p:nvSpPr>
          <p:cNvPr id="274" name="Key idea: simulate a zero-sum game between an Auditor and a Learner"/>
          <p:cNvSpPr txBox="1"/>
          <p:nvPr/>
        </p:nvSpPr>
        <p:spPr>
          <a:xfrm>
            <a:off x="2403749" y="3522756"/>
            <a:ext cx="7027315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2400"/>
              </a:spcBef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812"/>
              <a:t>Key idea: simulate a zero-sum game between an Auditor and a Learner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360" y="4623695"/>
            <a:ext cx="1798609" cy="1747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8870" y="4604637"/>
            <a:ext cx="2484134" cy="1706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340737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 animBg="1" advAuto="0"/>
      <p:bldP spid="276" grpId="0" animBg="1" advAuto="0"/>
      <p:bldP spid="27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might machine learning be “unfair”?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reasons:</a:t>
            </a:r>
          </a:p>
          <a:p>
            <a:pPr lvl="1"/>
            <a:r>
              <a:rPr lang="en-US" dirty="0"/>
              <a:t>Data might encode existing biases.</a:t>
            </a:r>
          </a:p>
          <a:p>
            <a:pPr lvl="2"/>
            <a:r>
              <a:rPr lang="en-US" dirty="0"/>
              <a:t>E.g. labels are not “Committed a crime?” but “Was arrested.”</a:t>
            </a:r>
          </a:p>
          <a:p>
            <a:pPr lvl="1"/>
            <a:r>
              <a:rPr lang="en-US" dirty="0"/>
              <a:t>Data collection feedback loops.</a:t>
            </a:r>
          </a:p>
          <a:p>
            <a:pPr lvl="2"/>
            <a:r>
              <a:rPr lang="en-US" dirty="0"/>
              <a:t>E.g. only observe “Paid back loan?” if the loan was granted.</a:t>
            </a:r>
          </a:p>
          <a:p>
            <a:pPr lvl="1"/>
            <a:r>
              <a:rPr lang="en-US" dirty="0"/>
              <a:t>Different populations with different properties.</a:t>
            </a:r>
          </a:p>
          <a:p>
            <a:pPr lvl="2"/>
            <a:r>
              <a:rPr lang="en-US" dirty="0"/>
              <a:t>E.g. “SAT score” might correlate with label differently in populations that employ SAT tutors.</a:t>
            </a:r>
          </a:p>
          <a:p>
            <a:pPr lvl="1"/>
            <a:r>
              <a:rPr lang="en-US" dirty="0"/>
              <a:t>Less data (by definition) about minority populations.</a:t>
            </a:r>
          </a:p>
          <a:p>
            <a:pPr lvl="1"/>
            <a:r>
              <a:rPr lang="en-US" dirty="0"/>
              <a:t>The burden of exploration might disproportionately fall on certain populations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5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et P be the empirical distribution over the n data points"/>
          <p:cNvSpPr txBox="1">
            <a:spLocks noGrp="1"/>
          </p:cNvSpPr>
          <p:nvPr>
            <p:ph type="body" sz="quarter" idx="1"/>
          </p:nvPr>
        </p:nvSpPr>
        <p:spPr>
          <a:xfrm>
            <a:off x="990600" y="1002854"/>
            <a:ext cx="9320213" cy="7881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Let </a:t>
            </a:r>
            <a:r>
              <a:rPr i="1" dirty="0"/>
              <a:t>P</a:t>
            </a:r>
            <a:r>
              <a:rPr dirty="0"/>
              <a:t> be the empirical distribution over the </a:t>
            </a:r>
            <a:r>
              <a:rPr i="1" dirty="0"/>
              <a:t>n </a:t>
            </a:r>
            <a:r>
              <a:rPr dirty="0"/>
              <a:t>data points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7360" y="1912418"/>
            <a:ext cx="6134696" cy="1598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2619" y="4167993"/>
            <a:ext cx="6652370" cy="156342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5BB8AC-00FF-4EE7-8DD9-E2A1531D77FC}"/>
              </a:ext>
            </a:extLst>
          </p:cNvPr>
          <p:cNvSpPr txBox="1">
            <a:spLocks/>
          </p:cNvSpPr>
          <p:nvPr/>
        </p:nvSpPr>
        <p:spPr>
          <a:xfrm>
            <a:off x="990600" y="-582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3797" dirty="0"/>
              <a:t>Fair Empirical Risk Minimization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6285939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872C-3FE2-4DCB-BBF6-2498282B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97" dirty="0"/>
              <a:t>Fair Empirical Risk Minimization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D3F76B-390E-4E5F-8DC8-893748DF9AF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Problem: Horribly non-convex.</a:t>
                </a:r>
              </a:p>
              <a:p>
                <a:pPr lvl="1"/>
                <a:r>
                  <a:rPr lang="en-US" dirty="0"/>
                  <a:t>“Solution”: blow up the dimension! One variable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Now its just a linear program. </a:t>
                </a:r>
              </a:p>
              <a:p>
                <a:r>
                  <a:rPr lang="en-US" dirty="0"/>
                  <a:t>New problem: infinitely many variables, constraints. </a:t>
                </a:r>
              </a:p>
              <a:p>
                <a:pPr lvl="1"/>
                <a:r>
                  <a:rPr lang="en-US" dirty="0"/>
                  <a:t>Solution: By the Sauer-Shelah lemma, the number of </a:t>
                </a:r>
                <a:r>
                  <a:rPr lang="en-US" i="1" dirty="0"/>
                  <a:t>distinct</a:t>
                </a:r>
                <a:r>
                  <a:rPr lang="en-US" dirty="0"/>
                  <a:t> hypotheses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𝑉𝐶𝐷𝐼𝑀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number of </a:t>
                </a:r>
                <a:r>
                  <a:rPr lang="en-US" i="1" dirty="0"/>
                  <a:t>distinct</a:t>
                </a:r>
                <a:r>
                  <a:rPr lang="en-US" dirty="0"/>
                  <a:t> groups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𝑉𝐶𝐷𝐼𝑀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Now “only” exponentially many variables, constraints…</a:t>
                </a:r>
              </a:p>
              <a:p>
                <a:pPr lvl="2"/>
                <a:r>
                  <a:rPr lang="en-US" dirty="0"/>
                  <a:t>But at least strong duality holds. 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5D3F76B-390E-4E5F-8DC8-893748DF9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096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From Lagrangian to Zero-Sum Games"/>
          <p:cNvSpPr txBox="1">
            <a:spLocks noGrp="1"/>
          </p:cNvSpPr>
          <p:nvPr>
            <p:ph type="title"/>
          </p:nvPr>
        </p:nvSpPr>
        <p:spPr>
          <a:xfrm>
            <a:off x="1881188" y="276820"/>
            <a:ext cx="8429625" cy="665262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rPr sz="3800" dirty="0"/>
              <a:t>From </a:t>
            </a:r>
            <a:r>
              <a:rPr sz="3800" dirty="0" err="1"/>
              <a:t>Lagrangian</a:t>
            </a:r>
            <a:r>
              <a:rPr sz="3800" dirty="0"/>
              <a:t> to Zero-Sum Games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4555" y="1295503"/>
            <a:ext cx="5982891" cy="392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6784" y="2131126"/>
            <a:ext cx="7179469" cy="220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9458" y="5174638"/>
            <a:ext cx="4874733" cy="480087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Optimal solution for fair ERM is the minimax equilibrium:"/>
          <p:cNvSpPr txBox="1">
            <a:spLocks noGrp="1"/>
          </p:cNvSpPr>
          <p:nvPr>
            <p:ph type="body" sz="quarter" idx="1"/>
          </p:nvPr>
        </p:nvSpPr>
        <p:spPr>
          <a:xfrm>
            <a:off x="1169324" y="4458950"/>
            <a:ext cx="9228030" cy="998033"/>
          </a:xfrm>
          <a:prstGeom prst="rect">
            <a:avLst/>
          </a:prstGeom>
        </p:spPr>
        <p:txBody>
          <a:bodyPr/>
          <a:lstStyle/>
          <a:p>
            <a:r>
              <a:rPr dirty="0"/>
              <a:t>Optimal solution for fair ERM is the minimax equilibrium:</a:t>
            </a:r>
          </a:p>
        </p:txBody>
      </p:sp>
      <p:sp>
        <p:nvSpPr>
          <p:cNvPr id="290" name="Learner controlling D   v.s.   Auditor controlling  λ"/>
          <p:cNvSpPr txBox="1"/>
          <p:nvPr/>
        </p:nvSpPr>
        <p:spPr>
          <a:xfrm>
            <a:off x="2813104" y="5525802"/>
            <a:ext cx="6887441" cy="99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>
              <a:spcBef>
                <a:spcPts val="1687"/>
              </a:spcBef>
              <a:defRPr sz="36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531" dirty="0"/>
              <a:t>Learner controlling </a:t>
            </a:r>
            <a:r>
              <a:rPr sz="2531" i="1" dirty="0"/>
              <a:t>D </a:t>
            </a:r>
            <a:r>
              <a:rPr sz="2531" dirty="0"/>
              <a:t>  </a:t>
            </a:r>
            <a:r>
              <a:rPr sz="2531" dirty="0" err="1"/>
              <a:t>v.s</a:t>
            </a:r>
            <a:r>
              <a:rPr sz="2531" dirty="0"/>
              <a:t>.   Auditor controlling  </a:t>
            </a:r>
            <a:r>
              <a:rPr sz="2531" i="1" dirty="0"/>
              <a:t>λ</a:t>
            </a:r>
          </a:p>
        </p:txBody>
      </p:sp>
    </p:spTree>
    <p:extLst>
      <p:ext uri="{BB962C8B-B14F-4D97-AF65-F5344CB8AC3E}">
        <p14:creationId xmlns:p14="http://schemas.microsoft.com/office/powerpoint/2010/main" val="22267114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  <p:bldP spid="289" grpId="0" animBg="1" advAuto="0"/>
      <p:bldP spid="290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Best Response as CSC"/>
          <p:cNvSpPr txBox="1">
            <a:spLocks noGrp="1"/>
          </p:cNvSpPr>
          <p:nvPr>
            <p:ph type="title"/>
          </p:nvPr>
        </p:nvSpPr>
        <p:spPr>
          <a:xfrm>
            <a:off x="1881188" y="455414"/>
            <a:ext cx="8429625" cy="6400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r>
              <a:t>Best Response as CSC</a:t>
            </a:r>
          </a:p>
        </p:txBody>
      </p:sp>
      <p:sp>
        <p:nvSpPr>
          <p:cNvPr id="294" name="Lemma: The best response for both the Learner and the Auditor can be computed by solving a cost-sensitive classification problem over H and G respectively."/>
          <p:cNvSpPr txBox="1">
            <a:spLocks noGrp="1"/>
          </p:cNvSpPr>
          <p:nvPr>
            <p:ph type="body" sz="half" idx="1"/>
          </p:nvPr>
        </p:nvSpPr>
        <p:spPr>
          <a:xfrm>
            <a:off x="2381250" y="2391517"/>
            <a:ext cx="7708134" cy="207496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0" lvl="1" indent="160729">
              <a:buNone/>
            </a:pPr>
            <a:r>
              <a:t>Lemma: The best response for both the Learner and the Auditor can be computed by solving a cost-sensitive classification problem over </a:t>
            </a:r>
            <a:r>
              <a:rPr i="1"/>
              <a:t>H </a:t>
            </a:r>
            <a:r>
              <a:t>and </a:t>
            </a:r>
            <a:r>
              <a:rPr i="1"/>
              <a:t>G</a:t>
            </a:r>
            <a:r>
              <a:t> respectively.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8634" y="1424169"/>
            <a:ext cx="4874733" cy="48008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How to compute the equilibrium by relying on the CSC oracles?"/>
          <p:cNvSpPr txBox="1"/>
          <p:nvPr/>
        </p:nvSpPr>
        <p:spPr>
          <a:xfrm>
            <a:off x="1961973" y="4953744"/>
            <a:ext cx="8546688" cy="99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>
            <a:lvl1pPr algn="l">
              <a:spcBef>
                <a:spcPts val="2400"/>
              </a:spcBef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531" dirty="0"/>
              <a:t>Intuition: False positive rates are just classification error on a subset of the data. Upweight points in that subset. </a:t>
            </a:r>
            <a:endParaRPr sz="2531" dirty="0"/>
          </a:p>
        </p:txBody>
      </p:sp>
    </p:spTree>
    <p:extLst>
      <p:ext uri="{BB962C8B-B14F-4D97-AF65-F5344CB8AC3E}">
        <p14:creationId xmlns:p14="http://schemas.microsoft.com/office/powerpoint/2010/main" val="136707310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DF2B-C256-4F76-91BA-1A4E0FE4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Learner’s best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757905-F731-4F17-8DB2-8B8E825064A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, find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 to maximize: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𝑒𝑟𝑟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⁡[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Note: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𝑒𝑟𝑟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1[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𝐹𝑃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1[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=0]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𝐹𝑃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/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1[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  <a:p>
                <a:r>
                  <a:rPr lang="en-US" sz="2400" dirty="0"/>
                  <a:t>So, this is just a CSC problem with: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=1+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⋅(1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|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=1 </m:t>
                                </m:r>
                              </m:e>
                            </m:d>
                          </m:e>
                        </m:fun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=0]) </m:t>
                        </m:r>
                      </m:e>
                    </m:nary>
                  </m:oMath>
                </a14:m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757905-F731-4F17-8DB2-8B8E825064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812" t="-168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07946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5D9E-C74D-4A95-8E9D-2BA2BF85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Auditor’s Best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CD2538-68BD-402E-9AC3-CEBAC874F6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to maximize: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=0]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We can set: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CD2538-68BD-402E-9AC3-CEBAC874F6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45228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Best Response as CSC"/>
          <p:cNvSpPr txBox="1">
            <a:spLocks noGrp="1"/>
          </p:cNvSpPr>
          <p:nvPr>
            <p:ph type="title"/>
          </p:nvPr>
        </p:nvSpPr>
        <p:spPr>
          <a:xfrm>
            <a:off x="1881188" y="455414"/>
            <a:ext cx="8429625" cy="6400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r>
              <a:t>Best Response as CSC</a:t>
            </a:r>
          </a:p>
        </p:txBody>
      </p:sp>
      <p:sp>
        <p:nvSpPr>
          <p:cNvPr id="294" name="Lemma: The best response for both the Learner and the Auditor can be computed by solving a cost-sensitive classification problem over H and G respectively."/>
          <p:cNvSpPr txBox="1">
            <a:spLocks noGrp="1"/>
          </p:cNvSpPr>
          <p:nvPr>
            <p:ph type="body" sz="half" idx="1"/>
          </p:nvPr>
        </p:nvSpPr>
        <p:spPr>
          <a:xfrm>
            <a:off x="2381250" y="2391517"/>
            <a:ext cx="7708134" cy="207496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0" lvl="1" indent="160729">
              <a:buNone/>
            </a:pPr>
            <a:r>
              <a:t>Lemma: The best response for both the Learner and the Auditor can be computed by solving a cost-sensitive classification problem over </a:t>
            </a:r>
            <a:r>
              <a:rPr i="1"/>
              <a:t>H </a:t>
            </a:r>
            <a:r>
              <a:t>and </a:t>
            </a:r>
            <a:r>
              <a:rPr i="1"/>
              <a:t>G</a:t>
            </a:r>
            <a:r>
              <a:t> respectively.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8634" y="1424169"/>
            <a:ext cx="4874733" cy="48008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How to compute the equilibrium by relying on the CSC oracles?"/>
          <p:cNvSpPr txBox="1"/>
          <p:nvPr/>
        </p:nvSpPr>
        <p:spPr>
          <a:xfrm>
            <a:off x="1252451" y="4953744"/>
            <a:ext cx="9498676" cy="99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>
            <a:lvl1pPr algn="l">
              <a:spcBef>
                <a:spcPts val="2400"/>
              </a:spcBef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531" dirty="0"/>
              <a:t>So we can compute best responses. How do we compute equilibrium? </a:t>
            </a:r>
            <a:endParaRPr sz="2531" dirty="0"/>
          </a:p>
        </p:txBody>
      </p:sp>
    </p:spTree>
    <p:extLst>
      <p:ext uri="{BB962C8B-B14F-4D97-AF65-F5344CB8AC3E}">
        <p14:creationId xmlns:p14="http://schemas.microsoft.com/office/powerpoint/2010/main" val="344073473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66C9-7906-473D-8A6C-DA9FF2A8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Regret Dynamics in Zero Sum Games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41C4C2E-FE09-46E9-8BDE-C0C926A7386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Given: </a:t>
                </a:r>
              </a:p>
              <a:p>
                <a:r>
                  <a:rPr lang="en-US" dirty="0"/>
                  <a:t>An action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for the minimization player (Min)</a:t>
                </a:r>
              </a:p>
              <a:p>
                <a:r>
                  <a:rPr lang="en-US" dirty="0"/>
                  <a:t>An actions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for the maximization player (Max)</a:t>
                </a:r>
              </a:p>
              <a:p>
                <a:r>
                  <a:rPr lang="en-US" dirty="0"/>
                  <a:t>A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In rounds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Min picks 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Max picks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Both experience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41C4C2E-FE09-46E9-8BDE-C0C926A738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663909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3460-DC7F-4A5B-BC97-9C824A32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Regret Dynamics in Zero Sum Games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7203A3-E301-4549-8FCE-43A1E4A7DA4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play history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Min and Max’s </a:t>
                </a:r>
                <a:r>
                  <a:rPr lang="en-US" i="1" dirty="0"/>
                  <a:t>Regret</a:t>
                </a:r>
                <a:r>
                  <a:rPr lang="en-US" dirty="0"/>
                  <a:t> is: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𝑅𝑒𝑔𝑟𝑒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𝑀𝐼𝑁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∼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𝑅𝑒𝑔𝑟𝑒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𝐴𝑋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∼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7203A3-E301-4549-8FCE-43A1E4A7D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20258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50C6-3E2C-4401-BD40-47FB37E6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Regret Dynamics in Zero Sum Games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DD89E0-7BFA-4CCC-9C46-5FBB2EF9422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Theorem: [Freund and </a:t>
                </a:r>
                <a:r>
                  <a:rPr lang="en-US" dirty="0" err="1"/>
                  <a:t>Schapire</a:t>
                </a:r>
                <a:r>
                  <a:rPr lang="en-US" dirty="0"/>
                  <a:t>] Given a play history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𝑅𝑒𝑔𝑟𝑒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𝑅𝑒𝑔𝑟𝑒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𝑀𝐼𝑁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the distributions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form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-approximate minmax equilibrium: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DD89E0-7BFA-4CCC-9C46-5FBB2EF942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5333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4827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might machine learning be “unfair”?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reasons:</a:t>
            </a:r>
          </a:p>
          <a:p>
            <a:pPr lvl="1"/>
            <a:r>
              <a:rPr lang="en-US" dirty="0"/>
              <a:t>Data might encode existing biases.</a:t>
            </a:r>
          </a:p>
          <a:p>
            <a:pPr lvl="2"/>
            <a:r>
              <a:rPr lang="en-US" dirty="0"/>
              <a:t>E.g. labels are not “Committed a crime?” but “Was arrested.”</a:t>
            </a:r>
          </a:p>
          <a:p>
            <a:pPr lvl="1"/>
            <a:r>
              <a:rPr lang="en-US" dirty="0"/>
              <a:t>Data collection feedback loops.</a:t>
            </a:r>
          </a:p>
          <a:p>
            <a:pPr lvl="2"/>
            <a:r>
              <a:rPr lang="en-US" dirty="0"/>
              <a:t>E.g. only observe “Paid back loan?” if the loan was granted.</a:t>
            </a:r>
          </a:p>
          <a:p>
            <a:pPr lvl="1"/>
            <a:r>
              <a:rPr lang="en-US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Different populations with different properties.</a:t>
            </a:r>
          </a:p>
          <a:p>
            <a:pPr lvl="2"/>
            <a:r>
              <a:rPr lang="en-US" dirty="0"/>
              <a:t>E.g. “SAT score” might correlate with label differently in populations that employ SAT tutors.</a:t>
            </a:r>
          </a:p>
          <a:p>
            <a:pPr lvl="1"/>
            <a:r>
              <a:rPr lang="en-US" dirty="0"/>
              <a:t>Less data (by definition) about minority populations.</a:t>
            </a:r>
          </a:p>
          <a:p>
            <a:pPr lvl="1"/>
            <a:r>
              <a:rPr lang="en-US" dirty="0"/>
              <a:t>The burden of exploration might disproportionately fall on certain populations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459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50C6-3E2C-4401-BD40-47FB37E6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Regret Dynamics in Zero Sum Games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DD89E0-7BFA-4CCC-9C46-5FBB2EF9422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our case: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-approximate solution to our fair ERM problem: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𝑒𝑟𝑟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And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∼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EDD89E0-7BFA-4CCC-9C46-5FBB2EF942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263909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882B-17AB-43B7-AB98-FEADEC1A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players obtain diminishing regret?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359D82-8E0F-4796-ACA1-CEC1DF453E6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way: cheat! Peak and best respond to opponent’s distribution.</a:t>
                </a:r>
              </a:p>
              <a:p>
                <a:pPr lvl="1"/>
                <a:r>
                  <a:rPr lang="en-US" dirty="0"/>
                  <a:t>E.g.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Then, guaranteed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𝑅𝑒𝑔𝑟𝑒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Can’t do this in a “real” interaction, but could do it in a simulation. </a:t>
                </a:r>
              </a:p>
              <a:p>
                <a:pPr lvl="1"/>
                <a:r>
                  <a:rPr lang="en-US" dirty="0"/>
                  <a:t>But at most 1 player can play like this --- can’t both look ahead without circularity!</a:t>
                </a:r>
              </a:p>
              <a:p>
                <a:r>
                  <a:rPr lang="en-US" dirty="0"/>
                  <a:t>Another way: If the loss function can be written as a low dimensional </a:t>
                </a:r>
                <a:r>
                  <a:rPr lang="en-US" i="1" dirty="0"/>
                  <a:t>linear</a:t>
                </a:r>
                <a:r>
                  <a:rPr lang="en-US" dirty="0"/>
                  <a:t> function.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359D82-8E0F-4796-ACA1-CEC1DF453E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241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473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882B-17AB-43B7-AB98-FEADEC1A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players obtain diminishing regret?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359D82-8E0F-4796-ACA1-CEC1DF453E6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Suppose there is some mapping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such that: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Then “Follow the Perturbed Leader” plays the following distribution:</a:t>
                </a:r>
              </a:p>
              <a:p>
                <a:r>
                  <a:rPr lang="en-US" dirty="0"/>
                  <a:t>At 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𝑈𝑛𝑖𝑓𝑜𝑟𝑚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𝑚𝑖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⟩ 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Guarantee: In the worst case over opponent behavior: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𝑅𝑒𝑔𝑟𝑒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𝑀𝐼𝑁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359D82-8E0F-4796-ACA1-CEC1DF453E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634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No-Regret Algorithm for the Learner"/>
          <p:cNvSpPr txBox="1">
            <a:spLocks noGrp="1"/>
          </p:cNvSpPr>
          <p:nvPr>
            <p:ph type="title"/>
          </p:nvPr>
        </p:nvSpPr>
        <p:spPr>
          <a:xfrm>
            <a:off x="1881188" y="294680"/>
            <a:ext cx="8429625" cy="597662"/>
          </a:xfrm>
          <a:prstGeom prst="rect">
            <a:avLst/>
          </a:prstGeom>
        </p:spPr>
        <p:txBody>
          <a:bodyPr>
            <a:normAutofit/>
          </a:bodyPr>
          <a:lstStyle>
            <a:lvl1pPr defTabSz="549148">
              <a:spcBef>
                <a:spcPts val="1500"/>
              </a:spcBef>
              <a:defRPr sz="5170"/>
            </a:lvl1pPr>
          </a:lstStyle>
          <a:p>
            <a:r>
              <a:rPr sz="3600" dirty="0"/>
              <a:t>No-Regret Algorithm for the Learner</a:t>
            </a:r>
          </a:p>
        </p:txBody>
      </p:sp>
      <p:sp>
        <p:nvSpPr>
          <p:cNvPr id="306" name="How to implement an oracle-efficient online learner?…"/>
          <p:cNvSpPr txBox="1"/>
          <p:nvPr/>
        </p:nvSpPr>
        <p:spPr>
          <a:xfrm>
            <a:off x="1733728" y="1154244"/>
            <a:ext cx="8734631" cy="115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300652" indent="-300652" defTabSz="373783">
              <a:spcBef>
                <a:spcPts val="1477"/>
              </a:spcBef>
              <a:buClr>
                <a:srgbClr val="929292"/>
              </a:buClr>
              <a:buSzPct val="60000"/>
              <a:buFont typeface="Zapf Dingbats"/>
              <a:buChar char="❖"/>
              <a:defRPr sz="3276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303" dirty="0"/>
              <a:t>Can Learner use FTPL to obtain diminishing regret? </a:t>
            </a:r>
            <a:endParaRPr sz="2303" dirty="0"/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57573"/>
          <a:stretch/>
        </p:blipFill>
        <p:spPr>
          <a:xfrm>
            <a:off x="1866357" y="3042553"/>
            <a:ext cx="8654844" cy="1029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DC6553F-3E46-46AA-B22A-0C607A975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65347"/>
          <a:stretch/>
        </p:blipFill>
        <p:spPr>
          <a:xfrm>
            <a:off x="1866357" y="2250807"/>
            <a:ext cx="8654844" cy="84119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CD337A-5C9B-4A7D-8FF3-2B8588A8D16C}"/>
                  </a:ext>
                </a:extLst>
              </p:cNvPr>
              <p:cNvSpPr txBox="1"/>
              <p:nvPr/>
            </p:nvSpPr>
            <p:spPr>
              <a:xfrm>
                <a:off x="2068024" y="4168112"/>
                <a:ext cx="8086176" cy="1748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US" sz="1687" dirty="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rPr>
                  <a:t>CSC problem becomes find:</a:t>
                </a:r>
              </a:p>
              <a:p>
                <a:pPr algn="ctr" defTabSz="41075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87" i="1">
                              <a:solidFill>
                                <a:srgbClr val="414141"/>
                              </a:solidFill>
                              <a:latin typeface="Cambria Math" panose="02040503050406030204" pitchFamily="18" charset="0"/>
                              <a:ea typeface="Palatino"/>
                              <a:cs typeface="Palatino"/>
                              <a:sym typeface="Palatino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87">
                              <a:solidFill>
                                <a:srgbClr val="414141"/>
                              </a:solidFill>
                              <a:latin typeface="Cambria Math" panose="02040503050406030204" pitchFamily="18" charset="0"/>
                              <a:ea typeface="Palatino"/>
                              <a:cs typeface="Palatino"/>
                              <a:sym typeface="Palatino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1687" i="1">
                                  <a:solidFill>
                                    <a:srgbClr val="414141"/>
                                  </a:solidFill>
                                  <a:latin typeface="Cambria Math" panose="02040503050406030204" pitchFamily="18" charset="0"/>
                                  <a:ea typeface="Palatino"/>
                                  <a:cs typeface="Palatino"/>
                                  <a:sym typeface="Palatino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87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h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∈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𝐻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𝑖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𝑛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⋅</m:t>
                                      </m:r>
                                      <m:sSubSup>
                                        <m:sSubSup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1</m:t>
                                          </m:r>
                                        </m:sup>
                                      </m:sSubSup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1 −</m:t>
                                          </m:r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h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87" i="1">
                                                  <a:solidFill>
                                                    <a:srgbClr val="414141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Palatino"/>
                                                </a:rPr>
                                                <m:t>,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687" i="1">
                                                      <a:solidFill>
                                                        <a:srgbClr val="414141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Palatino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⋅</m:t>
                                      </m:r>
                                      <m:sSubSup>
                                        <m:sSubSup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0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= 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1687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  <a:p>
                <a:pPr algn="ctr" defTabSz="41075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87" i="1">
                              <a:solidFill>
                                <a:srgbClr val="414141"/>
                              </a:solidFill>
                              <a:latin typeface="Cambria Math" panose="02040503050406030204" pitchFamily="18" charset="0"/>
                              <a:ea typeface="Palatino"/>
                              <a:cs typeface="Palatino"/>
                              <a:sym typeface="Palatino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87">
                              <a:solidFill>
                                <a:srgbClr val="414141"/>
                              </a:solidFill>
                              <a:latin typeface="Cambria Math" panose="02040503050406030204" pitchFamily="18" charset="0"/>
                              <a:ea typeface="Palatino"/>
                              <a:cs typeface="Palatino"/>
                              <a:sym typeface="Palatino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1687" i="1">
                                  <a:solidFill>
                                    <a:srgbClr val="414141"/>
                                  </a:solidFill>
                                  <a:latin typeface="Cambria Math" panose="02040503050406030204" pitchFamily="18" charset="0"/>
                                  <a:ea typeface="Palatino"/>
                                  <a:cs typeface="Palatino"/>
                                  <a:sym typeface="Palatino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87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h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∈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𝐻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𝑖</m:t>
                                  </m:r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87" i="1">
                                              <a:solidFill>
                                                <a:srgbClr val="414141"/>
                                              </a:solidFill>
                                              <a:latin typeface="Cambria Math" panose="02040503050406030204" pitchFamily="18" charset="0"/>
                                              <a:sym typeface="Palatino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⋅(</m:t>
                                  </m:r>
                                  <m:sSubSup>
                                    <m:sSubSup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sym typeface="Palatino"/>
                                        </a:rPr>
                                        <m:t>0</m:t>
                                      </m:r>
                                    </m:sup>
                                  </m:sSub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) </m:t>
                                  </m:r>
                                </m:e>
                              </m:nary>
                            </m:e>
                          </m:func>
                          <m:r>
                            <a:rPr lang="en-US" sz="1687" i="1">
                              <a:solidFill>
                                <a:srgbClr val="414141"/>
                              </a:solidFill>
                              <a:latin typeface="Cambria Math" panose="02040503050406030204" pitchFamily="18" charset="0"/>
                              <a:ea typeface="Palatino"/>
                              <a:cs typeface="Palatino"/>
                              <a:sym typeface="Palatino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687" i="1">
                                  <a:solidFill>
                                    <a:srgbClr val="414141"/>
                                  </a:solidFill>
                                  <a:latin typeface="Cambria Math" panose="02040503050406030204" pitchFamily="18" charset="0"/>
                                  <a:ea typeface="Palatino"/>
                                  <a:cs typeface="Palatino"/>
                                  <a:sym typeface="Palatino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87">
                                  <a:solidFill>
                                    <a:srgbClr val="414141"/>
                                  </a:solidFill>
                                  <a:latin typeface="Cambria Math" panose="02040503050406030204" pitchFamily="18" charset="0"/>
                                  <a:ea typeface="Palatino"/>
                                  <a:cs typeface="Palatino"/>
                                  <a:sym typeface="Palatino"/>
                                </a:rPr>
                                <m:t>arg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87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h</m:t>
                                      </m:r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∈</m:t>
                                      </m:r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𝐻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⟨ℓ</m:t>
                                  </m:r>
                                  <m:d>
                                    <m:d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h</m:t>
                                      </m:r>
                                    </m:e>
                                  </m:d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, </m:t>
                                  </m:r>
                                  <m:sSup>
                                    <m:sSup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1</m:t>
                                      </m:r>
                                    </m:sup>
                                  </m:s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687" i="1">
                                          <a:solidFill>
                                            <a:srgbClr val="414141"/>
                                          </a:solidFill>
                                          <a:latin typeface="Cambria Math" panose="02040503050406030204" pitchFamily="18" charset="0"/>
                                          <a:ea typeface="Palatino"/>
                                          <a:cs typeface="Palatino"/>
                                          <a:sym typeface="Palatino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1687" i="1">
                                      <a:solidFill>
                                        <a:srgbClr val="414141"/>
                                      </a:solidFill>
                                      <a:latin typeface="Cambria Math" panose="02040503050406030204" pitchFamily="18" charset="0"/>
                                      <a:ea typeface="Palatino"/>
                                      <a:cs typeface="Palatino"/>
                                      <a:sym typeface="Palatino"/>
                                    </a:rPr>
                                    <m:t>⟩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1687" dirty="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CD337A-5C9B-4A7D-8FF3-2B8588A8D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024" y="4168112"/>
                <a:ext cx="8086176" cy="1748685"/>
              </a:xfrm>
              <a:prstGeom prst="rect">
                <a:avLst/>
              </a:prstGeom>
              <a:blipFill>
                <a:blip r:embed="rId3"/>
                <a:stretch>
                  <a:fillRect t="-139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16289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 bldLvl="5" animBg="1" advAuto="0"/>
      <p:bldP spid="308" grpId="0" animBg="1" advAuto="0"/>
      <p:bldP spid="7" grpId="0" animBg="1" advAuto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A40D-6EBC-47D1-82A2-9114BE98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4DC00A-EE40-4A90-B6BE-BCAF7515174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Form the CSC corresponding to the Auditor’s best responses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/>
                  <a:t> represented as costs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Translate the costs so that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be the distribution describing: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𝑈𝑛𝑖𝑓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914400" lvl="1" indent="-457200">
                  <a:buAutoNum type="arabicPeriod" startAt="4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be the subgroup for which the fairness constraint is </a:t>
                </a:r>
                <a:r>
                  <a:rPr lang="en-US" dirty="0" err="1"/>
                  <a:t>maximially</a:t>
                </a:r>
                <a:r>
                  <a:rPr lang="en-US" dirty="0"/>
                  <a:t> violated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Output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F4DC00A-EE40-4A90-B6BE-BCAF751517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88733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Main Theoretical Result"/>
          <p:cNvSpPr txBox="1">
            <a:spLocks noGrp="1"/>
          </p:cNvSpPr>
          <p:nvPr>
            <p:ph type="title"/>
          </p:nvPr>
        </p:nvSpPr>
        <p:spPr>
          <a:xfrm>
            <a:off x="1970484" y="294680"/>
            <a:ext cx="8429625" cy="6596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spcBef>
                <a:spcPts val="1300"/>
              </a:spcBef>
              <a:defRPr sz="5810"/>
            </a:lvl1pPr>
          </a:lstStyle>
          <a:p>
            <a:r>
              <a:t>Main Theoretical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Theorem (Informal): Given access to CSC oracles over classes of H and G, our algorithm runs in polynomial time, and outputs a randomized classifier D that is γ-free w.r.t. all groups in G.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881188" y="1848446"/>
                <a:ext cx="8429625" cy="2106081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Theorem (Informal): Given access to CSC oracles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i="1" dirty="0"/>
                  <a:t>, </a:t>
                </a:r>
                <a:r>
                  <a:rPr lang="en-US" dirty="0"/>
                  <a:t>there is an algorithm that makes poly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oracle calls, and outputs a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that achieves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-optimal error (with respect to the best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-fair distribution over classifiers), and is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-fair with respect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321" name="Theorem (Informal): Given access to CSC oracles over classes of H and G, our algorithm runs in polynomial time, and outputs a randomized classifier D that is γ-free w.r.t. all groups in G.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881188" y="1848446"/>
                <a:ext cx="8429625" cy="2106081"/>
              </a:xfrm>
              <a:prstGeom prst="rect">
                <a:avLst/>
              </a:prstGeom>
              <a:blipFill>
                <a:blip r:embed="rId2"/>
                <a:stretch>
                  <a:fillRect l="-1302" t="-4335" r="-1664" b="-4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2" name="Is this useful?"/>
          <p:cNvSpPr txBox="1"/>
          <p:nvPr/>
        </p:nvSpPr>
        <p:spPr>
          <a:xfrm>
            <a:off x="1666875" y="4295180"/>
            <a:ext cx="8429625" cy="65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3900">
                <a:solidFill>
                  <a:srgbClr val="D93E2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742"/>
              <a:t>Is this useful?</a:t>
            </a:r>
          </a:p>
        </p:txBody>
      </p:sp>
    </p:spTree>
    <p:extLst>
      <p:ext uri="{BB962C8B-B14F-4D97-AF65-F5344CB8AC3E}">
        <p14:creationId xmlns:p14="http://schemas.microsoft.com/office/powerpoint/2010/main" val="303532701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C7FF-7FCB-4473-8C38-4A344834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971F62-FE2B-4C7D-89A2-DEC83F73D32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algorithm is implementable, but requires many oracle calls per iteration.</a:t>
                </a:r>
              </a:p>
              <a:p>
                <a:pPr lvl="1"/>
                <a:r>
                  <a:rPr lang="en-US" dirty="0"/>
                  <a:t>In step 4, the auditor needs to best respond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not just to a single draw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But we don’t have an explicit representation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. With an oracle call, we can sample from it. </a:t>
                </a:r>
              </a:p>
              <a:p>
                <a:pPr lvl="1"/>
                <a:r>
                  <a:rPr lang="en-US" dirty="0"/>
                  <a:t>In theory: take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𝑉𝐶𝐷𝐼𝑀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at each round and have the auditor best respond to the empirical distribution (with one additional oracle call).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B971F62-FE2B-4C7D-89A2-DEC83F73D3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043" t="-2241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47461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Empirical Evaluation"/>
          <p:cNvSpPr txBox="1">
            <a:spLocks noGrp="1"/>
          </p:cNvSpPr>
          <p:nvPr>
            <p:ph type="title"/>
          </p:nvPr>
        </p:nvSpPr>
        <p:spPr>
          <a:xfrm>
            <a:off x="1881188" y="348258"/>
            <a:ext cx="8429625" cy="6390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r>
              <a:t>Empirical Evaluation</a:t>
            </a:r>
          </a:p>
        </p:txBody>
      </p:sp>
      <p:sp>
        <p:nvSpPr>
          <p:cNvPr id="325" name="Solving the zero-sum game using fictitious play:…"/>
          <p:cNvSpPr txBox="1">
            <a:spLocks noGrp="1"/>
          </p:cNvSpPr>
          <p:nvPr>
            <p:ph type="body" idx="1"/>
          </p:nvPr>
        </p:nvSpPr>
        <p:spPr>
          <a:xfrm>
            <a:off x="1881188" y="1223368"/>
            <a:ext cx="8429625" cy="46450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Solving the zero-sum game using </a:t>
            </a:r>
            <a:r>
              <a:rPr lang="en-US" dirty="0"/>
              <a:t>F</a:t>
            </a:r>
            <a:r>
              <a:rPr dirty="0"/>
              <a:t>ictitious </a:t>
            </a:r>
            <a:r>
              <a:rPr lang="en-US" dirty="0"/>
              <a:t>P</a:t>
            </a:r>
            <a:r>
              <a:rPr dirty="0"/>
              <a:t>lay:</a:t>
            </a:r>
          </a:p>
          <a:p>
            <a:pPr lvl="1"/>
            <a:r>
              <a:rPr dirty="0"/>
              <a:t>Each player in each round plays best response against the opponent’s empirical play so far</a:t>
            </a:r>
          </a:p>
          <a:p>
            <a:pPr lvl="1"/>
            <a:r>
              <a:rPr dirty="0"/>
              <a:t>Avoids repeated sampling from FTPL distributions</a:t>
            </a:r>
            <a:r>
              <a:rPr lang="en-US" dirty="0"/>
              <a:t> --- only 1 oracle call per player per round. </a:t>
            </a:r>
            <a:endParaRPr dirty="0"/>
          </a:p>
          <a:p>
            <a:pPr lvl="1"/>
            <a:r>
              <a:rPr dirty="0"/>
              <a:t>Only guarantees asymptotic convergence</a:t>
            </a:r>
          </a:p>
          <a:p>
            <a:pPr lvl="1"/>
            <a:r>
              <a:rPr dirty="0"/>
              <a:t>In practice has the merit of simplicity and faster per-step computation</a:t>
            </a:r>
          </a:p>
        </p:txBody>
      </p:sp>
    </p:spTree>
    <p:extLst>
      <p:ext uri="{BB962C8B-B14F-4D97-AF65-F5344CB8AC3E}">
        <p14:creationId xmlns:p14="http://schemas.microsoft.com/office/powerpoint/2010/main" val="3303140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ataset"/>
          <p:cNvSpPr txBox="1">
            <a:spLocks noGrp="1"/>
          </p:cNvSpPr>
          <p:nvPr>
            <p:ph type="title"/>
          </p:nvPr>
        </p:nvSpPr>
        <p:spPr>
          <a:xfrm>
            <a:off x="1881188" y="312539"/>
            <a:ext cx="8429625" cy="6361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spcBef>
                <a:spcPts val="1200"/>
              </a:spcBef>
              <a:defRPr sz="5460"/>
            </a:lvl1pPr>
          </a:lstStyle>
          <a:p>
            <a:r>
              <a:t>Dataset</a:t>
            </a:r>
          </a:p>
        </p:txBody>
      </p:sp>
      <p:sp>
        <p:nvSpPr>
          <p:cNvPr id="328" name="Communities and Crime dataset:…"/>
          <p:cNvSpPr txBox="1">
            <a:spLocks noGrp="1"/>
          </p:cNvSpPr>
          <p:nvPr>
            <p:ph type="body" idx="1"/>
          </p:nvPr>
        </p:nvSpPr>
        <p:spPr>
          <a:xfrm>
            <a:off x="1488281" y="1044773"/>
            <a:ext cx="9144000" cy="319522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31449" indent="-231449" defTabSz="308598">
              <a:lnSpc>
                <a:spcPct val="120000"/>
              </a:lnSpc>
              <a:spcBef>
                <a:spcPts val="141"/>
              </a:spcBef>
              <a:buSzPct val="100000"/>
              <a:buFont typeface="Arial"/>
              <a:buChar char="•"/>
              <a:defRPr sz="3743">
                <a:solidFill>
                  <a:srgbClr val="000000"/>
                </a:solidFill>
              </a:defRPr>
            </a:pPr>
            <a:r>
              <a:rPr dirty="0"/>
              <a:t>Communities and Crime dataset: </a:t>
            </a:r>
          </a:p>
          <a:p>
            <a:pPr marL="540048" lvl="1" indent="-231449" defTabSz="308598">
              <a:lnSpc>
                <a:spcPct val="120000"/>
              </a:lnSpc>
              <a:spcBef>
                <a:spcPts val="141"/>
              </a:spcBef>
              <a:buSzPct val="100000"/>
              <a:buFont typeface="Arial"/>
              <a:buChar char="•"/>
              <a:defRPr sz="3743">
                <a:solidFill>
                  <a:srgbClr val="000000"/>
                </a:solidFill>
              </a:defRPr>
            </a:pPr>
            <a:r>
              <a:rPr dirty="0"/>
              <a:t>census and other data on 2K U.S. communities </a:t>
            </a:r>
          </a:p>
          <a:p>
            <a:pPr marL="540048" lvl="1" indent="-231449" defTabSz="308598">
              <a:lnSpc>
                <a:spcPct val="120000"/>
              </a:lnSpc>
              <a:spcBef>
                <a:spcPts val="141"/>
              </a:spcBef>
              <a:buSzPct val="100000"/>
              <a:buFont typeface="Arial"/>
              <a:buChar char="•"/>
              <a:defRPr sz="3743">
                <a:solidFill>
                  <a:srgbClr val="000000"/>
                </a:solidFill>
              </a:defRPr>
            </a:pPr>
            <a:r>
              <a:rPr dirty="0"/>
              <a:t>target prediction: high vs. low violent crime rate</a:t>
            </a:r>
          </a:p>
          <a:p>
            <a:pPr marL="540048" lvl="1" indent="-231449" defTabSz="308598">
              <a:lnSpc>
                <a:spcPct val="120000"/>
              </a:lnSpc>
              <a:spcBef>
                <a:spcPts val="141"/>
              </a:spcBef>
              <a:buSzPct val="100000"/>
              <a:buFont typeface="Arial"/>
              <a:buChar char="•"/>
              <a:defRPr sz="3743">
                <a:solidFill>
                  <a:srgbClr val="000000"/>
                </a:solidFill>
              </a:defRPr>
            </a:pPr>
            <a:r>
              <a:rPr dirty="0"/>
              <a:t>122 features total; 18 protected (racial groups, incomes, </a:t>
            </a:r>
            <a:r>
              <a:rPr lang="en-US" dirty="0"/>
              <a:t>racial makeup of police</a:t>
            </a:r>
            <a:r>
              <a:rPr dirty="0"/>
              <a:t>) </a:t>
            </a:r>
          </a:p>
          <a:p>
            <a:pPr marL="540048" lvl="1" indent="-231449" defTabSz="308598">
              <a:lnSpc>
                <a:spcPct val="120000"/>
              </a:lnSpc>
              <a:spcBef>
                <a:spcPts val="141"/>
              </a:spcBef>
              <a:buSzPct val="100000"/>
              <a:buFont typeface="Arial"/>
              <a:buChar char="•"/>
              <a:defRPr sz="3743">
                <a:solidFill>
                  <a:srgbClr val="000000"/>
                </a:solidFill>
              </a:defRPr>
            </a:pPr>
            <a:r>
              <a:rPr dirty="0"/>
              <a:t>fairness w.r.t. 18 features separately: audit finds subgroup of weight 0.67 with FP disparity 0.26</a:t>
            </a:r>
          </a:p>
        </p:txBody>
      </p:sp>
      <p:sp>
        <p:nvSpPr>
          <p:cNvPr id="329" name="Both H (d = 122) and G (d = 18) are linear threshold functions…"/>
          <p:cNvSpPr txBox="1"/>
          <p:nvPr/>
        </p:nvSpPr>
        <p:spPr>
          <a:xfrm>
            <a:off x="1590357" y="4742601"/>
            <a:ext cx="8930202" cy="105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41093" indent="-241093" defTabSz="32145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672" dirty="0"/>
              <a:t>Both </a:t>
            </a:r>
            <a:r>
              <a:rPr sz="2672" i="1" dirty="0"/>
              <a:t>H</a:t>
            </a:r>
            <a:r>
              <a:rPr sz="2672" dirty="0"/>
              <a:t> (</a:t>
            </a:r>
            <a:r>
              <a:rPr sz="2672" i="1" dirty="0"/>
              <a:t>d</a:t>
            </a:r>
            <a:r>
              <a:rPr sz="2672" dirty="0"/>
              <a:t> = 122) and </a:t>
            </a:r>
            <a:r>
              <a:rPr sz="2672" i="1" dirty="0"/>
              <a:t>G</a:t>
            </a:r>
            <a:r>
              <a:rPr sz="2672" dirty="0"/>
              <a:t> (</a:t>
            </a:r>
            <a:r>
              <a:rPr sz="2672" i="1" dirty="0"/>
              <a:t>d</a:t>
            </a:r>
            <a:r>
              <a:rPr sz="2672" dirty="0"/>
              <a:t> = 18) are linear threshold functions</a:t>
            </a:r>
          </a:p>
          <a:p>
            <a:pPr marL="241093" indent="-241093" defTabSz="32145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672" dirty="0"/>
              <a:t>Implemented with thresholded linear regression as CSC oracle</a:t>
            </a:r>
          </a:p>
        </p:txBody>
      </p:sp>
    </p:spTree>
    <p:extLst>
      <p:ext uri="{BB962C8B-B14F-4D97-AF65-F5344CB8AC3E}">
        <p14:creationId xmlns:p14="http://schemas.microsoft.com/office/powerpoint/2010/main" val="1885604373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onvergence for different input γ’s"/>
          <p:cNvSpPr txBox="1">
            <a:spLocks noGrp="1"/>
          </p:cNvSpPr>
          <p:nvPr>
            <p:ph type="title"/>
          </p:nvPr>
        </p:nvSpPr>
        <p:spPr>
          <a:xfrm>
            <a:off x="1881188" y="294679"/>
            <a:ext cx="8429625" cy="5661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9729">
              <a:spcBef>
                <a:spcPts val="1000"/>
              </a:spcBef>
              <a:defRPr sz="4550"/>
            </a:lvl1pPr>
          </a:lstStyle>
          <a:p>
            <a:r>
              <a:t>Convergence for different input γ’s</a:t>
            </a:r>
          </a:p>
        </p:txBody>
      </p:sp>
      <p:pic>
        <p:nvPicPr>
          <p:cNvPr id="332" name="arxiv-april_error2.jpg" descr="arxiv-april_error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241986"/>
            <a:ext cx="4480014" cy="3831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arxiv-april_gamma2.jpg" descr="arxiv-april_gamma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4178" y="1241986"/>
            <a:ext cx="4723823" cy="3831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76135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2421192" y="1253613"/>
            <a:ext cx="2460" cy="483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21193" y="6081253"/>
            <a:ext cx="6226277" cy="2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Sign 10"/>
          <p:cNvSpPr/>
          <p:nvPr/>
        </p:nvSpPr>
        <p:spPr>
          <a:xfrm>
            <a:off x="3248333" y="274320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Sign 11"/>
          <p:cNvSpPr/>
          <p:nvPr/>
        </p:nvSpPr>
        <p:spPr>
          <a:xfrm>
            <a:off x="4316363" y="152645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421192" y="781666"/>
            <a:ext cx="5746956" cy="3347883"/>
            <a:chOff x="897192" y="781665"/>
            <a:chExt cx="5746956" cy="3347883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897192" y="781665"/>
              <a:ext cx="5746956" cy="33478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3839498" y="2057400"/>
              <a:ext cx="170832" cy="22368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lus Sign 17"/>
          <p:cNvSpPr/>
          <p:nvPr/>
        </p:nvSpPr>
        <p:spPr>
          <a:xfrm>
            <a:off x="4543735" y="313157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Sign 18"/>
          <p:cNvSpPr/>
          <p:nvPr/>
        </p:nvSpPr>
        <p:spPr>
          <a:xfrm>
            <a:off x="6067735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/>
          <p:cNvSpPr/>
          <p:nvPr/>
        </p:nvSpPr>
        <p:spPr>
          <a:xfrm>
            <a:off x="6753535" y="78166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Sign 20"/>
          <p:cNvSpPr/>
          <p:nvPr/>
        </p:nvSpPr>
        <p:spPr>
          <a:xfrm>
            <a:off x="3100237" y="33146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Sign 21"/>
          <p:cNvSpPr/>
          <p:nvPr/>
        </p:nvSpPr>
        <p:spPr>
          <a:xfrm>
            <a:off x="4917361" y="75708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/>
          <p:cNvSpPr/>
          <p:nvPr/>
        </p:nvSpPr>
        <p:spPr>
          <a:xfrm>
            <a:off x="5946060" y="180667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/>
          <p:cNvSpPr/>
          <p:nvPr/>
        </p:nvSpPr>
        <p:spPr>
          <a:xfrm>
            <a:off x="7483580" y="486205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Sign 24"/>
          <p:cNvSpPr/>
          <p:nvPr/>
        </p:nvSpPr>
        <p:spPr>
          <a:xfrm>
            <a:off x="3055990" y="135500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Sign 25"/>
          <p:cNvSpPr/>
          <p:nvPr/>
        </p:nvSpPr>
        <p:spPr>
          <a:xfrm>
            <a:off x="5120150" y="140478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Sign 26"/>
          <p:cNvSpPr/>
          <p:nvPr/>
        </p:nvSpPr>
        <p:spPr>
          <a:xfrm>
            <a:off x="4063182" y="233393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Sign 27"/>
          <p:cNvSpPr/>
          <p:nvPr/>
        </p:nvSpPr>
        <p:spPr>
          <a:xfrm>
            <a:off x="2856888" y="2095497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Sign 28"/>
          <p:cNvSpPr/>
          <p:nvPr/>
        </p:nvSpPr>
        <p:spPr>
          <a:xfrm>
            <a:off x="5946059" y="929148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lus Sign 29"/>
          <p:cNvSpPr/>
          <p:nvPr/>
        </p:nvSpPr>
        <p:spPr>
          <a:xfrm>
            <a:off x="4496417" y="2133599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lus Sign 30"/>
          <p:cNvSpPr/>
          <p:nvPr/>
        </p:nvSpPr>
        <p:spPr>
          <a:xfrm>
            <a:off x="3532241" y="297671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Sign 31"/>
          <p:cNvSpPr/>
          <p:nvPr/>
        </p:nvSpPr>
        <p:spPr>
          <a:xfrm>
            <a:off x="6875209" y="1104284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Sign 32"/>
          <p:cNvSpPr/>
          <p:nvPr/>
        </p:nvSpPr>
        <p:spPr>
          <a:xfrm>
            <a:off x="3410566" y="1050822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Sign 33"/>
          <p:cNvSpPr/>
          <p:nvPr/>
        </p:nvSpPr>
        <p:spPr>
          <a:xfrm>
            <a:off x="7797593" y="215941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lus Sign 34"/>
          <p:cNvSpPr/>
          <p:nvPr/>
        </p:nvSpPr>
        <p:spPr>
          <a:xfrm>
            <a:off x="3422242" y="1743996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Sign 35"/>
          <p:cNvSpPr/>
          <p:nvPr/>
        </p:nvSpPr>
        <p:spPr>
          <a:xfrm>
            <a:off x="5531875" y="934063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Sign 36"/>
          <p:cNvSpPr/>
          <p:nvPr/>
        </p:nvSpPr>
        <p:spPr>
          <a:xfrm>
            <a:off x="4929652" y="1987345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Sign 37"/>
          <p:cNvSpPr/>
          <p:nvPr/>
        </p:nvSpPr>
        <p:spPr>
          <a:xfrm>
            <a:off x="2541640" y="3056601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Sign 38"/>
          <p:cNvSpPr/>
          <p:nvPr/>
        </p:nvSpPr>
        <p:spPr>
          <a:xfrm>
            <a:off x="4078855" y="1916060"/>
            <a:ext cx="243349" cy="243349"/>
          </a:xfrm>
          <a:prstGeom prst="math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/>
          <p:cNvSpPr/>
          <p:nvPr/>
        </p:nvSpPr>
        <p:spPr>
          <a:xfrm>
            <a:off x="3111607" y="363670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/>
          <p:cNvSpPr/>
          <p:nvPr/>
        </p:nvSpPr>
        <p:spPr>
          <a:xfrm>
            <a:off x="7205507" y="173938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/>
          <p:cNvSpPr/>
          <p:nvPr/>
        </p:nvSpPr>
        <p:spPr>
          <a:xfrm>
            <a:off x="6699455" y="153444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Sign 48"/>
          <p:cNvSpPr/>
          <p:nvPr/>
        </p:nvSpPr>
        <p:spPr>
          <a:xfrm>
            <a:off x="3804780" y="121797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inus Sign 49"/>
          <p:cNvSpPr/>
          <p:nvPr/>
        </p:nvSpPr>
        <p:spPr>
          <a:xfrm>
            <a:off x="6299407" y="8154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inus Sign 50"/>
          <p:cNvSpPr/>
          <p:nvPr/>
        </p:nvSpPr>
        <p:spPr>
          <a:xfrm>
            <a:off x="2481422" y="140478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Sign 51"/>
          <p:cNvSpPr/>
          <p:nvPr/>
        </p:nvSpPr>
        <p:spPr>
          <a:xfrm>
            <a:off x="5120149" y="341609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Sign 52"/>
          <p:cNvSpPr/>
          <p:nvPr/>
        </p:nvSpPr>
        <p:spPr>
          <a:xfrm>
            <a:off x="5713158" y="27757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Sign 53"/>
          <p:cNvSpPr/>
          <p:nvPr/>
        </p:nvSpPr>
        <p:spPr>
          <a:xfrm>
            <a:off x="6618339" y="213728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Sign 54"/>
          <p:cNvSpPr/>
          <p:nvPr/>
        </p:nvSpPr>
        <p:spPr>
          <a:xfrm>
            <a:off x="4793233" y="268328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/>
          <p:cNvSpPr/>
          <p:nvPr/>
        </p:nvSpPr>
        <p:spPr>
          <a:xfrm>
            <a:off x="7298917" y="12253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Sign 56"/>
          <p:cNvSpPr/>
          <p:nvPr/>
        </p:nvSpPr>
        <p:spPr>
          <a:xfrm>
            <a:off x="3653914" y="410435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inus Sign 57"/>
          <p:cNvSpPr/>
          <p:nvPr/>
        </p:nvSpPr>
        <p:spPr>
          <a:xfrm>
            <a:off x="6707753" y="267714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inus Sign 58"/>
          <p:cNvSpPr/>
          <p:nvPr/>
        </p:nvSpPr>
        <p:spPr>
          <a:xfrm>
            <a:off x="5943599" y="472747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Sign 59"/>
          <p:cNvSpPr/>
          <p:nvPr/>
        </p:nvSpPr>
        <p:spPr>
          <a:xfrm>
            <a:off x="6863222" y="284244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inus Sign 60"/>
          <p:cNvSpPr/>
          <p:nvPr/>
        </p:nvSpPr>
        <p:spPr>
          <a:xfrm>
            <a:off x="3258781" y="4972669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inus Sign 61"/>
          <p:cNvSpPr/>
          <p:nvPr/>
        </p:nvSpPr>
        <p:spPr>
          <a:xfrm>
            <a:off x="7917736" y="37737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inus Sign 62"/>
          <p:cNvSpPr/>
          <p:nvPr/>
        </p:nvSpPr>
        <p:spPr>
          <a:xfrm>
            <a:off x="5526657" y="2182760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Sign 63"/>
          <p:cNvSpPr/>
          <p:nvPr/>
        </p:nvSpPr>
        <p:spPr>
          <a:xfrm>
            <a:off x="4618090" y="387268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inus Sign 64"/>
          <p:cNvSpPr/>
          <p:nvPr/>
        </p:nvSpPr>
        <p:spPr>
          <a:xfrm>
            <a:off x="5988766" y="241504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Sign 65"/>
          <p:cNvSpPr/>
          <p:nvPr/>
        </p:nvSpPr>
        <p:spPr>
          <a:xfrm>
            <a:off x="3920311" y="372795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Sign 66"/>
          <p:cNvSpPr/>
          <p:nvPr/>
        </p:nvSpPr>
        <p:spPr>
          <a:xfrm>
            <a:off x="2873180" y="4374128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Sign 67"/>
          <p:cNvSpPr/>
          <p:nvPr/>
        </p:nvSpPr>
        <p:spPr>
          <a:xfrm>
            <a:off x="7750287" y="99244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Sign 68"/>
          <p:cNvSpPr/>
          <p:nvPr/>
        </p:nvSpPr>
        <p:spPr>
          <a:xfrm>
            <a:off x="7415367" y="347078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inus Sign 69"/>
          <p:cNvSpPr/>
          <p:nvPr/>
        </p:nvSpPr>
        <p:spPr>
          <a:xfrm>
            <a:off x="5434171" y="3556821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inus Sign 70"/>
          <p:cNvSpPr/>
          <p:nvPr/>
        </p:nvSpPr>
        <p:spPr>
          <a:xfrm>
            <a:off x="5865558" y="2928166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inus Sign 71"/>
          <p:cNvSpPr/>
          <p:nvPr/>
        </p:nvSpPr>
        <p:spPr>
          <a:xfrm>
            <a:off x="3501512" y="4514852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inus Sign 72"/>
          <p:cNvSpPr/>
          <p:nvPr/>
        </p:nvSpPr>
        <p:spPr>
          <a:xfrm>
            <a:off x="7399235" y="2565295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inus Sign 73"/>
          <p:cNvSpPr/>
          <p:nvPr/>
        </p:nvSpPr>
        <p:spPr>
          <a:xfrm>
            <a:off x="8392446" y="1584223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Sign 74"/>
          <p:cNvSpPr/>
          <p:nvPr/>
        </p:nvSpPr>
        <p:spPr>
          <a:xfrm>
            <a:off x="3984833" y="3420394"/>
            <a:ext cx="232900" cy="281449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33468" y="345849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SAT Score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62691" y="6211621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 of Credit Cards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40942" y="6290188"/>
            <a:ext cx="186201" cy="186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045859" y="6575328"/>
            <a:ext cx="186201" cy="1862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90269" y="6216447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7811" y="6486832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Population 2</a:t>
            </a:r>
          </a:p>
        </p:txBody>
      </p:sp>
    </p:spTree>
    <p:extLst>
      <p:ext uri="{BB962C8B-B14F-4D97-AF65-F5344CB8AC3E}">
        <p14:creationId xmlns:p14="http://schemas.microsoft.com/office/powerpoint/2010/main" val="27837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3184" y="132672"/>
            <a:ext cx="4639763" cy="494270"/>
          </a:xfrm>
        </p:spPr>
        <p:txBody>
          <a:bodyPr>
            <a:normAutofit/>
          </a:bodyPr>
          <a:lstStyle/>
          <a:p>
            <a:r>
              <a:rPr lang="en-US" sz="2812" dirty="0"/>
              <a:t>Pareto Curves: </a:t>
            </a:r>
            <a:r>
              <a:rPr lang="da-DK" sz="2812" dirty="0"/>
              <a:t>(</a:t>
            </a:r>
            <a:r>
              <a:rPr lang="da-DK" sz="2812" dirty="0" err="1"/>
              <a:t>error</a:t>
            </a:r>
            <a:r>
              <a:rPr lang="da-DK" sz="2812" dirty="0"/>
              <a:t>, </a:t>
            </a:r>
            <a:r>
              <a:rPr lang="da-DK" sz="2812" dirty="0" err="1"/>
              <a:t>γ</a:t>
            </a:r>
            <a:r>
              <a:rPr lang="da-DK" sz="2812" dirty="0"/>
              <a:t>)</a:t>
            </a:r>
            <a:endParaRPr lang="en-US" sz="2812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unnam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19" y="626943"/>
            <a:ext cx="7343671" cy="5507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4954" y="6167172"/>
            <a:ext cx="7161771" cy="5265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lvl="3"/>
            <a:r>
              <a:rPr lang="en-US" sz="1266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 Across a range of datasets unfairness starts around .02-.03 </a:t>
            </a:r>
          </a:p>
          <a:p>
            <a:pPr lvl="2"/>
            <a:r>
              <a:rPr lang="en-US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   </a:t>
            </a:r>
            <a:r>
              <a:rPr lang="en-US" sz="1266" dirty="0"/>
              <a:t> </a:t>
            </a:r>
            <a:r>
              <a:rPr lang="en-US" sz="1687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We are able to drive near 0 with only a 3-6% increase in error</a:t>
            </a:r>
          </a:p>
        </p:txBody>
      </p:sp>
    </p:spTree>
    <p:extLst>
      <p:ext uri="{BB962C8B-B14F-4D97-AF65-F5344CB8AC3E}">
        <p14:creationId xmlns:p14="http://schemas.microsoft.com/office/powerpoint/2010/main" val="70437660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jmov">
            <a:hlinkClick r:id="" action="ppaction://media"/>
            <a:extLst>
              <a:ext uri="{FF2B5EF4-FFF2-40B4-BE49-F238E27FC236}">
                <a16:creationId xmlns:a16="http://schemas.microsoft.com/office/drawing/2014/main" id="{B7678A65-FAB5-450A-B31A-8FC852F11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2188"/>
            <a:ext cx="9144000" cy="6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6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9" name="traj3.png" descr="traj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826428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traj6.png" descr="traj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5103082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3" name="traj1.png" descr="traj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5349626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Flattening the Discrimination </a:t>
            </a:r>
            <a:r>
              <a:rPr lang="en-US" dirty="0" err="1"/>
              <a:t>Heatmap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at-st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00" y="1848446"/>
            <a:ext cx="7051908" cy="443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0391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at-int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78463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at-int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7729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Subgroup Fairness!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at-e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85" y="1690085"/>
            <a:ext cx="7202128" cy="47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18218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50" dirty="0"/>
              <a:t>Does fairness to marginal subgroups achieve finer subgroup fairness? No!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SRhe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1" y="1680120"/>
            <a:ext cx="6457402" cy="48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592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10364</Words>
  <Application>Microsoft Office PowerPoint</Application>
  <PresentationFormat>Widescreen</PresentationFormat>
  <Paragraphs>1306</Paragraphs>
  <Slides>184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96" baseType="lpstr">
      <vt:lpstr>Arial</vt:lpstr>
      <vt:lpstr>Calibri</vt:lpstr>
      <vt:lpstr>Calibri Light</vt:lpstr>
      <vt:lpstr>Cambria Math</vt:lpstr>
      <vt:lpstr>Gill Sans</vt:lpstr>
      <vt:lpstr>Gill Sans Light</vt:lpstr>
      <vt:lpstr>Gill Sans SemiBold</vt:lpstr>
      <vt:lpstr>Helvetica Light</vt:lpstr>
      <vt:lpstr>Optima</vt:lpstr>
      <vt:lpstr>Palatino</vt:lpstr>
      <vt:lpstr>Zapf Dingbats</vt:lpstr>
      <vt:lpstr>Office Theme</vt:lpstr>
      <vt:lpstr>(un)Fairness in Machine Learning</vt:lpstr>
      <vt:lpstr>PowerPoint Presentation</vt:lpstr>
      <vt:lpstr>PowerPoint Presentation</vt:lpstr>
      <vt:lpstr>Machine Learning?</vt:lpstr>
      <vt:lpstr>Machine Learning?</vt:lpstr>
      <vt:lpstr>Unfair?</vt:lpstr>
      <vt:lpstr>Why might machine learning be “unfair”? </vt:lpstr>
      <vt:lpstr>Why might machine learning be “unfair”? </vt:lpstr>
      <vt:lpstr>PowerPoint Presentation</vt:lpstr>
      <vt:lpstr>PowerPoint Presentation</vt:lpstr>
      <vt:lpstr>PowerPoint Presentation</vt:lpstr>
      <vt:lpstr>Why might machine learning be “unfair”? </vt:lpstr>
      <vt:lpstr>PowerPoint Presentation</vt:lpstr>
      <vt:lpstr>PowerPoint Presentation</vt:lpstr>
      <vt:lpstr>Why might machine learning be “unfair”? </vt:lpstr>
      <vt:lpstr>Toy Model </vt:lpstr>
      <vt:lpstr>Toy Model</vt:lpstr>
      <vt:lpstr>Toy Model</vt:lpstr>
      <vt:lpstr>Toy Model</vt:lpstr>
      <vt:lpstr>Toy Model</vt:lpstr>
      <vt:lpstr>Toy Model</vt:lpstr>
      <vt:lpstr>Toy Model</vt:lpstr>
      <vt:lpstr>Toy Model</vt:lpstr>
      <vt:lpstr>Toy Model</vt:lpstr>
      <vt:lpstr>Toy Model</vt:lpstr>
      <vt:lpstr>Toy Model</vt:lpstr>
      <vt:lpstr>Why might machine learning be “unfair”? 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Externalities of Exploration</vt:lpstr>
      <vt:lpstr>Batch Classification</vt:lpstr>
      <vt:lpstr>Can we design fair ML algorithms?</vt:lpstr>
      <vt:lpstr>Individual Fairness Notions</vt:lpstr>
      <vt:lpstr>Individual Fairness Notions</vt:lpstr>
      <vt:lpstr>Statistical Fairness Notions</vt:lpstr>
      <vt:lpstr>A Case Study: the COMPAS recidivism prediction tool. </vt:lpstr>
      <vt:lpstr>A Case Study: the COMPAS recidivism prediction tool. </vt:lpstr>
      <vt:lpstr>Why do we want to equalize PPV? </vt:lpstr>
      <vt:lpstr>Why do we want to equalize FPR?</vt:lpstr>
      <vt:lpstr>Why do we want to equalize FPR?</vt:lpstr>
      <vt:lpstr>Impossibility</vt:lpstr>
      <vt:lpstr>Impossibility</vt:lpstr>
      <vt:lpstr>Impossibility</vt:lpstr>
      <vt:lpstr>Weaknesses of statistical fairness notions</vt:lpstr>
      <vt:lpstr>Statistical Fairness Notions</vt:lpstr>
      <vt:lpstr>Weaknesses of statistical fairness notions</vt:lpstr>
      <vt:lpstr>Statistical Fairness Notions</vt:lpstr>
      <vt:lpstr>Statistical Fairness Notions</vt:lpstr>
      <vt:lpstr>Interpolating group fairness and individual fairness</vt:lpstr>
      <vt:lpstr>Binary Classification Formulation</vt:lpstr>
      <vt:lpstr>Statistical Fairness Notions</vt:lpstr>
      <vt:lpstr>Generalization</vt:lpstr>
      <vt:lpstr>Auditing and Learning</vt:lpstr>
      <vt:lpstr>Hardness of Auditing</vt:lpstr>
      <vt:lpstr>Bad News/Good News</vt:lpstr>
      <vt:lpstr>Bad News/Good News</vt:lpstr>
      <vt:lpstr>Cost-Sensitive Classification (CSC)</vt:lpstr>
      <vt:lpstr>Cost-Sensitive Classification (CSC)</vt:lpstr>
      <vt:lpstr>Learning for Subgroup Fairness</vt:lpstr>
      <vt:lpstr>PowerPoint Presentation</vt:lpstr>
      <vt:lpstr>Fair Empirical Risk Minimization Problem</vt:lpstr>
      <vt:lpstr>From Lagrangian to Zero-Sum Games</vt:lpstr>
      <vt:lpstr>Best Response as CSC</vt:lpstr>
      <vt:lpstr>Learner’s best response</vt:lpstr>
      <vt:lpstr>Auditor’s Best Response</vt:lpstr>
      <vt:lpstr>Best Response as CSC</vt:lpstr>
      <vt:lpstr>No Regret Dynamics in Zero Sum Games</vt:lpstr>
      <vt:lpstr>No Regret Dynamics in Zero Sum Games</vt:lpstr>
      <vt:lpstr>No Regret Dynamics in Zero Sum Games</vt:lpstr>
      <vt:lpstr>No Regret Dynamics in Zero Sum Games</vt:lpstr>
      <vt:lpstr>How can players obtain diminishing regret? </vt:lpstr>
      <vt:lpstr>How can players obtain diminishing regret? </vt:lpstr>
      <vt:lpstr>No-Regret Algorithm for the Learner</vt:lpstr>
      <vt:lpstr>The Algorithm</vt:lpstr>
      <vt:lpstr>Main Theoretical Result</vt:lpstr>
      <vt:lpstr>Practical Shortcomings</vt:lpstr>
      <vt:lpstr>Empirical Evaluation</vt:lpstr>
      <vt:lpstr>Dataset</vt:lpstr>
      <vt:lpstr>Convergence for different input γ’s</vt:lpstr>
      <vt:lpstr>Pareto Curves: (error, γ)</vt:lpstr>
      <vt:lpstr>PowerPoint Presentation</vt:lpstr>
      <vt:lpstr>PowerPoint Presentation</vt:lpstr>
      <vt:lpstr>PowerPoint Presentation</vt:lpstr>
      <vt:lpstr>PowerPoint Presentation</vt:lpstr>
      <vt:lpstr>Flattening the Discrimination Heatmap</vt:lpstr>
      <vt:lpstr>PowerPoint Presentation</vt:lpstr>
      <vt:lpstr>PowerPoint Presentation</vt:lpstr>
      <vt:lpstr>Subgroup Fairness!</vt:lpstr>
      <vt:lpstr>Does fairness to marginal subgroups achieve finer subgroup fairness? No!</vt:lpstr>
      <vt:lpstr>Pareto curve for (error, γ): varying the features</vt:lpstr>
      <vt:lpstr>Takeaways</vt:lpstr>
      <vt:lpstr>Online Learning in the Bandit Setting</vt:lpstr>
      <vt:lpstr>Bandit Problems</vt:lpstr>
      <vt:lpstr>Bandit Problems</vt:lpstr>
      <vt:lpstr>Linear Bandit Problems</vt:lpstr>
      <vt:lpstr>Example: Simple Stochastic Bandits (d=0)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Greedy Algorithm: Concern</vt:lpstr>
      <vt:lpstr>Standard Solution: Optimism in the Face of Uncertainty [Auer 2002]</vt:lpstr>
      <vt:lpstr>Is Exploration Unethical? E.g. [Bird, Barocas, Crawford, Dias, Wallach]</vt:lpstr>
      <vt:lpstr>Two reasons to study myopic decision making</vt:lpstr>
      <vt:lpstr>Lets study the greedy algorithm. </vt:lpstr>
      <vt:lpstr>Lets study the greedy algorithm. </vt:lpstr>
      <vt:lpstr>Lets study the greedy algorithm. </vt:lpstr>
      <vt:lpstr>A Smoothed Analysis</vt:lpstr>
      <vt:lpstr>Plan of Attack</vt:lpstr>
      <vt:lpstr>Plan of Attack</vt:lpstr>
      <vt:lpstr>Lower Bound</vt:lpstr>
      <vt:lpstr>Conditional Diversity</vt:lpstr>
      <vt:lpstr>Conditional Diversity</vt:lpstr>
      <vt:lpstr>Sketch (distinct β case)</vt:lpstr>
      <vt:lpstr>Sketch (distinct β case)</vt:lpstr>
      <vt:lpstr>Sketch (distinct β case)</vt:lpstr>
      <vt:lpstr>Sketch (distinct β case)</vt:lpstr>
      <vt:lpstr>Sketch (distinct β case)</vt:lpstr>
      <vt:lpstr>Sketch (distinct β case)</vt:lpstr>
      <vt:lpstr>Sketch (Lower Bound) </vt:lpstr>
      <vt:lpstr>Sketch (Lower Bound) </vt:lpstr>
      <vt:lpstr>Summary</vt:lpstr>
      <vt:lpstr>Discussion</vt:lpstr>
      <vt:lpstr>Anytime fairness in Bandit Learning</vt:lpstr>
      <vt:lpstr>Fairness in Bandit Problems</vt:lpstr>
      <vt:lpstr>A Simple Model</vt:lpstr>
      <vt:lpstr>A Simple Model</vt:lpstr>
      <vt:lpstr>The Contextual Bandit Problem</vt:lpstr>
      <vt:lpstr>The Contextual Bandit Problem</vt:lpstr>
      <vt:lpstr>Weakly Meritocratic Fairness</vt:lpstr>
      <vt:lpstr>Weakly Meritocratic Fairness</vt:lpstr>
      <vt:lpstr>Weakly Meritocratic Fairness</vt:lpstr>
      <vt:lpstr>Is Fairness in Conflict with Learning?</vt:lpstr>
      <vt:lpstr>Warm Up: Focus on Simple Stochastic Bandits (d = 0)</vt:lpstr>
      <vt:lpstr>Fairness Special Case</vt:lpstr>
      <vt:lpstr>PowerPoint Presentation</vt:lpstr>
      <vt:lpstr>PowerPoint Presentation</vt:lpstr>
      <vt:lpstr>A simple (Conservative?) Upper Bound</vt:lpstr>
      <vt:lpstr>A simple (Conservative?) Upper Bound</vt:lpstr>
      <vt:lpstr>A simple (Conservative?) Upper Bound</vt:lpstr>
      <vt:lpstr>A Lower Bound (Sketch)</vt:lpstr>
      <vt:lpstr>A Lower Bound (Sketch)</vt:lpstr>
      <vt:lpstr>Interlude: KWIK Learning</vt:lpstr>
      <vt:lpstr>Fair Contextual Bandits</vt:lpstr>
      <vt:lpstr>Forward Direction</vt:lpstr>
      <vt:lpstr>Forward Direction</vt:lpstr>
      <vt:lpstr>Forward Direction</vt:lpstr>
      <vt:lpstr>Implications  (Import KWIK upper bounds)</vt:lpstr>
      <vt:lpstr>Reverse Direction</vt:lpstr>
      <vt:lpstr>Reverse Direction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Reverse Direction</vt:lpstr>
      <vt:lpstr>Reverse Direction</vt:lpstr>
      <vt:lpstr>Implications  (Import KWIK lower bounds)</vt:lpstr>
      <vt:lpstr>Illustrative experiments</vt:lpstr>
      <vt:lpstr>PowerPoint Presentation</vt:lpstr>
      <vt:lpstr>PowerPoint Presentation</vt:lpstr>
      <vt:lpstr>PowerPoint Presentation</vt:lpstr>
      <vt:lpstr>PowerPoint Presentation</vt:lpstr>
      <vt:lpstr>Discussion</vt:lpstr>
      <vt:lpstr>Discussion</vt:lpstr>
      <vt:lpstr>Discussion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(un)Fairness in Machine Learning</dc:title>
  <dc:creator>Aaron Roth</dc:creator>
  <cp:lastModifiedBy>Aaron Roth</cp:lastModifiedBy>
  <cp:revision>3</cp:revision>
  <dcterms:created xsi:type="dcterms:W3CDTF">2018-06-23T14:56:17Z</dcterms:created>
  <dcterms:modified xsi:type="dcterms:W3CDTF">2018-06-30T05:55:19Z</dcterms:modified>
</cp:coreProperties>
</file>